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1"/>
  </p:notesMasterIdLst>
  <p:sldIdLst>
    <p:sldId id="393" r:id="rId2"/>
    <p:sldId id="379" r:id="rId3"/>
    <p:sldId id="381" r:id="rId4"/>
    <p:sldId id="380" r:id="rId5"/>
    <p:sldId id="383" r:id="rId6"/>
    <p:sldId id="384" r:id="rId7"/>
    <p:sldId id="395" r:id="rId8"/>
    <p:sldId id="392" r:id="rId9"/>
    <p:sldId id="387" r:id="rId10"/>
    <p:sldId id="397" r:id="rId11"/>
    <p:sldId id="390" r:id="rId12"/>
    <p:sldId id="400" r:id="rId13"/>
    <p:sldId id="389" r:id="rId14"/>
    <p:sldId id="398" r:id="rId15"/>
    <p:sldId id="391" r:id="rId16"/>
    <p:sldId id="401" r:id="rId17"/>
    <p:sldId id="402" r:id="rId18"/>
    <p:sldId id="403" r:id="rId19"/>
    <p:sldId id="404" r:id="rId20"/>
    <p:sldId id="405" r:id="rId21"/>
    <p:sldId id="406" r:id="rId22"/>
    <p:sldId id="407" r:id="rId23"/>
    <p:sldId id="408" r:id="rId24"/>
    <p:sldId id="409" r:id="rId25"/>
    <p:sldId id="410" r:id="rId26"/>
    <p:sldId id="411" r:id="rId27"/>
    <p:sldId id="412" r:id="rId28"/>
    <p:sldId id="413" r:id="rId29"/>
    <p:sldId id="414" r:id="rId30"/>
    <p:sldId id="415" r:id="rId31"/>
    <p:sldId id="416" r:id="rId32"/>
    <p:sldId id="417" r:id="rId33"/>
    <p:sldId id="418" r:id="rId34"/>
    <p:sldId id="420" r:id="rId35"/>
    <p:sldId id="421" r:id="rId36"/>
    <p:sldId id="423" r:id="rId37"/>
    <p:sldId id="424" r:id="rId38"/>
    <p:sldId id="422" r:id="rId39"/>
    <p:sldId id="429" r:id="rId40"/>
    <p:sldId id="433" r:id="rId41"/>
    <p:sldId id="425" r:id="rId42"/>
    <p:sldId id="436" r:id="rId43"/>
    <p:sldId id="434" r:id="rId44"/>
    <p:sldId id="363" r:id="rId45"/>
    <p:sldId id="427" r:id="rId46"/>
    <p:sldId id="431" r:id="rId47"/>
    <p:sldId id="428" r:id="rId48"/>
    <p:sldId id="350" r:id="rId49"/>
    <p:sldId id="264"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FEDFF2"/>
    <a:srgbClr val="FF8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3DDEFA-F847-7D45-8907-C094D38DAA3D}" v="65" dt="2022-02-06T05:46:26.5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744"/>
    <p:restoredTop sz="55737"/>
  </p:normalViewPr>
  <p:slideViewPr>
    <p:cSldViewPr snapToGrid="0" snapToObjects="1">
      <p:cViewPr varScale="1">
        <p:scale>
          <a:sx n="46" d="100"/>
          <a:sy n="46" d="100"/>
        </p:scale>
        <p:origin x="192" y="576"/>
      </p:cViewPr>
      <p:guideLst/>
    </p:cSldViewPr>
  </p:slideViewPr>
  <p:notesTextViewPr>
    <p:cViewPr>
      <p:scale>
        <a:sx n="1" d="1"/>
        <a:sy n="1" d="1"/>
      </p:scale>
      <p:origin x="0" y="0"/>
    </p:cViewPr>
  </p:notesTextViewPr>
  <p:sorterViewPr>
    <p:cViewPr>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2EF902-4ED4-BF4E-9AF4-ACA3F1F963E0}" type="datetimeFigureOut">
              <a:rPr kumimoji="1" lang="ja-JP" altLang="en-US" smtClean="0"/>
              <a:t>2022/3/17</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269384-57A9-A543-9C48-0BCF437DBF50}" type="slidenum">
              <a:rPr kumimoji="1" lang="ja-JP" altLang="en-US" smtClean="0"/>
              <a:t>‹#›</a:t>
            </a:fld>
            <a:endParaRPr kumimoji="1" lang="ja-JP" altLang="en-US"/>
          </a:p>
        </p:txBody>
      </p:sp>
    </p:spTree>
    <p:extLst>
      <p:ext uri="{BB962C8B-B14F-4D97-AF65-F5344CB8AC3E}">
        <p14:creationId xmlns:p14="http://schemas.microsoft.com/office/powerpoint/2010/main" val="413248383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こんにちは。</a:t>
            </a:r>
          </a:p>
          <a:p>
            <a:pPr algn="just" eaLnBrk="1" hangingPunct="1"/>
            <a:r>
              <a:rPr lang="ja-JP" altLang="en-US">
                <a:latin typeface="Century" pitchFamily="18" charset="0"/>
                <a:ea typeface="ＭＳ 明朝" pitchFamily="17" charset="-128"/>
              </a:rPr>
              <a:t>今日は、タバコについてのお話をしたいと思います。</a:t>
            </a:r>
            <a:endParaRPr lang="en-US" altLang="ja-JP" dirty="0">
              <a:latin typeface="Century" pitchFamily="18" charset="0"/>
              <a:ea typeface="ＭＳ 明朝" pitchFamily="17"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a:t>
            </a:fld>
            <a:endParaRPr kumimoji="1" lang="ja-JP" altLang="en-US"/>
          </a:p>
        </p:txBody>
      </p:sp>
    </p:spTree>
    <p:extLst>
      <p:ext uri="{BB962C8B-B14F-4D97-AF65-F5344CB8AC3E}">
        <p14:creationId xmlns:p14="http://schemas.microsoft.com/office/powerpoint/2010/main" val="935457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さて、次は写真を見せましょう。</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タバコを吸うと、吸った煙は体の中の肺（はい）に入っていきます。</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タバコの煙が入ってきた肺は、どうなると思いますか？</a:t>
            </a:r>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10</a:t>
            </a:fld>
            <a:endParaRPr kumimoji="1" lang="ja-JP" altLang="en-US"/>
          </a:p>
        </p:txBody>
      </p:sp>
    </p:spTree>
    <p:extLst>
      <p:ext uri="{BB962C8B-B14F-4D97-AF65-F5344CB8AC3E}">
        <p14:creationId xmlns:p14="http://schemas.microsoft.com/office/powerpoint/2010/main" val="38831269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左は、タバコを吸わない人の　きれいな肺です。</a:t>
            </a:r>
            <a:endParaRPr kumimoji="1" lang="en-US" altLang="ja-JP" dirty="0"/>
          </a:p>
          <a:p>
            <a:r>
              <a:rPr kumimoji="1" lang="ja-JP" altLang="en-US"/>
              <a:t>右は、タバコを吸って、有害物質のタールがたまって真っ黒になった人の肺です。</a:t>
            </a:r>
            <a:endParaRPr kumimoji="1" lang="en-US" altLang="ja-JP" dirty="0"/>
          </a:p>
          <a:p>
            <a:r>
              <a:rPr kumimoji="1" lang="ja-JP" altLang="en-US"/>
              <a:t>こんなに違いがでてきちゃうんです。</a:t>
            </a:r>
            <a:endParaRPr kumimoji="1" lang="en-US" altLang="ja-JP" dirty="0"/>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11</a:t>
            </a:fld>
            <a:endParaRPr kumimoji="1" lang="ja-JP" altLang="en-US"/>
          </a:p>
        </p:txBody>
      </p:sp>
    </p:spTree>
    <p:extLst>
      <p:ext uri="{BB962C8B-B14F-4D97-AF65-F5344CB8AC3E}">
        <p14:creationId xmlns:p14="http://schemas.microsoft.com/office/powerpoint/2010/main" val="5594135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では、そんなタバコを吸ってしまうと、どんな病気になるのでしょうか？</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12</a:t>
            </a:fld>
            <a:endParaRPr kumimoji="1" lang="ja-JP" altLang="en-US"/>
          </a:p>
        </p:txBody>
      </p:sp>
    </p:spTree>
    <p:extLst>
      <p:ext uri="{BB962C8B-B14F-4D97-AF65-F5344CB8AC3E}">
        <p14:creationId xmlns:p14="http://schemas.microsoft.com/office/powerpoint/2010/main" val="579457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600"/>
              <a:t>タバコに関係があるかもしれない病気は、すごく沢山あります。</a:t>
            </a:r>
            <a:endParaRPr kumimoji="1" lang="en-US" altLang="ja-JP" sz="1600" dirty="0"/>
          </a:p>
          <a:p>
            <a:r>
              <a:rPr kumimoji="1" lang="ja-JP" altLang="en-US" sz="1600"/>
              <a:t>まず、タバコの中の有害物質が原因で、ガンになります。</a:t>
            </a:r>
            <a:endParaRPr kumimoji="1" lang="en-US" altLang="ja-JP" sz="1600" dirty="0"/>
          </a:p>
          <a:p>
            <a:r>
              <a:rPr kumimoji="1" lang="ja-JP" altLang="en-US" sz="1600"/>
              <a:t>左の表のように、体の色んな所にガンができることがあります。</a:t>
            </a:r>
            <a:endParaRPr kumimoji="1" lang="en-US" altLang="ja-JP" sz="1600" dirty="0"/>
          </a:p>
          <a:p>
            <a:r>
              <a:rPr kumimoji="1" lang="ja-JP" altLang="en-US" sz="1600"/>
              <a:t>また、タバコは体の血管をつまらせて、血液の流れがわるくなってしまうので、</a:t>
            </a:r>
            <a:endParaRPr kumimoji="1" lang="en-US" altLang="ja-JP" sz="1600" dirty="0"/>
          </a:p>
          <a:p>
            <a:r>
              <a:rPr kumimoji="1" lang="ja-JP" altLang="en-US" sz="1600"/>
              <a:t>右の表のような心臓の病気、脳の病気、糖尿病などになりやすくなります。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13</a:t>
            </a:fld>
            <a:endParaRPr kumimoji="1" lang="ja-JP" altLang="en-US"/>
          </a:p>
        </p:txBody>
      </p:sp>
    </p:spTree>
    <p:extLst>
      <p:ext uri="{BB962C8B-B14F-4D97-AF65-F5344CB8AC3E}">
        <p14:creationId xmlns:p14="http://schemas.microsoft.com/office/powerpoint/2010/main" val="3782217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これは、亡くなった人の肺の写真です。</a:t>
            </a:r>
          </a:p>
          <a:p>
            <a:pPr algn="just" eaLnBrk="1" hangingPunct="1"/>
            <a:r>
              <a:rPr lang="ja-JP" altLang="en-US">
                <a:latin typeface="Century" pitchFamily="18" charset="0"/>
                <a:ea typeface="ＭＳ 明朝" pitchFamily="17" charset="-128"/>
              </a:rPr>
              <a:t>タバコを吸わない人と、タバコを吸う人の肺を比べると、</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（左の）タバコを吸わない人の肺は、きれいな色をしていますが、</a:t>
            </a:r>
          </a:p>
          <a:p>
            <a:pPr algn="just" eaLnBrk="1" hangingPunct="1"/>
            <a:r>
              <a:rPr lang="ja-JP" altLang="en-US">
                <a:latin typeface="Century" pitchFamily="18" charset="0"/>
                <a:ea typeface="ＭＳ 明朝" pitchFamily="17" charset="-128"/>
              </a:rPr>
              <a:t>（右の）タバコを吸う人の肺は真っ黒で、（矢印の所に）</a:t>
            </a:r>
            <a:r>
              <a:rPr lang="ja-JP" altLang="en-US" u="sng">
                <a:latin typeface="Century" pitchFamily="18" charset="0"/>
                <a:ea typeface="ＭＳ 明朝" pitchFamily="17" charset="-128"/>
              </a:rPr>
              <a:t>ここに癌が</a:t>
            </a:r>
            <a:r>
              <a:rPr lang="ja-JP" altLang="en-US">
                <a:latin typeface="Century" pitchFamily="18" charset="0"/>
                <a:ea typeface="ＭＳ 明朝" pitchFamily="17" charset="-128"/>
              </a:rPr>
              <a:t>できています。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タバコの中には、タールという物質が含まれています。</a:t>
            </a:r>
          </a:p>
          <a:p>
            <a:pPr algn="just" eaLnBrk="1" hangingPunct="1"/>
            <a:r>
              <a:rPr lang="ja-JP" altLang="en-US" u="sng">
                <a:latin typeface="Century" pitchFamily="18" charset="0"/>
                <a:ea typeface="ＭＳ 明朝" pitchFamily="17" charset="-128"/>
              </a:rPr>
              <a:t>タールの中にはたくさんの発癌物質が含まれています。</a:t>
            </a:r>
          </a:p>
          <a:p>
            <a:pPr algn="just" eaLnBrk="1" hangingPunct="1"/>
            <a:r>
              <a:rPr lang="ja-JP" altLang="en-US" u="sng">
                <a:latin typeface="Century" pitchFamily="18" charset="0"/>
                <a:ea typeface="ＭＳ 明朝" pitchFamily="17" charset="-128"/>
              </a:rPr>
              <a:t>発ガン物質というのは身体にとりこまれるとがんができる怖い物質のことです。</a:t>
            </a:r>
            <a:endParaRPr lang="ja-JP" altLang="en-US">
              <a:latin typeface="Century" pitchFamily="18" charset="0"/>
              <a:ea typeface="ＭＳ 明朝" pitchFamily="17"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14</a:t>
            </a:fld>
            <a:endParaRPr kumimoji="1" lang="ja-JP" altLang="en-US"/>
          </a:p>
        </p:txBody>
      </p:sp>
    </p:spTree>
    <p:extLst>
      <p:ext uri="{BB962C8B-B14F-4D97-AF65-F5344CB8AC3E}">
        <p14:creationId xmlns:p14="http://schemas.microsoft.com/office/powerpoint/2010/main" val="2790066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タバコを吸う人の肺は、タバコのタールで汚されて、そして細胞が壊れていきます。</a:t>
            </a:r>
          </a:p>
          <a:p>
            <a:pPr eaLnBrk="1" hangingPunct="1"/>
            <a:r>
              <a:rPr lang="ja-JP" altLang="en-US">
                <a:latin typeface="ＭＳ Ｐ明朝" panose="02020600040205080304" pitchFamily="18" charset="-128"/>
                <a:ea typeface="ＭＳ Ｐ明朝" panose="02020600040205080304" pitchFamily="18" charset="-128"/>
              </a:rPr>
              <a:t>肺は、顕微鏡でみると下の写真のように　たくさんの小さな部屋でできていますが、その部屋がどんどん壊れていきます。</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壊れて、</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つ</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つの部屋がつながって、大きくなってしまっているのです。</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一番左はタバコを吸わない人の肺。左から２番目は、本人は吸わないけど、家族が吸うタバコの影響が少し出ている人の肺です。</a:t>
            </a:r>
          </a:p>
          <a:p>
            <a:pPr eaLnBrk="1" hangingPunct="1"/>
            <a:r>
              <a:rPr lang="ja-JP" altLang="en-US">
                <a:latin typeface="ＭＳ Ｐ明朝" panose="02020600040205080304" pitchFamily="18" charset="-128"/>
                <a:ea typeface="ＭＳ Ｐ明朝" panose="02020600040205080304" pitchFamily="18" charset="-128"/>
              </a:rPr>
              <a:t>右の２つは、</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日</a:t>
            </a:r>
            <a:r>
              <a:rPr lang="en-US" altLang="ja-JP" dirty="0">
                <a:latin typeface="ＭＳ Ｐ明朝" panose="02020600040205080304" pitchFamily="18" charset="-128"/>
                <a:ea typeface="ＭＳ Ｐ明朝" panose="02020600040205080304" pitchFamily="18" charset="-128"/>
              </a:rPr>
              <a:t>10</a:t>
            </a:r>
            <a:r>
              <a:rPr lang="ja-JP" altLang="en-US">
                <a:latin typeface="ＭＳ Ｐ明朝" panose="02020600040205080304" pitchFamily="18" charset="-128"/>
                <a:ea typeface="ＭＳ Ｐ明朝" panose="02020600040205080304" pitchFamily="18" charset="-128"/>
              </a:rPr>
              <a:t>本、</a:t>
            </a:r>
            <a:r>
              <a:rPr lang="en-US" altLang="ja-JP" dirty="0">
                <a:latin typeface="ＭＳ Ｐ明朝" panose="02020600040205080304" pitchFamily="18" charset="-128"/>
                <a:ea typeface="ＭＳ Ｐ明朝" panose="02020600040205080304" pitchFamily="18" charset="-128"/>
              </a:rPr>
              <a:t>50</a:t>
            </a:r>
            <a:r>
              <a:rPr lang="ja-JP" altLang="en-US">
                <a:latin typeface="ＭＳ Ｐ明朝" panose="02020600040205080304" pitchFamily="18" charset="-128"/>
                <a:ea typeface="ＭＳ Ｐ明朝" panose="02020600040205080304" pitchFamily="18" charset="-128"/>
              </a:rPr>
              <a:t>年間すったひと、</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日</a:t>
            </a:r>
            <a:r>
              <a:rPr lang="en-US" altLang="ja-JP" dirty="0">
                <a:latin typeface="ＭＳ Ｐ明朝" panose="02020600040205080304" pitchFamily="18" charset="-128"/>
                <a:ea typeface="ＭＳ Ｐ明朝" panose="02020600040205080304" pitchFamily="18" charset="-128"/>
              </a:rPr>
              <a:t>60</a:t>
            </a:r>
            <a:r>
              <a:rPr lang="ja-JP" altLang="en-US">
                <a:latin typeface="ＭＳ Ｐ明朝" panose="02020600040205080304" pitchFamily="18" charset="-128"/>
                <a:ea typeface="ＭＳ Ｐ明朝" panose="02020600040205080304" pitchFamily="18" charset="-128"/>
              </a:rPr>
              <a:t>本、</a:t>
            </a:r>
            <a:r>
              <a:rPr lang="en-US" altLang="ja-JP" dirty="0">
                <a:latin typeface="ＭＳ Ｐ明朝" panose="02020600040205080304" pitchFamily="18" charset="-128"/>
                <a:ea typeface="ＭＳ Ｐ明朝" panose="02020600040205080304" pitchFamily="18" charset="-128"/>
              </a:rPr>
              <a:t>55</a:t>
            </a:r>
            <a:r>
              <a:rPr lang="ja-JP" altLang="en-US">
                <a:latin typeface="ＭＳ Ｐ明朝" panose="02020600040205080304" pitchFamily="18" charset="-128"/>
                <a:ea typeface="ＭＳ Ｐ明朝" panose="02020600040205080304" pitchFamily="18" charset="-128"/>
              </a:rPr>
              <a:t>年間吸った人の肺の写真です。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15</a:t>
            </a:fld>
            <a:endParaRPr kumimoji="1" lang="ja-JP" altLang="en-US"/>
          </a:p>
        </p:txBody>
      </p:sp>
    </p:spTree>
    <p:extLst>
      <p:ext uri="{BB962C8B-B14F-4D97-AF65-F5344CB8AC3E}">
        <p14:creationId xmlns:p14="http://schemas.microsoft.com/office/powerpoint/2010/main" val="2785009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タバコを吸い続けると、肺がどんどん壊れてボロボロになって</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呼吸がしにくくなる病気になることがあります。</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咳や痰で苦しい思いをするし、</a:t>
            </a:r>
          </a:p>
          <a:p>
            <a:pPr eaLnBrk="1" hangingPunct="1"/>
            <a:r>
              <a:rPr lang="ja-JP" altLang="en-US">
                <a:latin typeface="ＭＳ Ｐ明朝" panose="02020600040205080304" pitchFamily="18" charset="-128"/>
                <a:ea typeface="ＭＳ Ｐ明朝" panose="02020600040205080304" pitchFamily="18" charset="-128"/>
              </a:rPr>
              <a:t>ひどい時はずっと酸素ボンベを</a:t>
            </a:r>
          </a:p>
          <a:p>
            <a:pPr eaLnBrk="1" hangingPunct="1"/>
            <a:r>
              <a:rPr lang="ja-JP" altLang="en-US">
                <a:latin typeface="ＭＳ Ｐ明朝" panose="02020600040205080304" pitchFamily="18" charset="-128"/>
                <a:ea typeface="ＭＳ Ｐ明朝" panose="02020600040205080304" pitchFamily="18" charset="-128"/>
              </a:rPr>
              <a:t>持ち歩かないといけなくなります。</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とても不便で苦しい、大変な病気です。</a:t>
            </a:r>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16</a:t>
            </a:fld>
            <a:endParaRPr kumimoji="1" lang="ja-JP" altLang="en-US"/>
          </a:p>
        </p:txBody>
      </p:sp>
    </p:spTree>
    <p:extLst>
      <p:ext uri="{BB962C8B-B14F-4D97-AF65-F5344CB8AC3E}">
        <p14:creationId xmlns:p14="http://schemas.microsoft.com/office/powerpoint/2010/main" val="2357797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latin typeface="ＭＳ Ｐ明朝" panose="02020600040205080304" pitchFamily="18" charset="-128"/>
                <a:ea typeface="ＭＳ Ｐ明朝" panose="02020600040205080304" pitchFamily="18" charset="-128"/>
              </a:rPr>
              <a:t>もう一つ、タバコを吸うと血管（動脈）が詰まりやすくなります。</a:t>
            </a:r>
            <a:endParaRPr kumimoji="1" lang="en-US" altLang="ja-JP" dirty="0">
              <a:latin typeface="ＭＳ Ｐ明朝" panose="02020600040205080304" pitchFamily="18" charset="-128"/>
              <a:ea typeface="ＭＳ Ｐ明朝" panose="02020600040205080304" pitchFamily="18" charset="-128"/>
            </a:endParaRPr>
          </a:p>
          <a:p>
            <a:r>
              <a:rPr kumimoji="1" lang="ja-JP" altLang="en-US">
                <a:latin typeface="ＭＳ Ｐ明朝" panose="02020600040205080304" pitchFamily="18" charset="-128"/>
                <a:ea typeface="ＭＳ Ｐ明朝" panose="02020600040205080304" pitchFamily="18" charset="-128"/>
              </a:rPr>
              <a:t>心臓の血管（動脈）が詰まるのが心筋梗塞で、心臓が動かなくなります。</a:t>
            </a:r>
            <a:endParaRPr kumimoji="1" lang="en-US" altLang="ja-JP" dirty="0">
              <a:latin typeface="ＭＳ Ｐ明朝" panose="02020600040205080304" pitchFamily="18" charset="-128"/>
              <a:ea typeface="ＭＳ Ｐ明朝" panose="02020600040205080304" pitchFamily="18" charset="-128"/>
            </a:endParaRPr>
          </a:p>
          <a:p>
            <a:endParaRPr kumimoji="1" lang="en-US" altLang="ja-JP" dirty="0">
              <a:latin typeface="ＭＳ Ｐ明朝" panose="02020600040205080304" pitchFamily="18" charset="-128"/>
              <a:ea typeface="ＭＳ Ｐ明朝" panose="02020600040205080304" pitchFamily="18"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a:latin typeface="ＭＳ Ｐ明朝" panose="02020600040205080304" pitchFamily="18" charset="-128"/>
                <a:ea typeface="ＭＳ Ｐ明朝" panose="02020600040205080304" pitchFamily="18" charset="-128"/>
              </a:rPr>
              <a:t>脳の血管（動脈）が詰まるのが脳梗塞で脳が働かなくなります。</a:t>
            </a:r>
            <a:endParaRPr kumimoji="1" lang="en-US" altLang="ja-JP" dirty="0">
              <a:latin typeface="ＭＳ Ｐ明朝" panose="02020600040205080304" pitchFamily="18" charset="-128"/>
              <a:ea typeface="ＭＳ Ｐ明朝" panose="02020600040205080304" pitchFamily="18"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a:latin typeface="ＭＳ Ｐ明朝" panose="02020600040205080304" pitchFamily="18" charset="-128"/>
                <a:ea typeface="ＭＳ Ｐ明朝" panose="02020600040205080304" pitchFamily="18" charset="-128"/>
              </a:rPr>
              <a:t>手足がマヒして力が入らなくなったり、うまく言葉が話せなくなったり</a:t>
            </a:r>
            <a:endParaRPr kumimoji="1" lang="en-US" altLang="ja-JP" dirty="0">
              <a:latin typeface="ＭＳ Ｐ明朝" panose="02020600040205080304" pitchFamily="18" charset="-128"/>
              <a:ea typeface="ＭＳ Ｐ明朝" panose="02020600040205080304" pitchFamily="18"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a:latin typeface="ＭＳ Ｐ明朝" panose="02020600040205080304" pitchFamily="18" charset="-128"/>
                <a:ea typeface="ＭＳ Ｐ明朝" panose="02020600040205080304" pitchFamily="18" charset="-128"/>
              </a:rPr>
              <a:t>しびれたりします。</a:t>
            </a:r>
            <a:endParaRPr kumimoji="1" lang="en-US" altLang="ja-JP" dirty="0">
              <a:latin typeface="ＭＳ Ｐ明朝" panose="02020600040205080304" pitchFamily="18" charset="-128"/>
              <a:ea typeface="ＭＳ Ｐ明朝" panose="02020600040205080304" pitchFamily="18"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latin typeface="ＭＳ Ｐ明朝" panose="02020600040205080304" pitchFamily="18" charset="-128"/>
              <a:ea typeface="ＭＳ Ｐ明朝" panose="02020600040205080304" pitchFamily="18"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a:latin typeface="ＭＳ Ｐ明朝" panose="02020600040205080304" pitchFamily="18" charset="-128"/>
                <a:ea typeface="ＭＳ Ｐ明朝" panose="02020600040205080304" pitchFamily="18" charset="-128"/>
              </a:rPr>
              <a:t>症状がひどい時は、命にかかわる病気です。</a:t>
            </a:r>
            <a:endParaRPr kumimoji="1" lang="en-US" altLang="ja-JP" dirty="0">
              <a:latin typeface="ＭＳ Ｐ明朝" panose="02020600040205080304" pitchFamily="18" charset="-128"/>
              <a:ea typeface="ＭＳ Ｐ明朝" panose="02020600040205080304" pitchFamily="18"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17</a:t>
            </a:fld>
            <a:endParaRPr kumimoji="1" lang="ja-JP" altLang="en-US"/>
          </a:p>
        </p:txBody>
      </p:sp>
    </p:spTree>
    <p:extLst>
      <p:ext uri="{BB962C8B-B14F-4D97-AF65-F5344CB8AC3E}">
        <p14:creationId xmlns:p14="http://schemas.microsoft.com/office/powerpoint/2010/main" val="2329857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タバコのニコチンが、どれくらい血液の流れをじゃましているか、</a:t>
            </a:r>
            <a:endParaRPr kumimoji="1" lang="en-US" altLang="ja-JP" dirty="0"/>
          </a:p>
          <a:p>
            <a:r>
              <a:rPr kumimoji="1" lang="ja-JP" altLang="en-US"/>
              <a:t>ウサギの耳の血管をつかった実験の動画があるので、見てみましょう。</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18</a:t>
            </a:fld>
            <a:endParaRPr kumimoji="1" lang="ja-JP" altLang="en-US"/>
          </a:p>
        </p:txBody>
      </p:sp>
    </p:spTree>
    <p:extLst>
      <p:ext uri="{BB962C8B-B14F-4D97-AF65-F5344CB8AC3E}">
        <p14:creationId xmlns:p14="http://schemas.microsoft.com/office/powerpoint/2010/main" val="3382980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ここでまた、皆さんに聞いてみたいと思います。</a:t>
            </a:r>
            <a:endParaRPr kumimoji="1" lang="en-US" altLang="ja-JP" dirty="0"/>
          </a:p>
          <a:p>
            <a:r>
              <a:rPr kumimoji="1" lang="ja-JP" altLang="en-US"/>
              <a:t>こんなに体に悪いのに、どうしてタバコを吸う人がいるのでしょうか。</a:t>
            </a:r>
            <a:endParaRPr kumimoji="1" lang="en-US" altLang="ja-JP" dirty="0"/>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19</a:t>
            </a:fld>
            <a:endParaRPr kumimoji="1" lang="ja-JP" altLang="en-US"/>
          </a:p>
        </p:txBody>
      </p:sp>
    </p:spTree>
    <p:extLst>
      <p:ext uri="{BB962C8B-B14F-4D97-AF65-F5344CB8AC3E}">
        <p14:creationId xmlns:p14="http://schemas.microsoft.com/office/powerpoint/2010/main" val="72339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a:latin typeface="Century" pitchFamily="18" charset="0"/>
                <a:ea typeface="ＭＳ 明朝" pitchFamily="17" charset="-128"/>
              </a:rPr>
              <a:t>皆さんの年齢では、タバコを吸ってはいけないと法律で決まっているのは知っていますか。</a:t>
            </a:r>
            <a:endParaRPr lang="en-US" altLang="ja-JP" dirty="0">
              <a:latin typeface="Century" pitchFamily="18" charset="0"/>
              <a:ea typeface="ＭＳ 明朝" pitchFamily="17" charset="-128"/>
            </a:endParaRPr>
          </a:p>
          <a:p>
            <a:r>
              <a:rPr kumimoji="1" lang="ja-JP" altLang="en-US"/>
              <a:t>どうしてタバコはだめなのでしょう。</a:t>
            </a:r>
            <a:endParaRPr kumimoji="1" lang="en-US" altLang="ja-JP" dirty="0"/>
          </a:p>
          <a:p>
            <a:r>
              <a:rPr kumimoji="1" lang="ja-JP" altLang="en-US"/>
              <a:t>それは、タバコを吸っている人と、その周りにいる人のどちらの体にも良くないからです。</a:t>
            </a:r>
            <a:endParaRPr kumimoji="1" lang="en-US" altLang="ja-JP" dirty="0"/>
          </a:p>
          <a:p>
            <a:r>
              <a:rPr kumimoji="1" lang="ja-JP" altLang="en-US"/>
              <a:t>それを学んでいきましょう。</a:t>
            </a:r>
            <a:endParaRPr kumimoji="1" lang="en-US" altLang="ja-JP" dirty="0"/>
          </a:p>
          <a:p>
            <a:endParaRPr kumimoji="1" lang="en-US" altLang="ja-JP" dirty="0"/>
          </a:p>
          <a:p>
            <a:r>
              <a:rPr kumimoji="1" lang="ja-JP" altLang="en-US"/>
              <a:t>（佐賀県でも、タバコを数人の家族や周りを守るために作っているポスターです）</a:t>
            </a:r>
            <a:endParaRPr kumimoji="1" lang="en-US" altLang="ja-JP" dirty="0"/>
          </a:p>
        </p:txBody>
      </p:sp>
      <p:sp>
        <p:nvSpPr>
          <p:cNvPr id="4" name="スライド番号プレースホルダー 3"/>
          <p:cNvSpPr>
            <a:spLocks noGrp="1"/>
          </p:cNvSpPr>
          <p:nvPr>
            <p:ph type="sldNum" sz="quarter" idx="5"/>
          </p:nvPr>
        </p:nvSpPr>
        <p:spPr/>
        <p:txBody>
          <a:bodyPr/>
          <a:lstStyle/>
          <a:p>
            <a:pPr>
              <a:defRPr/>
            </a:pPr>
            <a:fld id="{4577A158-0348-481A-BA5D-2259B301A360}" type="slidenum">
              <a:rPr lang="en-US" altLang="ja-JP" smtClean="0"/>
              <a:pPr>
                <a:defRPr/>
              </a:pPr>
              <a:t>2</a:t>
            </a:fld>
            <a:endParaRPr lang="en-US" altLang="ja-JP"/>
          </a:p>
        </p:txBody>
      </p:sp>
    </p:spTree>
    <p:extLst>
      <p:ext uri="{BB962C8B-B14F-4D97-AF65-F5344CB8AC3E}">
        <p14:creationId xmlns:p14="http://schemas.microsoft.com/office/powerpoint/2010/main" val="14996359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正しいと思う番号に、手をあげてくださいね。</a:t>
            </a:r>
          </a:p>
          <a:p>
            <a:pPr eaLnBrk="1" hangingPunct="1"/>
            <a:r>
              <a:rPr lang="ja-JP" altLang="en-US">
                <a:latin typeface="ＭＳ Ｐ明朝" panose="02020600040205080304" pitchFamily="18" charset="-128"/>
                <a:ea typeface="ＭＳ Ｐ明朝" panose="02020600040205080304" pitchFamily="18" charset="-128"/>
              </a:rPr>
              <a:t>１番タバコを吸うのが、かっこいいから</a:t>
            </a:r>
            <a:endParaRPr lang="en-US" altLang="ja-JP" dirty="0">
              <a:latin typeface="ＭＳ Ｐ明朝" panose="02020600040205080304" pitchFamily="18" charset="-128"/>
              <a:ea typeface="ＭＳ Ｐ明朝" panose="02020600040205080304" pitchFamily="18" charset="-128"/>
            </a:endParaRPr>
          </a:p>
          <a:p>
            <a:pPr eaLnBrk="1" hangingPunct="1"/>
            <a:r>
              <a:rPr lang="en-US" altLang="ja-JP" dirty="0">
                <a:latin typeface="ＭＳ Ｐ明朝" panose="02020600040205080304" pitchFamily="18" charset="-128"/>
                <a:ea typeface="ＭＳ Ｐ明朝" panose="02020600040205080304" pitchFamily="18" charset="-128"/>
              </a:rPr>
              <a:t>2</a:t>
            </a:r>
            <a:r>
              <a:rPr lang="ja-JP" altLang="en-US">
                <a:latin typeface="ＭＳ Ｐ明朝" panose="02020600040205080304" pitchFamily="18" charset="-128"/>
                <a:ea typeface="ＭＳ Ｐ明朝" panose="02020600040205080304" pitchFamily="18" charset="-128"/>
              </a:rPr>
              <a:t>番タバコを吸うと、やめられなくなるから</a:t>
            </a:r>
            <a:endParaRPr lang="en-US" altLang="ja-JP" dirty="0">
              <a:latin typeface="ＭＳ Ｐ明朝" panose="02020600040205080304" pitchFamily="18" charset="-128"/>
              <a:ea typeface="ＭＳ Ｐ明朝" panose="02020600040205080304" pitchFamily="18" charset="-128"/>
            </a:endParaRPr>
          </a:p>
          <a:p>
            <a:pPr eaLnBrk="1" hangingPunct="1"/>
            <a:r>
              <a:rPr lang="en-US" altLang="ja-JP" dirty="0">
                <a:latin typeface="ＭＳ Ｐ明朝" panose="02020600040205080304" pitchFamily="18" charset="-128"/>
                <a:ea typeface="ＭＳ Ｐ明朝" panose="02020600040205080304" pitchFamily="18" charset="-128"/>
              </a:rPr>
              <a:t>3</a:t>
            </a:r>
            <a:r>
              <a:rPr lang="ja-JP" altLang="en-US">
                <a:latin typeface="ＭＳ Ｐ明朝" panose="02020600040205080304" pitchFamily="18" charset="-128"/>
                <a:ea typeface="ＭＳ Ｐ明朝" panose="02020600040205080304" pitchFamily="18" charset="-128"/>
              </a:rPr>
              <a:t>番タバコを吸うと、元気が出るから。</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では、答えは</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（クリックする）</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２番の　やめられなくなってしまったからです。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20</a:t>
            </a:fld>
            <a:endParaRPr kumimoji="1" lang="ja-JP" altLang="en-US"/>
          </a:p>
        </p:txBody>
      </p:sp>
    </p:spTree>
    <p:extLst>
      <p:ext uri="{BB962C8B-B14F-4D97-AF65-F5344CB8AC3E}">
        <p14:creationId xmlns:p14="http://schemas.microsoft.com/office/powerpoint/2010/main" val="3388394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ＭＳ Ｐ明朝" panose="02020600040205080304" pitchFamily="18" charset="-128"/>
                <a:ea typeface="ＭＳ Ｐ明朝" panose="02020600040205080304" pitchFamily="18" charset="-128"/>
              </a:rPr>
              <a:t>タバコには麻薬と同じように、やめられなくなるような作用があります。</a:t>
            </a:r>
            <a:endParaRPr lang="en-US" altLang="ja-JP" dirty="0">
              <a:latin typeface="ＭＳ Ｐ明朝" panose="02020600040205080304" pitchFamily="18" charset="-128"/>
              <a:ea typeface="ＭＳ Ｐ明朝" panose="02020600040205080304" pitchFamily="18" charset="-128"/>
            </a:endParaRPr>
          </a:p>
          <a:p>
            <a:pPr algn="just" eaLnBrk="1" hangingPunct="1"/>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タバコを吸うと、タバコの中のニコチンがすぐに頭に伝わり</a:t>
            </a:r>
            <a:endParaRPr lang="en-US" altLang="ja-JP" dirty="0">
              <a:latin typeface="ＭＳ Ｐ明朝" panose="02020600040205080304" pitchFamily="18" charset="-128"/>
              <a:ea typeface="ＭＳ Ｐ明朝" panose="02020600040205080304" pitchFamily="18" charset="-128"/>
            </a:endParaRPr>
          </a:p>
          <a:p>
            <a:pPr algn="just" eaLnBrk="1" hangingPunct="1"/>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気持ちが良い</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　</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リラックスできる</a:t>
            </a:r>
            <a:r>
              <a:rPr lang="en-US" altLang="ja-JP" dirty="0">
                <a:latin typeface="ＭＳ Ｐ明朝" panose="02020600040205080304" pitchFamily="18" charset="-128"/>
                <a:ea typeface="ＭＳ Ｐ明朝" panose="02020600040205080304" pitchFamily="18" charset="-128"/>
              </a:rPr>
              <a:t>』</a:t>
            </a:r>
            <a:r>
              <a:rPr lang="ja-JP" altLang="en-US">
                <a:latin typeface="ＭＳ Ｐ明朝" panose="02020600040205080304" pitchFamily="18" charset="-128"/>
                <a:ea typeface="ＭＳ Ｐ明朝" panose="02020600040205080304" pitchFamily="18" charset="-128"/>
              </a:rPr>
              <a:t>　という錯覚（勘違い）を起こしてしまいます。</a:t>
            </a:r>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ニコチンの作用はすぐに切れるため、タバコがないとイライラいして</a:t>
            </a:r>
            <a:endParaRPr lang="en-US" altLang="ja-JP" dirty="0">
              <a:latin typeface="ＭＳ Ｐ明朝" panose="02020600040205080304" pitchFamily="18" charset="-128"/>
              <a:ea typeface="ＭＳ Ｐ明朝" panose="02020600040205080304" pitchFamily="18" charset="-128"/>
            </a:endParaRPr>
          </a:p>
          <a:p>
            <a:pPr algn="just" eaLnBrk="1" hangingPunct="1"/>
            <a:r>
              <a:rPr lang="ja-JP" altLang="en-US">
                <a:latin typeface="ＭＳ Ｐ明朝" panose="02020600040205080304" pitchFamily="18" charset="-128"/>
                <a:ea typeface="ＭＳ Ｐ明朝" panose="02020600040205080304" pitchFamily="18" charset="-128"/>
              </a:rPr>
              <a:t>また吸いたくなる、タバコが手放せない、という気持ちになってしまうのです。</a:t>
            </a:r>
            <a:endParaRPr lang="en-US" altLang="ja-JP" dirty="0">
              <a:latin typeface="ＭＳ Ｐ明朝" panose="02020600040205080304" pitchFamily="18" charset="-128"/>
              <a:ea typeface="ＭＳ Ｐ明朝" panose="02020600040205080304" pitchFamily="18" charset="-128"/>
            </a:endParaRPr>
          </a:p>
          <a:p>
            <a:pPr algn="just"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麻薬や覚せい剤といった違法のクスリにも同じような症状があり、これを中毒といいます。</a:t>
            </a:r>
          </a:p>
          <a:p>
            <a:pPr eaLnBrk="1" hangingPunct="1"/>
            <a:r>
              <a:rPr lang="ja-JP" altLang="en-US">
                <a:latin typeface="ＭＳ Ｐ明朝" panose="02020600040205080304" pitchFamily="18" charset="-128"/>
                <a:ea typeface="ＭＳ Ｐ明朝" panose="02020600040205080304" pitchFamily="18" charset="-128"/>
              </a:rPr>
              <a:t>クリックする</a:t>
            </a:r>
          </a:p>
          <a:p>
            <a:pPr eaLnBrk="1" hangingPunct="1"/>
            <a:r>
              <a:rPr lang="ja-JP" altLang="en-US">
                <a:latin typeface="ＭＳ Ｐ明朝" panose="02020600040205080304" pitchFamily="18" charset="-128"/>
                <a:ea typeface="ＭＳ Ｐ明朝" panose="02020600040205080304" pitchFamily="18" charset="-128"/>
              </a:rPr>
              <a:t>タバコがやめられないのは中毒になったからです。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21</a:t>
            </a:fld>
            <a:endParaRPr kumimoji="1" lang="ja-JP" altLang="en-US"/>
          </a:p>
        </p:txBody>
      </p:sp>
    </p:spTree>
    <p:extLst>
      <p:ext uri="{BB962C8B-B14F-4D97-AF65-F5344CB8AC3E}">
        <p14:creationId xmlns:p14="http://schemas.microsoft.com/office/powerpoint/2010/main" val="21758640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ではここで、お金の話です。</a:t>
            </a:r>
            <a:endParaRPr kumimoji="1" lang="en-US" altLang="ja-JP" dirty="0"/>
          </a:p>
          <a:p>
            <a:pPr eaLnBrk="1" hangingPunct="1"/>
            <a:r>
              <a:rPr lang="ja-JP" altLang="en-US">
                <a:latin typeface="ＭＳ Ｐ明朝" panose="02020600040205080304" pitchFamily="18" charset="-128"/>
                <a:ea typeface="ＭＳ Ｐ明朝" panose="02020600040205080304" pitchFamily="18" charset="-128"/>
              </a:rPr>
              <a:t>またクイズです。</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一箱</a:t>
            </a:r>
            <a:r>
              <a:rPr lang="en-US" altLang="ja-JP" dirty="0">
                <a:latin typeface="ＭＳ Ｐ明朝" panose="02020600040205080304" pitchFamily="18" charset="-128"/>
                <a:ea typeface="ＭＳ Ｐ明朝" panose="02020600040205080304" pitchFamily="18" charset="-128"/>
              </a:rPr>
              <a:t>20</a:t>
            </a:r>
            <a:r>
              <a:rPr lang="ja-JP" altLang="en-US">
                <a:latin typeface="ＭＳ Ｐ明朝" panose="02020600040205080304" pitchFamily="18" charset="-128"/>
                <a:ea typeface="ＭＳ Ｐ明朝" panose="02020600040205080304" pitchFamily="18" charset="-128"/>
              </a:rPr>
              <a:t>本入り、</a:t>
            </a:r>
            <a:r>
              <a:rPr lang="en-US" altLang="ja-JP" dirty="0">
                <a:latin typeface="ＭＳ Ｐ明朝" panose="02020600040205080304" pitchFamily="18" charset="-128"/>
                <a:ea typeface="ＭＳ Ｐ明朝" panose="02020600040205080304" pitchFamily="18" charset="-128"/>
              </a:rPr>
              <a:t>540</a:t>
            </a:r>
            <a:r>
              <a:rPr lang="ja-JP" altLang="en-US">
                <a:latin typeface="ＭＳ Ｐ明朝" panose="02020600040205080304" pitchFamily="18" charset="-128"/>
                <a:ea typeface="ＭＳ Ｐ明朝" panose="02020600040205080304" pitchFamily="18" charset="-128"/>
              </a:rPr>
              <a:t>円のタバコを毎日</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箱</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すうとしたｆら、１年間にどれくらい、</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お金を使うでしょう？</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22</a:t>
            </a:fld>
            <a:endParaRPr kumimoji="1" lang="ja-JP" altLang="en-US"/>
          </a:p>
        </p:txBody>
      </p:sp>
    </p:spTree>
    <p:extLst>
      <p:ext uri="{BB962C8B-B14F-4D97-AF65-F5344CB8AC3E}">
        <p14:creationId xmlns:p14="http://schemas.microsoft.com/office/powerpoint/2010/main" val="1592368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手をあげて　答えてください。</a:t>
            </a:r>
            <a:endParaRPr kumimoji="1" lang="en-US" altLang="ja-JP" dirty="0"/>
          </a:p>
          <a:p>
            <a:endParaRPr kumimoji="1" lang="en-US" altLang="ja-JP" dirty="0"/>
          </a:p>
          <a:p>
            <a:r>
              <a:rPr kumimoji="1" lang="ja-JP" altLang="en-US"/>
              <a:t>①　５万円くらい</a:t>
            </a:r>
            <a:endParaRPr kumimoji="1" lang="en-US" altLang="ja-JP" dirty="0"/>
          </a:p>
          <a:p>
            <a:r>
              <a:rPr kumimoji="1" lang="ja-JP" altLang="en-US"/>
              <a:t>②　</a:t>
            </a:r>
            <a:r>
              <a:rPr kumimoji="1" lang="en-US" altLang="ja-JP" dirty="0"/>
              <a:t>10</a:t>
            </a:r>
            <a:r>
              <a:rPr kumimoji="1" lang="ja-JP" altLang="en-US"/>
              <a:t>万円くらい</a:t>
            </a:r>
            <a:endParaRPr kumimoji="1" lang="en-US" altLang="ja-JP" dirty="0"/>
          </a:p>
          <a:p>
            <a:r>
              <a:rPr kumimoji="1" lang="ja-JP" altLang="en-US"/>
              <a:t>③　</a:t>
            </a:r>
            <a:r>
              <a:rPr kumimoji="1" lang="en-US" altLang="ja-JP" dirty="0"/>
              <a:t>20</a:t>
            </a:r>
            <a:r>
              <a:rPr kumimoji="1" lang="ja-JP" altLang="en-US"/>
              <a:t>万円くらい</a:t>
            </a:r>
            <a:endParaRPr kumimoji="1" lang="en-US" altLang="ja-JP" dirty="0"/>
          </a:p>
          <a:p>
            <a:endParaRPr kumimoji="1" lang="en-US" altLang="ja-JP" dirty="0"/>
          </a:p>
          <a:p>
            <a:r>
              <a:rPr kumimoji="1" lang="ja-JP" altLang="en-US"/>
              <a:t>答えは　　（クリックする）</a:t>
            </a:r>
            <a:endParaRPr kumimoji="1" lang="en-US" altLang="ja-JP" dirty="0"/>
          </a:p>
          <a:p>
            <a:r>
              <a:rPr kumimoji="1" lang="ja-JP" altLang="en-US"/>
              <a:t>約</a:t>
            </a:r>
            <a:r>
              <a:rPr kumimoji="1" lang="en-US" altLang="ja-JP" dirty="0"/>
              <a:t>20</a:t>
            </a:r>
            <a:r>
              <a:rPr kumimoji="1" lang="ja-JP" altLang="en-US"/>
              <a:t>万円です！</a:t>
            </a:r>
            <a:endParaRPr kumimoji="1" lang="en-US" altLang="ja-JP" dirty="0"/>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23</a:t>
            </a:fld>
            <a:endParaRPr kumimoji="1" lang="ja-JP" altLang="en-US"/>
          </a:p>
        </p:txBody>
      </p:sp>
    </p:spTree>
    <p:extLst>
      <p:ext uri="{BB962C8B-B14F-4D97-AF65-F5344CB8AC3E}">
        <p14:creationId xmlns:p14="http://schemas.microsoft.com/office/powerpoint/2010/main" val="3693008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20</a:t>
            </a:r>
            <a:r>
              <a:rPr kumimoji="1" lang="ja-JP" altLang="en-US"/>
              <a:t>万円あれば、家族で旅行に行けたり</a:t>
            </a:r>
            <a:endParaRPr kumimoji="1" lang="en-US" altLang="ja-JP" dirty="0"/>
          </a:p>
          <a:p>
            <a:r>
              <a:rPr kumimoji="1" lang="ja-JP" altLang="en-US"/>
              <a:t>美味しいモノを食べられたりしますよね。</a:t>
            </a:r>
            <a:endParaRPr kumimoji="1" lang="en-US" altLang="ja-JP" dirty="0"/>
          </a:p>
          <a:p>
            <a:r>
              <a:rPr kumimoji="1" lang="en-US" altLang="ja-JP" dirty="0"/>
              <a:t>20</a:t>
            </a:r>
            <a:r>
              <a:rPr kumimoji="1" lang="ja-JP" altLang="en-US"/>
              <a:t>万円使って病気になっているとしたら、もったいない話です。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24</a:t>
            </a:fld>
            <a:endParaRPr kumimoji="1" lang="ja-JP" altLang="en-US"/>
          </a:p>
        </p:txBody>
      </p:sp>
    </p:spTree>
    <p:extLst>
      <p:ext uri="{BB962C8B-B14F-4D97-AF65-F5344CB8AC3E}">
        <p14:creationId xmlns:p14="http://schemas.microsoft.com/office/powerpoint/2010/main" val="39946511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では次の質問です。</a:t>
            </a:r>
            <a:endParaRPr kumimoji="1" lang="en-US" altLang="ja-JP" dirty="0"/>
          </a:p>
          <a:p>
            <a:r>
              <a:rPr kumimoji="1" lang="ja-JP" altLang="en-US"/>
              <a:t>タバコは、お腹の赤ちゃんに悪い影響を与えるでしょうか？</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25</a:t>
            </a:fld>
            <a:endParaRPr kumimoji="1" lang="ja-JP" altLang="en-US"/>
          </a:p>
        </p:txBody>
      </p:sp>
    </p:spTree>
    <p:extLst>
      <p:ext uri="{BB962C8B-B14F-4D97-AF65-F5344CB8AC3E}">
        <p14:creationId xmlns:p14="http://schemas.microsoft.com/office/powerpoint/2010/main" val="36181392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手を挙げてみてください。</a:t>
            </a:r>
            <a:endParaRPr kumimoji="1" lang="en-US" altLang="ja-JP" dirty="0"/>
          </a:p>
          <a:p>
            <a:r>
              <a:rPr kumimoji="1" lang="ja-JP" altLang="en-US"/>
              <a:t>①　タバコは赤ちゃんににいい、と思う人</a:t>
            </a:r>
            <a:endParaRPr kumimoji="1" lang="en-US" altLang="ja-JP" dirty="0"/>
          </a:p>
          <a:p>
            <a:r>
              <a:rPr kumimoji="1" lang="ja-JP" altLang="en-US"/>
              <a:t>②　タバコは赤ちゃんに悪い、と思う人</a:t>
            </a:r>
            <a:endParaRPr kumimoji="1" lang="en-US" altLang="ja-JP" dirty="0"/>
          </a:p>
          <a:p>
            <a:endParaRPr kumimoji="1" lang="en-US" altLang="ja-JP" dirty="0"/>
          </a:p>
          <a:p>
            <a:r>
              <a:rPr kumimoji="1" lang="ja-JP" altLang="en-US"/>
              <a:t>答えはわかりますよね？</a:t>
            </a:r>
            <a:endParaRPr kumimoji="1" lang="en-US" altLang="ja-JP" dirty="0"/>
          </a:p>
          <a:p>
            <a:r>
              <a:rPr kumimoji="1" lang="ja-JP" altLang="en-US"/>
              <a:t>（クリックする）</a:t>
            </a:r>
            <a:endParaRPr kumimoji="1" lang="en-US" altLang="ja-JP" dirty="0"/>
          </a:p>
          <a:p>
            <a:r>
              <a:rPr kumimoji="1" lang="ja-JP" altLang="en-US"/>
              <a:t>　そう。悪いです。</a:t>
            </a:r>
            <a:endParaRPr kumimoji="1" lang="en-US" altLang="ja-JP" dirty="0"/>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26</a:t>
            </a:fld>
            <a:endParaRPr kumimoji="1" lang="ja-JP" altLang="en-US"/>
          </a:p>
        </p:txBody>
      </p:sp>
    </p:spTree>
    <p:extLst>
      <p:ext uri="{BB962C8B-B14F-4D97-AF65-F5344CB8AC3E}">
        <p14:creationId xmlns:p14="http://schemas.microsoft.com/office/powerpoint/2010/main" val="3618722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タバコは赤ちゃんに非常に悪い影響を与えることがあります。</a:t>
            </a:r>
            <a:endParaRPr kumimoji="1" lang="en-US" altLang="ja-JP" dirty="0"/>
          </a:p>
          <a:p>
            <a:endParaRPr kumimoji="1" lang="en-US" altLang="ja-JP" dirty="0"/>
          </a:p>
          <a:p>
            <a:r>
              <a:rPr kumimoji="1" lang="ja-JP" altLang="en-US"/>
              <a:t>まず、赤ちゃんがお腹の中で育たずに、小さな未熟児で生まれてしまったり</a:t>
            </a:r>
            <a:endParaRPr kumimoji="1" lang="en-US" altLang="ja-JP" dirty="0"/>
          </a:p>
          <a:p>
            <a:r>
              <a:rPr kumimoji="1" lang="ja-JP" altLang="en-US"/>
              <a:t>生まれてきてからも、急に死んでしまうようなことがあったり</a:t>
            </a:r>
            <a:endParaRPr kumimoji="1" lang="en-US" altLang="ja-JP" dirty="0"/>
          </a:p>
          <a:p>
            <a:r>
              <a:rPr kumimoji="1" lang="ja-JP" altLang="en-US"/>
              <a:t>赤ちゃんが、喘息などの肺の病気になることがあります。</a:t>
            </a:r>
            <a:endParaRPr kumimoji="1" lang="en-US" altLang="ja-JP" dirty="0"/>
          </a:p>
          <a:p>
            <a:r>
              <a:rPr kumimoji="1" lang="ja-JP" altLang="en-US"/>
              <a:t>そのほか、</a:t>
            </a:r>
            <a:endParaRPr kumimoji="1" lang="en-US" altLang="ja-JP" dirty="0"/>
          </a:p>
          <a:p>
            <a:r>
              <a:rPr kumimoji="1" lang="ja-JP" altLang="en-US"/>
              <a:t>赤ちゃんの身長が伸びなくなる、勉強に集中できないような子供になる、虫歯が増えるなど</a:t>
            </a:r>
            <a:endParaRPr kumimoji="1" lang="en-US" altLang="ja-JP" dirty="0"/>
          </a:p>
          <a:p>
            <a:r>
              <a:rPr kumimoji="1" lang="ja-JP" altLang="en-US"/>
              <a:t>色々な影響が考えられるのです。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27</a:t>
            </a:fld>
            <a:endParaRPr kumimoji="1" lang="ja-JP" altLang="en-US"/>
          </a:p>
        </p:txBody>
      </p:sp>
    </p:spTree>
    <p:extLst>
      <p:ext uri="{BB962C8B-B14F-4D97-AF65-F5344CB8AC3E}">
        <p14:creationId xmlns:p14="http://schemas.microsoft.com/office/powerpoint/2010/main" val="4144673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日本人でタバコを吸う人は、だんだん減ってきているのですが、</a:t>
            </a:r>
          </a:p>
          <a:p>
            <a:pPr algn="just" eaLnBrk="1" hangingPunct="1"/>
            <a:r>
              <a:rPr lang="ja-JP" altLang="en-US">
                <a:latin typeface="Century" pitchFamily="18" charset="0"/>
                <a:ea typeface="ＭＳ 明朝" pitchFamily="17" charset="-128"/>
              </a:rPr>
              <a:t>若い女の人の中には、タバコを吸う人が減っていません。</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お母さんと赤ちゃんは、おへその血管で繋がっています。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お母さんがタバコを吸うと、必ず赤ちゃんへ有毒物質が流れていきます。</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大切なお腹の赤ちゃんに。悪い影響を及ぼします。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絶対吸わないようにして下さい。</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28</a:t>
            </a:fld>
            <a:endParaRPr kumimoji="1" lang="ja-JP" altLang="en-US"/>
          </a:p>
        </p:txBody>
      </p:sp>
    </p:spTree>
    <p:extLst>
      <p:ext uri="{BB962C8B-B14F-4D97-AF65-F5344CB8AC3E}">
        <p14:creationId xmlns:p14="http://schemas.microsoft.com/office/powerpoint/2010/main" val="1761663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これは皆さんにも聞いてみたいです。</a:t>
            </a:r>
            <a:endParaRPr kumimoji="1" lang="en-US" altLang="ja-JP" dirty="0"/>
          </a:p>
          <a:p>
            <a:r>
              <a:rPr kumimoji="1" lang="ja-JP" altLang="en-US"/>
              <a:t>周りにタバコを吸う人がいますか。</a:t>
            </a:r>
            <a:endParaRPr kumimoji="1" lang="en-US" altLang="ja-JP" dirty="0"/>
          </a:p>
          <a:p>
            <a:r>
              <a:rPr kumimoji="1" lang="ja-JP" altLang="en-US"/>
              <a:t>タバコを吸うことって、カッコいいと思いますか？</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29</a:t>
            </a:fld>
            <a:endParaRPr kumimoji="1" lang="ja-JP" altLang="en-US"/>
          </a:p>
        </p:txBody>
      </p:sp>
    </p:spTree>
    <p:extLst>
      <p:ext uri="{BB962C8B-B14F-4D97-AF65-F5344CB8AC3E}">
        <p14:creationId xmlns:p14="http://schemas.microsoft.com/office/powerpoint/2010/main" val="1705254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クイズをしながら勉強しましょう。まずは、練習です。</a:t>
            </a:r>
            <a:endParaRPr kumimoji="1" lang="en-US" altLang="ja-JP" dirty="0"/>
          </a:p>
          <a:p>
            <a:r>
              <a:rPr kumimoji="1" lang="ja-JP" altLang="en-US"/>
              <a:t>この２人の絵がでてきたら、手をあげて答えてください。</a:t>
            </a:r>
            <a:endParaRPr kumimoji="1" lang="en-US" altLang="ja-JP" dirty="0"/>
          </a:p>
          <a:p>
            <a:endParaRPr kumimoji="1" lang="en-US" altLang="ja-JP" dirty="0"/>
          </a:p>
          <a:p>
            <a:r>
              <a:rPr kumimoji="1" lang="ja-JP" altLang="en-US"/>
              <a:t>練習をしてみましょう。</a:t>
            </a:r>
            <a:endParaRPr kumimoji="1" lang="en-US" altLang="ja-JP" dirty="0"/>
          </a:p>
          <a:p>
            <a:pPr eaLnBrk="1" hangingPunct="1"/>
            <a:r>
              <a:rPr lang="ja-JP" altLang="en-US">
                <a:solidFill>
                  <a:schemeClr val="bg1"/>
                </a:solidFill>
                <a:ea typeface="ＤＦPOP体" pitchFamily="81" charset="-128"/>
              </a:rPr>
              <a:t>これまで、おうちの人や先生からタバコの話を聞いたことがありますか？</a:t>
            </a:r>
          </a:p>
          <a:p>
            <a:pPr eaLnBrk="1" hangingPunct="1"/>
            <a:r>
              <a:rPr lang="ja-JP" altLang="en-US">
                <a:solidFill>
                  <a:schemeClr val="bg1"/>
                </a:solidFill>
                <a:ea typeface="ＤＦPOP体" pitchFamily="81" charset="-128"/>
              </a:rPr>
              <a:t>ある人は手をあげて下さい。</a:t>
            </a:r>
            <a:endParaRPr lang="en-US" altLang="ja-JP" dirty="0">
              <a:solidFill>
                <a:schemeClr val="bg1"/>
              </a:solidFill>
              <a:ea typeface="ＤＦPOP体" pitchFamily="81" charset="-128"/>
            </a:endParaRPr>
          </a:p>
          <a:p>
            <a:pPr eaLnBrk="1" hangingPunct="1"/>
            <a:r>
              <a:rPr lang="ja-JP" altLang="en-US">
                <a:solidFill>
                  <a:schemeClr val="bg1"/>
                </a:solidFill>
                <a:ea typeface="ＤＦPOP体" pitchFamily="81" charset="-128"/>
              </a:rPr>
              <a:t>こんな感じです。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a:t>
            </a:fld>
            <a:endParaRPr kumimoji="1" lang="ja-JP" altLang="en-US"/>
          </a:p>
        </p:txBody>
      </p:sp>
    </p:spTree>
    <p:extLst>
      <p:ext uri="{BB962C8B-B14F-4D97-AF65-F5344CB8AC3E}">
        <p14:creationId xmlns:p14="http://schemas.microsoft.com/office/powerpoint/2010/main" val="25872836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問題です。</a:t>
            </a:r>
            <a:endParaRPr kumimoji="1" lang="en-US" altLang="ja-JP" dirty="0"/>
          </a:p>
          <a:p>
            <a:r>
              <a:rPr kumimoji="1" lang="ja-JP" altLang="en-US"/>
              <a:t>この２人は、どんな関係だと思いますか？</a:t>
            </a:r>
            <a:endParaRPr kumimoji="1" lang="en-US" altLang="ja-JP" dirty="0"/>
          </a:p>
          <a:p>
            <a:r>
              <a:rPr kumimoji="1" lang="ja-JP" altLang="en-US"/>
              <a:t>親子でしょうか？　それとも双子でしょうか？</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30</a:t>
            </a:fld>
            <a:endParaRPr kumimoji="1" lang="ja-JP" altLang="en-US"/>
          </a:p>
        </p:txBody>
      </p:sp>
    </p:spTree>
    <p:extLst>
      <p:ext uri="{BB962C8B-B14F-4D97-AF65-F5344CB8AC3E}">
        <p14:creationId xmlns:p14="http://schemas.microsoft.com/office/powerpoint/2010/main" val="2364434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①　親子だと思う人</a:t>
            </a:r>
            <a:endParaRPr kumimoji="1" lang="en-US" altLang="ja-JP" dirty="0"/>
          </a:p>
          <a:p>
            <a:r>
              <a:rPr kumimoji="1" lang="en-US" altLang="ja-JP" dirty="0"/>
              <a:t>②</a:t>
            </a:r>
            <a:r>
              <a:rPr kumimoji="1" lang="ja-JP" altLang="en-US"/>
              <a:t>　双子だと思う人</a:t>
            </a:r>
            <a:endParaRPr kumimoji="1" lang="en-US" altLang="ja-JP" dirty="0"/>
          </a:p>
          <a:p>
            <a:r>
              <a:rPr kumimoji="1" lang="ja-JP" altLang="en-US"/>
              <a:t>答えは　（クリックする）　　　双子でした。</a:t>
            </a:r>
            <a:endParaRPr kumimoji="1" lang="en-US" altLang="ja-JP" dirty="0"/>
          </a:p>
          <a:p>
            <a:endParaRPr kumimoji="1" lang="en-US" altLang="ja-JP" dirty="0"/>
          </a:p>
          <a:p>
            <a:r>
              <a:rPr kumimoji="1" lang="ja-JP" altLang="en-US"/>
              <a:t>これはイギリスのテレビ局が放送した写真です。</a:t>
            </a:r>
            <a:endParaRPr kumimoji="1" lang="en-US" altLang="ja-JP" dirty="0"/>
          </a:p>
          <a:p>
            <a:r>
              <a:rPr kumimoji="1" lang="ja-JP" altLang="en-US"/>
              <a:t>左がタバコを吸っている人、右がタバコを吸わない人。</a:t>
            </a:r>
            <a:endParaRPr kumimoji="1" lang="en-US" altLang="ja-JP" dirty="0"/>
          </a:p>
          <a:p>
            <a:r>
              <a:rPr kumimoji="1" lang="ja-JP" altLang="en-US"/>
              <a:t>元々そっくりな双子なのに、タバコのせいでこんな違いがでてきてしまうのです。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31</a:t>
            </a:fld>
            <a:endParaRPr kumimoji="1" lang="ja-JP" altLang="en-US"/>
          </a:p>
        </p:txBody>
      </p:sp>
    </p:spTree>
    <p:extLst>
      <p:ext uri="{BB962C8B-B14F-4D97-AF65-F5344CB8AC3E}">
        <p14:creationId xmlns:p14="http://schemas.microsoft.com/office/powerpoint/2010/main" val="34809430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タバコをすうとどんなことになるか、まとめました。</a:t>
            </a:r>
          </a:p>
          <a:p>
            <a:pPr eaLnBrk="1" hangingPunct="1"/>
            <a:r>
              <a:rPr lang="ja-JP" altLang="en-US">
                <a:latin typeface="ＭＳ Ｐ明朝" panose="02020600040205080304" pitchFamily="18" charset="-128"/>
                <a:ea typeface="ＭＳ Ｐ明朝" panose="02020600040205080304" pitchFamily="18" charset="-128"/>
              </a:rPr>
              <a:t>まず、しわが増える</a:t>
            </a:r>
          </a:p>
          <a:p>
            <a:pPr eaLnBrk="1" hangingPunct="1"/>
            <a:r>
              <a:rPr lang="ja-JP" altLang="en-US">
                <a:latin typeface="ＭＳ Ｐ明朝" panose="02020600040205080304" pitchFamily="18" charset="-128"/>
                <a:ea typeface="ＭＳ Ｐ明朝" panose="02020600040205080304" pitchFamily="18" charset="-128"/>
              </a:rPr>
              <a:t>顔にシミがおおくなる</a:t>
            </a:r>
          </a:p>
          <a:p>
            <a:pPr eaLnBrk="1" hangingPunct="1"/>
            <a:r>
              <a:rPr lang="ja-JP" altLang="en-US">
                <a:latin typeface="ＭＳ Ｐ明朝" panose="02020600040205080304" pitchFamily="18" charset="-128"/>
                <a:ea typeface="ＭＳ Ｐ明朝" panose="02020600040205080304" pitchFamily="18" charset="-128"/>
              </a:rPr>
              <a:t>鼻毛がのびる</a:t>
            </a:r>
          </a:p>
          <a:p>
            <a:pPr eaLnBrk="1" hangingPunct="1"/>
            <a:r>
              <a:rPr lang="ja-JP" altLang="en-US">
                <a:latin typeface="ＭＳ Ｐ明朝" panose="02020600040205080304" pitchFamily="18" charset="-128"/>
                <a:ea typeface="ＭＳ Ｐ明朝" panose="02020600040205080304" pitchFamily="18" charset="-128"/>
              </a:rPr>
              <a:t>息が臭くなる</a:t>
            </a:r>
          </a:p>
          <a:p>
            <a:pPr eaLnBrk="1" hangingPunct="1"/>
            <a:r>
              <a:rPr lang="ja-JP" altLang="en-US">
                <a:latin typeface="ＭＳ Ｐ明朝" panose="02020600040205080304" pitchFamily="18" charset="-128"/>
                <a:ea typeface="ＭＳ Ｐ明朝" panose="02020600040205080304" pitchFamily="18" charset="-128"/>
              </a:rPr>
              <a:t>唇が黒くな</a:t>
            </a:r>
          </a:p>
          <a:p>
            <a:pPr eaLnBrk="1" hangingPunct="1"/>
            <a:r>
              <a:rPr lang="ja-JP" altLang="en-US">
                <a:latin typeface="ＭＳ Ｐ明朝" panose="02020600040205080304" pitchFamily="18" charset="-128"/>
                <a:ea typeface="ＭＳ Ｐ明朝" panose="02020600040205080304" pitchFamily="18" charset="-128"/>
              </a:rPr>
              <a:t>歯ぐきがはれて血が出やすくなる</a:t>
            </a:r>
          </a:p>
          <a:p>
            <a:pPr eaLnBrk="1" hangingPunct="1"/>
            <a:r>
              <a:rPr lang="ja-JP" altLang="en-US">
                <a:latin typeface="ＭＳ Ｐ明朝" panose="02020600040205080304" pitchFamily="18" charset="-128"/>
                <a:ea typeface="ＭＳ Ｐ明朝" panose="02020600040205080304" pitchFamily="18" charset="-128"/>
              </a:rPr>
              <a:t>咳も出ます。</a:t>
            </a:r>
          </a:p>
          <a:p>
            <a:pPr eaLnBrk="1" hangingPunct="1"/>
            <a:r>
              <a:rPr lang="ja-JP" altLang="en-US">
                <a:latin typeface="ＭＳ Ｐ明朝" panose="02020600040205080304" pitchFamily="18" charset="-128"/>
                <a:ea typeface="ＭＳ Ｐ明朝" panose="02020600040205080304" pitchFamily="18" charset="-128"/>
              </a:rPr>
              <a:t>カッコワルいですね。</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32</a:t>
            </a:fld>
            <a:endParaRPr kumimoji="1" lang="ja-JP" altLang="en-US"/>
          </a:p>
        </p:txBody>
      </p:sp>
    </p:spTree>
    <p:extLst>
      <p:ext uri="{BB962C8B-B14F-4D97-AF65-F5344CB8AC3E}">
        <p14:creationId xmlns:p14="http://schemas.microsoft.com/office/powerpoint/2010/main" val="389759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タバコをすうと歯や口の中は</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どうなるでしょうか？</a:t>
            </a:r>
          </a:p>
          <a:p>
            <a:pPr eaLnBrk="1" hangingPunct="1"/>
            <a:r>
              <a:rPr lang="ja-JP" altLang="en-US">
                <a:latin typeface="ＭＳ Ｐ明朝" panose="02020600040205080304" pitchFamily="18" charset="-128"/>
                <a:ea typeface="ＭＳ Ｐ明朝" panose="02020600040205080304" pitchFamily="18" charset="-128"/>
              </a:rPr>
              <a:t>ちょっと見てみましょう。</a:t>
            </a:r>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33</a:t>
            </a:fld>
            <a:endParaRPr kumimoji="1" lang="ja-JP" altLang="en-US"/>
          </a:p>
        </p:txBody>
      </p:sp>
    </p:spTree>
    <p:extLst>
      <p:ext uri="{BB962C8B-B14F-4D97-AF65-F5344CB8AC3E}">
        <p14:creationId xmlns:p14="http://schemas.microsoft.com/office/powerpoint/2010/main" val="21019749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左がタバコを吸っている人の歯</a:t>
            </a:r>
            <a:endParaRPr kumimoji="1" lang="en-US" altLang="ja-JP" dirty="0"/>
          </a:p>
          <a:p>
            <a:r>
              <a:rPr kumimoji="1" lang="ja-JP" altLang="en-US"/>
              <a:t>右はタバコをやめて、１１年間たった人の歯です。</a:t>
            </a:r>
            <a:endParaRPr kumimoji="1" lang="en-US" altLang="ja-JP" dirty="0"/>
          </a:p>
          <a:p>
            <a:endParaRPr kumimoji="1" lang="en-US" altLang="ja-JP" dirty="0"/>
          </a:p>
          <a:p>
            <a:pPr eaLnBrk="1" hangingPunct="1"/>
            <a:r>
              <a:rPr lang="ja-JP" altLang="en-US">
                <a:latin typeface="ＭＳ Ｐ明朝" panose="02020600040205080304" pitchFamily="18" charset="-128"/>
                <a:ea typeface="ＭＳ Ｐ明朝" panose="02020600040205080304" pitchFamily="18" charset="-128"/>
              </a:rPr>
              <a:t>タバコをすう人の歯にはタールがしみついて、歯ぐきが黒くはれて</a:t>
            </a:r>
          </a:p>
          <a:p>
            <a:pPr eaLnBrk="1" hangingPunct="1"/>
            <a:r>
              <a:rPr lang="ja-JP" altLang="en-US">
                <a:latin typeface="ＭＳ Ｐ明朝" panose="02020600040205080304" pitchFamily="18" charset="-128"/>
                <a:ea typeface="ＭＳ Ｐ明朝" panose="02020600040205080304" pitchFamily="18" charset="-128"/>
              </a:rPr>
              <a:t>歯周病になります。</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歯も歯ぐきも悪くなり、口も臭くなってしまいます。</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タバコを辞めると、歯ぐきも歯もきれいになります。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34</a:t>
            </a:fld>
            <a:endParaRPr kumimoji="1" lang="ja-JP" altLang="en-US"/>
          </a:p>
        </p:txBody>
      </p:sp>
    </p:spTree>
    <p:extLst>
      <p:ext uri="{BB962C8B-B14F-4D97-AF65-F5344CB8AC3E}">
        <p14:creationId xmlns:p14="http://schemas.microsoft.com/office/powerpoint/2010/main" val="42330426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ではまたクイズです。</a:t>
            </a:r>
            <a:endParaRPr kumimoji="1" lang="en-US" altLang="ja-JP" dirty="0"/>
          </a:p>
          <a:p>
            <a:r>
              <a:rPr kumimoji="1" lang="ja-JP" altLang="en-US"/>
              <a:t>タバコを吸い始めた年齢と、肺ガンの病気になることに関係はあると思いますか？</a:t>
            </a:r>
            <a:endParaRPr kumimoji="1" lang="en-US" altLang="ja-JP" dirty="0"/>
          </a:p>
          <a:p>
            <a:endParaRPr kumimoji="1" lang="en-US" altLang="ja-JP" dirty="0"/>
          </a:p>
          <a:p>
            <a:pPr eaLnBrk="1" hangingPunct="1"/>
            <a:r>
              <a:rPr lang="ja-JP" altLang="en-US">
                <a:latin typeface="ＭＳ Ｐ明朝" panose="02020600040205080304" pitchFamily="18" charset="-128"/>
                <a:ea typeface="ＭＳ Ｐ明朝" panose="02020600040205080304" pitchFamily="18" charset="-128"/>
              </a:rPr>
              <a:t>正しいと思うところで手をあげてください。</a:t>
            </a:r>
          </a:p>
          <a:p>
            <a:pPr eaLnBrk="1" hangingPunct="1"/>
            <a:r>
              <a:rPr lang="ja-JP" altLang="en-US">
                <a:latin typeface="ＭＳ Ｐ明朝" panose="02020600040205080304" pitchFamily="18" charset="-128"/>
                <a:ea typeface="ＭＳ Ｐ明朝" panose="02020600040205080304" pitchFamily="18" charset="-128"/>
              </a:rPr>
              <a:t>１早く吸いはじめたひとほど肺がんになりやすい。</a:t>
            </a:r>
          </a:p>
          <a:p>
            <a:pPr eaLnBrk="1" hangingPunct="1"/>
            <a:r>
              <a:rPr lang="ja-JP" altLang="en-US">
                <a:latin typeface="ＭＳ Ｐ明朝" panose="02020600040205080304" pitchFamily="18" charset="-128"/>
                <a:ea typeface="ＭＳ Ｐ明朝" panose="02020600040205080304" pitchFamily="18" charset="-128"/>
              </a:rPr>
              <a:t>２遅く吸いはじめたひとほど肺がんになりやすい。</a:t>
            </a:r>
          </a:p>
          <a:p>
            <a:pPr eaLnBrk="1" hangingPunct="1"/>
            <a:r>
              <a:rPr lang="ja-JP" altLang="en-US">
                <a:latin typeface="ＭＳ Ｐ明朝" panose="02020600040205080304" pitchFamily="18" charset="-128"/>
                <a:ea typeface="ＭＳ Ｐ明朝" panose="02020600040205080304" pitchFamily="18" charset="-128"/>
              </a:rPr>
              <a:t>３吸いはじめた年齢と関係ない</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答えの前に、あるアメリカ人のお話を見てください。</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35</a:t>
            </a:fld>
            <a:endParaRPr kumimoji="1" lang="ja-JP" altLang="en-US"/>
          </a:p>
        </p:txBody>
      </p:sp>
    </p:spTree>
    <p:extLst>
      <p:ext uri="{BB962C8B-B14F-4D97-AF65-F5344CB8AC3E}">
        <p14:creationId xmlns:p14="http://schemas.microsoft.com/office/powerpoint/2010/main" val="35269783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アメリカのフロリダに住む、ブライアン・カーティスさんは、</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３３歳の男の人で奥さんと子供が１人います。</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１３才よりタバコを吸っていたそうです。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36</a:t>
            </a:fld>
            <a:endParaRPr kumimoji="1" lang="ja-JP" altLang="en-US"/>
          </a:p>
        </p:txBody>
      </p:sp>
    </p:spTree>
    <p:extLst>
      <p:ext uri="{BB962C8B-B14F-4D97-AF65-F5344CB8AC3E}">
        <p14:creationId xmlns:p14="http://schemas.microsoft.com/office/powerpoint/2010/main" val="106832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solidFill>
                  <a:srgbClr val="000000"/>
                </a:solidFill>
                <a:latin typeface="ＭＳ Ｐ明朝" panose="02020600040205080304" pitchFamily="18" charset="-128"/>
                <a:ea typeface="ＭＳ Ｐ明朝" panose="02020600040205080304" pitchFamily="18" charset="-128"/>
              </a:rPr>
              <a:t>こ</a:t>
            </a:r>
            <a:r>
              <a:rPr lang="ja-JP" altLang="ja-JP">
                <a:solidFill>
                  <a:srgbClr val="000000"/>
                </a:solidFill>
                <a:latin typeface="ＭＳ Ｐ明朝" panose="02020600040205080304" pitchFamily="18" charset="-128"/>
                <a:ea typeface="ＭＳ Ｐ明朝" panose="02020600040205080304" pitchFamily="18" charset="-128"/>
              </a:rPr>
              <a:t>の写真をとってから</a:t>
            </a:r>
            <a:r>
              <a:rPr lang="en-US" altLang="ja-JP" dirty="0">
                <a:solidFill>
                  <a:srgbClr val="000000"/>
                </a:solidFill>
                <a:latin typeface="ＭＳ Ｐ明朝" panose="02020600040205080304" pitchFamily="18" charset="-128"/>
                <a:ea typeface="ＭＳ Ｐ明朝" panose="02020600040205080304" pitchFamily="18" charset="-128"/>
              </a:rPr>
              <a:t>2</a:t>
            </a:r>
            <a:r>
              <a:rPr lang="ja-JP" altLang="ja-JP">
                <a:solidFill>
                  <a:srgbClr val="000000"/>
                </a:solidFill>
                <a:latin typeface="ＭＳ Ｐ明朝" panose="02020600040205080304" pitchFamily="18" charset="-128"/>
                <a:ea typeface="ＭＳ Ｐ明朝" panose="02020600040205080304" pitchFamily="18" charset="-128"/>
              </a:rPr>
              <a:t>ヶ月後、</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en-US">
                <a:solidFill>
                  <a:srgbClr val="000000"/>
                </a:solidFill>
                <a:latin typeface="ＭＳ Ｐ明朝" panose="02020600040205080304" pitchFamily="18" charset="-128"/>
                <a:ea typeface="ＭＳ Ｐ明朝" panose="02020600040205080304" pitchFamily="18" charset="-128"/>
              </a:rPr>
              <a:t>（クリックする）</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ブライアン・カーティスさんは肺がんで</a:t>
            </a:r>
            <a:r>
              <a:rPr lang="ja-JP" altLang="en-US">
                <a:solidFill>
                  <a:srgbClr val="000000"/>
                </a:solidFill>
                <a:latin typeface="ＭＳ Ｐ明朝" panose="02020600040205080304" pitchFamily="18" charset="-128"/>
                <a:ea typeface="ＭＳ Ｐ明朝" panose="02020600040205080304" pitchFamily="18" charset="-128"/>
              </a:rPr>
              <a:t>急に悪くなり、あっという間に</a:t>
            </a:r>
            <a:r>
              <a:rPr lang="ja-JP" altLang="ja-JP">
                <a:solidFill>
                  <a:srgbClr val="000000"/>
                </a:solidFill>
                <a:latin typeface="ＭＳ Ｐ明朝" panose="02020600040205080304" pitchFamily="18" charset="-128"/>
                <a:ea typeface="ＭＳ Ｐ明朝" panose="02020600040205080304" pitchFamily="18" charset="-128"/>
              </a:rPr>
              <a:t>亡くな</a:t>
            </a:r>
            <a:r>
              <a:rPr lang="ja-JP" altLang="en-US">
                <a:solidFill>
                  <a:srgbClr val="000000"/>
                </a:solidFill>
                <a:latin typeface="ＭＳ Ｐ明朝" panose="02020600040205080304" pitchFamily="18" charset="-128"/>
                <a:ea typeface="ＭＳ Ｐ明朝" panose="02020600040205080304" pitchFamily="18" charset="-128"/>
              </a:rPr>
              <a:t>ってしまいました。</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endParaRPr lang="ja-JP" altLang="ja-JP">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この写真は</a:t>
            </a:r>
            <a:r>
              <a:rPr lang="ja-JP" altLang="en-US">
                <a:solidFill>
                  <a:srgbClr val="000000"/>
                </a:solidFill>
                <a:latin typeface="ＭＳ Ｐ明朝" panose="02020600040205080304" pitchFamily="18" charset="-128"/>
                <a:ea typeface="ＭＳ Ｐ明朝" panose="02020600040205080304" pitchFamily="18" charset="-128"/>
              </a:rPr>
              <a:t>、</a:t>
            </a:r>
            <a:r>
              <a:rPr lang="ja-JP" altLang="ja-JP">
                <a:solidFill>
                  <a:srgbClr val="000000"/>
                </a:solidFill>
                <a:latin typeface="ＭＳ Ｐ明朝" panose="02020600040205080304" pitchFamily="18" charset="-128"/>
                <a:ea typeface="ＭＳ Ｐ明朝" panose="02020600040205080304" pitchFamily="18" charset="-128"/>
              </a:rPr>
              <a:t>これ以上ブライアンさんのように</a:t>
            </a: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タバコの</a:t>
            </a:r>
            <a:r>
              <a:rPr lang="ja-JP" altLang="en-US">
                <a:solidFill>
                  <a:srgbClr val="000000"/>
                </a:solidFill>
                <a:latin typeface="ＭＳ Ｐ明朝" panose="02020600040205080304" pitchFamily="18" charset="-128"/>
                <a:ea typeface="ＭＳ Ｐ明朝" panose="02020600040205080304" pitchFamily="18" charset="-128"/>
              </a:rPr>
              <a:t>せいで</a:t>
            </a:r>
            <a:r>
              <a:rPr lang="ja-JP" altLang="ja-JP">
                <a:solidFill>
                  <a:srgbClr val="000000"/>
                </a:solidFill>
                <a:latin typeface="ＭＳ Ｐ明朝" panose="02020600040205080304" pitchFamily="18" charset="-128"/>
                <a:ea typeface="ＭＳ Ｐ明朝" panose="02020600040205080304" pitchFamily="18" charset="-128"/>
              </a:rPr>
              <a:t>早死にする人がいなくなるように</a:t>
            </a:r>
            <a:r>
              <a:rPr lang="ja-JP" altLang="en-US">
                <a:solidFill>
                  <a:srgbClr val="000000"/>
                </a:solidFill>
                <a:latin typeface="ＭＳ Ｐ明朝" panose="02020600040205080304" pitchFamily="18" charset="-128"/>
                <a:ea typeface="ＭＳ Ｐ明朝" panose="02020600040205080304" pitchFamily="18" charset="-128"/>
              </a:rPr>
              <a:t>、</a:t>
            </a:r>
            <a:endParaRPr lang="en-US" altLang="ja-JP" dirty="0">
              <a:solidFill>
                <a:srgbClr val="000000"/>
              </a:solidFill>
              <a:latin typeface="ＭＳ Ｐ明朝" panose="02020600040205080304" pitchFamily="18" charset="-128"/>
              <a:ea typeface="ＭＳ Ｐ明朝" panose="02020600040205080304" pitchFamily="18" charset="-128"/>
            </a:endParaRPr>
          </a:p>
          <a:p>
            <a:pPr algn="just" eaLnBrk="1" hangingPunct="1"/>
            <a:r>
              <a:rPr lang="ja-JP" altLang="ja-JP">
                <a:solidFill>
                  <a:srgbClr val="000000"/>
                </a:solidFill>
                <a:latin typeface="ＭＳ Ｐ明朝" panose="02020600040205080304" pitchFamily="18" charset="-128"/>
                <a:ea typeface="ＭＳ Ｐ明朝" panose="02020600040205080304" pitchFamily="18" charset="-128"/>
              </a:rPr>
              <a:t>という</a:t>
            </a:r>
            <a:r>
              <a:rPr lang="ja-JP" altLang="en-US">
                <a:solidFill>
                  <a:srgbClr val="000000"/>
                </a:solidFill>
                <a:latin typeface="ＭＳ Ｐ明朝" panose="02020600040205080304" pitchFamily="18" charset="-128"/>
                <a:ea typeface="ＭＳ Ｐ明朝" panose="02020600040205080304" pitchFamily="18" charset="-128"/>
              </a:rPr>
              <a:t>奥さんの</a:t>
            </a:r>
            <a:r>
              <a:rPr lang="ja-JP" altLang="ja-JP">
                <a:solidFill>
                  <a:srgbClr val="000000"/>
                </a:solidFill>
                <a:latin typeface="ＭＳ Ｐ明朝" panose="02020600040205080304" pitchFamily="18" charset="-128"/>
                <a:ea typeface="ＭＳ Ｐ明朝" panose="02020600040205080304" pitchFamily="18" charset="-128"/>
              </a:rPr>
              <a:t>希望で公開されました。</a:t>
            </a:r>
            <a:endParaRPr lang="ja-JP" altLang="en-US">
              <a:solidFill>
                <a:srgbClr val="000000"/>
              </a:solidFill>
              <a:latin typeface="ＭＳ Ｐ明朝" panose="02020600040205080304" pitchFamily="18" charset="-128"/>
              <a:ea typeface="ＭＳ Ｐ明朝" panose="02020600040205080304" pitchFamily="18"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37</a:t>
            </a:fld>
            <a:endParaRPr kumimoji="1" lang="ja-JP" altLang="en-US"/>
          </a:p>
        </p:txBody>
      </p:sp>
    </p:spTree>
    <p:extLst>
      <p:ext uri="{BB962C8B-B14F-4D97-AF65-F5344CB8AC3E}">
        <p14:creationId xmlns:p14="http://schemas.microsoft.com/office/powerpoint/2010/main" val="2075490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さっきのクイズの正解は</a:t>
            </a:r>
          </a:p>
          <a:p>
            <a:pPr eaLnBrk="1" hangingPunct="1"/>
            <a:r>
              <a:rPr lang="ja-JP" altLang="en-US">
                <a:latin typeface="ＭＳ Ｐ明朝" panose="02020600040205080304" pitchFamily="18" charset="-128"/>
                <a:ea typeface="ＭＳ Ｐ明朝" panose="02020600040205080304" pitchFamily="18" charset="-128"/>
              </a:rPr>
              <a:t>①　タバコをすいはじめた年が早ければ早いほどがんになりやすい！でした。</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皆さんも、早死にしたくなければタバコをすわないようにしましょう。</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下の図は</a:t>
            </a:r>
          </a:p>
          <a:p>
            <a:pPr eaLnBrk="1" hangingPunct="1"/>
            <a:r>
              <a:rPr lang="en-US" altLang="ja-JP" dirty="0">
                <a:latin typeface="ＭＳ Ｐ明朝" panose="02020600040205080304" pitchFamily="18" charset="-128"/>
                <a:ea typeface="ＭＳ Ｐ明朝" panose="02020600040205080304" pitchFamily="18" charset="-128"/>
              </a:rPr>
              <a:t>15</a:t>
            </a:r>
            <a:r>
              <a:rPr lang="ja-JP" altLang="en-US">
                <a:latin typeface="ＭＳ Ｐ明朝" panose="02020600040205080304" pitchFamily="18" charset="-128"/>
                <a:ea typeface="ＭＳ Ｐ明朝" panose="02020600040205080304" pitchFamily="18" charset="-128"/>
              </a:rPr>
              <a:t>歳までにタバコをすい始めてしまった人は、すわない人に較べると</a:t>
            </a:r>
            <a:endParaRPr lang="en-US" altLang="ja-JP" dirty="0">
              <a:latin typeface="ＭＳ Ｐ明朝" panose="02020600040205080304" pitchFamily="18" charset="-128"/>
              <a:ea typeface="ＭＳ Ｐ明朝" panose="02020600040205080304" pitchFamily="18" charset="-128"/>
            </a:endParaRPr>
          </a:p>
          <a:p>
            <a:pPr eaLnBrk="1" hangingPunct="1"/>
            <a:r>
              <a:rPr lang="en-US" altLang="ja-JP" dirty="0">
                <a:latin typeface="ＭＳ Ｐ明朝" panose="02020600040205080304" pitchFamily="18" charset="-128"/>
                <a:ea typeface="ＭＳ Ｐ明朝" panose="02020600040205080304" pitchFamily="18" charset="-128"/>
              </a:rPr>
              <a:t>80</a:t>
            </a:r>
            <a:r>
              <a:rPr lang="ja-JP" altLang="en-US">
                <a:latin typeface="ＭＳ Ｐ明朝" panose="02020600040205080304" pitchFamily="18" charset="-128"/>
                <a:ea typeface="ＭＳ Ｐ明朝" panose="02020600040205080304" pitchFamily="18" charset="-128"/>
              </a:rPr>
              <a:t>才になった時に　肺ガンになる割合が、</a:t>
            </a:r>
            <a:r>
              <a:rPr lang="en-US" altLang="ja-JP" dirty="0">
                <a:latin typeface="ＭＳ Ｐ明朝" panose="02020600040205080304" pitchFamily="18" charset="-128"/>
                <a:ea typeface="ＭＳ Ｐ明朝" panose="02020600040205080304" pitchFamily="18" charset="-128"/>
              </a:rPr>
              <a:t>30</a:t>
            </a:r>
            <a:r>
              <a:rPr lang="ja-JP" altLang="en-US">
                <a:latin typeface="ＭＳ Ｐ明朝" panose="02020600040205080304" pitchFamily="18" charset="-128"/>
                <a:ea typeface="ＭＳ Ｐ明朝" panose="02020600040205080304" pitchFamily="18" charset="-128"/>
              </a:rPr>
              <a:t>倍も高くなる、ということを示しています。</a:t>
            </a:r>
            <a:endParaRPr lang="en-US" altLang="ja-JP" dirty="0">
              <a:latin typeface="ＭＳ Ｐ明朝" panose="02020600040205080304" pitchFamily="18" charset="-128"/>
              <a:ea typeface="ＭＳ Ｐ明朝" panose="02020600040205080304" pitchFamily="18"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38</a:t>
            </a:fld>
            <a:endParaRPr kumimoji="1" lang="ja-JP" altLang="en-US"/>
          </a:p>
        </p:txBody>
      </p:sp>
    </p:spTree>
    <p:extLst>
      <p:ext uri="{BB962C8B-B14F-4D97-AF65-F5344CB8AC3E}">
        <p14:creationId xmlns:p14="http://schemas.microsoft.com/office/powerpoint/2010/main" val="21328649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46063" indent="-246063" eaLnBrk="1" hangingPunct="1"/>
            <a:r>
              <a:rPr lang="ja-JP" altLang="en-US">
                <a:latin typeface="ＭＳ Ｐ明朝" panose="02020600040205080304" pitchFamily="18" charset="-128"/>
                <a:ea typeface="ＭＳ Ｐ明朝" panose="02020600040205080304" pitchFamily="18" charset="-128"/>
              </a:rPr>
              <a:t>それではまた質問です。</a:t>
            </a:r>
            <a:endParaRPr lang="en-US" altLang="ja-JP" dirty="0">
              <a:latin typeface="ＭＳ Ｐ明朝" panose="02020600040205080304" pitchFamily="18" charset="-128"/>
              <a:ea typeface="ＭＳ Ｐ明朝" panose="02020600040205080304" pitchFamily="18" charset="-128"/>
            </a:endParaRPr>
          </a:p>
          <a:p>
            <a:pPr marL="246063" indent="-246063" eaLnBrk="1" hangingPunct="1"/>
            <a:endParaRPr lang="ja-JP" altLang="en-US">
              <a:latin typeface="ＭＳ Ｐ明朝" panose="02020600040205080304" pitchFamily="18" charset="-128"/>
              <a:ea typeface="ＭＳ Ｐ明朝" panose="02020600040205080304" pitchFamily="18" charset="-128"/>
            </a:endParaRPr>
          </a:p>
          <a:p>
            <a:pPr marL="246063" indent="-246063" eaLnBrk="1" hangingPunct="1"/>
            <a:r>
              <a:rPr lang="ja-JP" altLang="en-US">
                <a:solidFill>
                  <a:schemeClr val="bg1"/>
                </a:solidFill>
                <a:latin typeface="ＭＳ Ｐ明朝" panose="02020600040205080304" pitchFamily="18" charset="-128"/>
                <a:ea typeface="ＭＳ Ｐ明朝" panose="02020600040205080304" pitchFamily="18" charset="-128"/>
              </a:rPr>
              <a:t>タバコを吸ってる人と一緒に暮らしている家族は</a:t>
            </a:r>
            <a:endParaRPr lang="en-US" altLang="ja-JP" dirty="0">
              <a:solidFill>
                <a:schemeClr val="bg1"/>
              </a:solidFill>
              <a:latin typeface="ＭＳ Ｐ明朝" panose="02020600040205080304" pitchFamily="18" charset="-128"/>
              <a:ea typeface="ＭＳ Ｐ明朝" panose="02020600040205080304" pitchFamily="18" charset="-128"/>
            </a:endParaRPr>
          </a:p>
          <a:p>
            <a:pPr marL="246063" indent="-246063" eaLnBrk="1" hangingPunct="1"/>
            <a:r>
              <a:rPr lang="ja-JP" altLang="en-US">
                <a:solidFill>
                  <a:schemeClr val="bg1"/>
                </a:solidFill>
                <a:latin typeface="ＭＳ Ｐ明朝" panose="02020600040205080304" pitchFamily="18" charset="-128"/>
                <a:ea typeface="ＭＳ Ｐ明朝" panose="02020600040205080304" pitchFamily="18" charset="-128"/>
              </a:rPr>
              <a:t>病気にならないのでしょうか？</a:t>
            </a:r>
            <a:endParaRPr lang="en-US" altLang="ja-JP" dirty="0">
              <a:solidFill>
                <a:schemeClr val="bg1"/>
              </a:solidFill>
              <a:latin typeface="ＭＳ Ｐ明朝" panose="02020600040205080304" pitchFamily="18" charset="-128"/>
              <a:ea typeface="ＭＳ Ｐ明朝" panose="02020600040205080304" pitchFamily="18" charset="-128"/>
            </a:endParaRPr>
          </a:p>
          <a:p>
            <a:pPr marL="246063" indent="-246063" eaLnBrk="1" hangingPunct="1"/>
            <a:endParaRPr lang="ja-JP" altLang="en-US">
              <a:solidFill>
                <a:schemeClr val="bg1"/>
              </a:solidFill>
              <a:latin typeface="ＭＳ Ｐ明朝" panose="02020600040205080304" pitchFamily="18" charset="-128"/>
              <a:ea typeface="ＭＳ Ｐ明朝" panose="02020600040205080304" pitchFamily="18" charset="-128"/>
            </a:endParaRPr>
          </a:p>
          <a:p>
            <a:pPr marL="246063" indent="-246063" eaLnBrk="1" hangingPunct="1"/>
            <a:r>
              <a:rPr lang="ja-JP" altLang="en-US">
                <a:solidFill>
                  <a:schemeClr val="bg1"/>
                </a:solidFill>
                <a:latin typeface="ＭＳ Ｐ明朝" panose="02020600040205080304" pitchFamily="18" charset="-128"/>
                <a:ea typeface="ＭＳ Ｐ明朝" panose="02020600040205080304" pitchFamily="18" charset="-128"/>
              </a:rPr>
              <a:t>手を挙げて答えてください。</a:t>
            </a:r>
          </a:p>
          <a:p>
            <a:pPr marL="246063" indent="-246063" eaLnBrk="1" hangingPunct="1">
              <a:lnSpc>
                <a:spcPct val="110000"/>
              </a:lnSpc>
              <a:spcBef>
                <a:spcPct val="0"/>
              </a:spcBef>
            </a:pP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番、なる　</a:t>
            </a:r>
            <a:endParaRPr lang="en-US" altLang="ja-JP" dirty="0">
              <a:latin typeface="ＭＳ Ｐ明朝" panose="02020600040205080304" pitchFamily="18" charset="-128"/>
              <a:ea typeface="ＭＳ Ｐ明朝" panose="02020600040205080304" pitchFamily="18" charset="-128"/>
            </a:endParaRPr>
          </a:p>
          <a:p>
            <a:pPr marL="246063" indent="-246063" eaLnBrk="1" hangingPunct="1">
              <a:lnSpc>
                <a:spcPct val="110000"/>
              </a:lnSpc>
              <a:spcBef>
                <a:spcPct val="0"/>
              </a:spcBef>
            </a:pPr>
            <a:r>
              <a:rPr lang="en-US" altLang="ja-JP" dirty="0">
                <a:latin typeface="ＭＳ Ｐ明朝" panose="02020600040205080304" pitchFamily="18" charset="-128"/>
                <a:ea typeface="ＭＳ Ｐ明朝" panose="02020600040205080304" pitchFamily="18" charset="-128"/>
              </a:rPr>
              <a:t>2</a:t>
            </a:r>
            <a:r>
              <a:rPr lang="ja-JP" altLang="en-US">
                <a:latin typeface="ＭＳ Ｐ明朝" panose="02020600040205080304" pitchFamily="18" charset="-128"/>
                <a:ea typeface="ＭＳ Ｐ明朝" panose="02020600040205080304" pitchFamily="18" charset="-128"/>
              </a:rPr>
              <a:t>番、ならない</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39</a:t>
            </a:fld>
            <a:endParaRPr kumimoji="1" lang="ja-JP" altLang="en-US"/>
          </a:p>
        </p:txBody>
      </p:sp>
    </p:spTree>
    <p:extLst>
      <p:ext uri="{BB962C8B-B14F-4D97-AF65-F5344CB8AC3E}">
        <p14:creationId xmlns:p14="http://schemas.microsoft.com/office/powerpoint/2010/main" val="2288535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a:t>では、タバコについてのクイズです。</a:t>
            </a:r>
            <a:endParaRPr kumimoji="1" lang="en-US" altLang="ja-JP" dirty="0"/>
          </a:p>
          <a:p>
            <a:r>
              <a:rPr kumimoji="1" lang="ja-JP" altLang="en-US"/>
              <a:t>正しいと思うところで、手を挙げてください。</a:t>
            </a:r>
          </a:p>
        </p:txBody>
      </p:sp>
      <p:sp>
        <p:nvSpPr>
          <p:cNvPr id="4" name="スライド番号プレースホルダー 3"/>
          <p:cNvSpPr>
            <a:spLocks noGrp="1"/>
          </p:cNvSpPr>
          <p:nvPr>
            <p:ph type="sldNum" sz="quarter" idx="5"/>
          </p:nvPr>
        </p:nvSpPr>
        <p:spPr/>
        <p:txBody>
          <a:bodyPr/>
          <a:lstStyle/>
          <a:p>
            <a:pPr>
              <a:defRPr/>
            </a:pPr>
            <a:fld id="{4577A158-0348-481A-BA5D-2259B301A360}" type="slidenum">
              <a:rPr lang="en-US" altLang="ja-JP" smtClean="0"/>
              <a:pPr>
                <a:defRPr/>
              </a:pPr>
              <a:t>4</a:t>
            </a:fld>
            <a:endParaRPr lang="en-US" altLang="ja-JP"/>
          </a:p>
        </p:txBody>
      </p:sp>
    </p:spTree>
    <p:extLst>
      <p:ext uri="{BB962C8B-B14F-4D97-AF65-F5344CB8AC3E}">
        <p14:creationId xmlns:p14="http://schemas.microsoft.com/office/powerpoint/2010/main" val="25197295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spcBef>
                <a:spcPct val="0"/>
              </a:spcBef>
            </a:pP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　家族にタバコをすう人がいる</a:t>
            </a:r>
            <a:r>
              <a:rPr lang="en-US" altLang="ja-JP" dirty="0">
                <a:latin typeface="ＭＳ Ｐ明朝" panose="02020600040205080304" pitchFamily="18" charset="-128"/>
                <a:ea typeface="ＭＳ Ｐ明朝" panose="02020600040205080304" pitchFamily="18" charset="-128"/>
              </a:rPr>
              <a:t>3</a:t>
            </a:r>
            <a:r>
              <a:rPr lang="ja-JP" altLang="en-US">
                <a:latin typeface="ＭＳ Ｐ明朝" panose="02020600040205080304" pitchFamily="18" charset="-128"/>
                <a:ea typeface="ＭＳ Ｐ明朝" panose="02020600040205080304" pitchFamily="18" charset="-128"/>
              </a:rPr>
              <a:t>歳の子供が</a:t>
            </a:r>
          </a:p>
          <a:p>
            <a:pPr eaLnBrk="1" hangingPunct="1">
              <a:spcBef>
                <a:spcPct val="0"/>
              </a:spcBef>
            </a:pPr>
            <a:r>
              <a:rPr lang="ja-JP" altLang="en-US">
                <a:latin typeface="ＭＳ Ｐ明朝" panose="02020600040205080304" pitchFamily="18" charset="-128"/>
                <a:ea typeface="ＭＳ Ｐ明朝" panose="02020600040205080304" pitchFamily="18" charset="-128"/>
              </a:rPr>
              <a:t>　　喘息様気管支炎（肺の病気）になる割合は、</a:t>
            </a:r>
            <a:endParaRPr lang="en-US" altLang="ja-JP" dirty="0">
              <a:latin typeface="ＭＳ Ｐ明朝" panose="02020600040205080304" pitchFamily="18" charset="-128"/>
              <a:ea typeface="ＭＳ Ｐ明朝" panose="02020600040205080304" pitchFamily="18" charset="-128"/>
            </a:endParaRPr>
          </a:p>
          <a:p>
            <a:pPr eaLnBrk="1" hangingPunct="1">
              <a:spcBef>
                <a:spcPct val="0"/>
              </a:spcBef>
            </a:pPr>
            <a:r>
              <a:rPr lang="ja-JP" altLang="en-US">
                <a:latin typeface="ＭＳ Ｐ明朝" panose="02020600040205080304" pitchFamily="18" charset="-128"/>
                <a:ea typeface="ＭＳ Ｐ明朝" panose="02020600040205080304" pitchFamily="18" charset="-128"/>
              </a:rPr>
              <a:t>　　お父さんがすう人で</a:t>
            </a:r>
            <a:r>
              <a:rPr lang="en-US" altLang="ja-JP" dirty="0">
                <a:latin typeface="ＭＳ Ｐ明朝" panose="02020600040205080304" pitchFamily="18" charset="-128"/>
                <a:ea typeface="ＭＳ Ｐ明朝" panose="02020600040205080304" pitchFamily="18" charset="-128"/>
              </a:rPr>
              <a:t>1.8</a:t>
            </a:r>
            <a:r>
              <a:rPr lang="ja-JP" altLang="en-US">
                <a:latin typeface="ＭＳ Ｐ明朝" panose="02020600040205080304" pitchFamily="18" charset="-128"/>
                <a:ea typeface="ＭＳ Ｐ明朝" panose="02020600040205080304" pitchFamily="18" charset="-128"/>
              </a:rPr>
              <a:t>倍</a:t>
            </a:r>
          </a:p>
          <a:p>
            <a:pPr eaLnBrk="1" hangingPunct="1">
              <a:spcBef>
                <a:spcPct val="0"/>
              </a:spcBef>
            </a:pPr>
            <a:r>
              <a:rPr lang="ja-JP" altLang="en-US">
                <a:latin typeface="ＭＳ Ｐ明朝" panose="02020600040205080304" pitchFamily="18" charset="-128"/>
                <a:ea typeface="ＭＳ Ｐ明朝" panose="02020600040205080304" pitchFamily="18" charset="-128"/>
              </a:rPr>
              <a:t>　　おかあさんがすう人だとほぼ</a:t>
            </a:r>
            <a:r>
              <a:rPr lang="en-US" altLang="ja-JP" dirty="0">
                <a:latin typeface="ＭＳ Ｐ明朝" panose="02020600040205080304" pitchFamily="18" charset="-128"/>
                <a:ea typeface="ＭＳ Ｐ明朝" panose="02020600040205080304" pitchFamily="18" charset="-128"/>
              </a:rPr>
              <a:t>3</a:t>
            </a:r>
            <a:r>
              <a:rPr lang="ja-JP" altLang="en-US">
                <a:latin typeface="ＭＳ Ｐ明朝" panose="02020600040205080304" pitchFamily="18" charset="-128"/>
                <a:ea typeface="ＭＳ Ｐ明朝" panose="02020600040205080304" pitchFamily="18" charset="-128"/>
              </a:rPr>
              <a:t>倍に多くなる事がわかっています。</a:t>
            </a:r>
          </a:p>
          <a:p>
            <a:pPr eaLnBrk="1" hangingPunct="1">
              <a:lnSpc>
                <a:spcPct val="120000"/>
              </a:lnSpc>
              <a:spcBef>
                <a:spcPct val="0"/>
              </a:spcBef>
            </a:pPr>
            <a:endParaRPr lang="en-US" altLang="ja-JP" dirty="0">
              <a:latin typeface="ＭＳ Ｐ明朝" panose="02020600040205080304" pitchFamily="18" charset="-128"/>
              <a:ea typeface="ＭＳ Ｐ明朝" panose="02020600040205080304" pitchFamily="18" charset="-128"/>
            </a:endParaRPr>
          </a:p>
          <a:p>
            <a:pPr eaLnBrk="1" hangingPunct="1">
              <a:lnSpc>
                <a:spcPct val="120000"/>
              </a:lnSpc>
              <a:spcBef>
                <a:spcPct val="0"/>
              </a:spcBef>
            </a:pPr>
            <a:r>
              <a:rPr lang="ja-JP" altLang="en-US">
                <a:latin typeface="ＭＳ Ｐ明朝" panose="02020600040205080304" pitchFamily="18" charset="-128"/>
                <a:ea typeface="ＭＳ Ｐ明朝" panose="02020600040205080304" pitchFamily="18" charset="-128"/>
              </a:rPr>
              <a:t>タバコは家族も病気にしてしまうんです。</a:t>
            </a:r>
          </a:p>
          <a:p>
            <a:pPr eaLnBrk="1" hangingPunct="1">
              <a:spcBef>
                <a:spcPct val="0"/>
              </a:spcBef>
            </a:pPr>
            <a:endParaRPr lang="ja-JP" altLang="en-US" sz="2600"/>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40</a:t>
            </a:fld>
            <a:endParaRPr kumimoji="1" lang="ja-JP" altLang="en-US"/>
          </a:p>
        </p:txBody>
      </p:sp>
    </p:spTree>
    <p:extLst>
      <p:ext uri="{BB962C8B-B14F-4D97-AF65-F5344CB8AC3E}">
        <p14:creationId xmlns:p14="http://schemas.microsoft.com/office/powerpoint/2010/main" val="4530102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ここで質問です。</a:t>
            </a:r>
            <a:endParaRPr kumimoji="1" lang="en-US" altLang="ja-JP" dirty="0"/>
          </a:p>
          <a:p>
            <a:r>
              <a:rPr kumimoji="1" lang="ja-JP" altLang="en-US"/>
              <a:t>副流煙　とか</a:t>
            </a:r>
            <a:endParaRPr kumimoji="1" lang="en-US" altLang="ja-JP" dirty="0"/>
          </a:p>
          <a:p>
            <a:r>
              <a:rPr kumimoji="1" lang="ja-JP" altLang="en-US"/>
              <a:t>受動喫煙　という言葉を聞いたことがありますか？</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41</a:t>
            </a:fld>
            <a:endParaRPr kumimoji="1" lang="ja-JP" altLang="en-US"/>
          </a:p>
        </p:txBody>
      </p:sp>
    </p:spTree>
    <p:extLst>
      <p:ext uri="{BB962C8B-B14F-4D97-AF65-F5344CB8AC3E}">
        <p14:creationId xmlns:p14="http://schemas.microsoft.com/office/powerpoint/2010/main" val="2119789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eaLnBrk="1" hangingPunct="1"/>
            <a:r>
              <a:rPr lang="ja-JP" altLang="en-US">
                <a:latin typeface="Century" pitchFamily="18" charset="0"/>
                <a:ea typeface="ＭＳ 明朝" pitchFamily="17" charset="-128"/>
              </a:rPr>
              <a:t>タバコの煙には、３種類があります。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まず、主流煙。これは、タバコを吸う人が、自分で吸い込む煙のこと。</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二つ目は、副流煙。　タバコの先から出続けている煙。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そして、呼出煙は、タバコを吸った人から吐き出される煙。</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受動喫煙とは、タバコを吸ってない人が、この副流煙や、呼出煙を吸い込んでしまうことです。</a:t>
            </a:r>
            <a:endParaRPr lang="en-US" altLang="ja-JP" dirty="0">
              <a:latin typeface="Century" pitchFamily="18" charset="0"/>
              <a:ea typeface="ＭＳ 明朝" pitchFamily="17" charset="-128"/>
            </a:endParaRPr>
          </a:p>
          <a:p>
            <a:pPr algn="just" eaLnBrk="1" hangingPunct="1"/>
            <a:endParaRPr lang="en-US" altLang="ja-JP" dirty="0">
              <a:latin typeface="Century" pitchFamily="18" charset="0"/>
              <a:ea typeface="ＭＳ 明朝" pitchFamily="17" charset="-128"/>
            </a:endParaRP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42</a:t>
            </a:fld>
            <a:endParaRPr kumimoji="1" lang="ja-JP" altLang="en-US"/>
          </a:p>
        </p:txBody>
      </p:sp>
    </p:spTree>
    <p:extLst>
      <p:ext uri="{BB962C8B-B14F-4D97-AF65-F5344CB8AC3E}">
        <p14:creationId xmlns:p14="http://schemas.microsoft.com/office/powerpoint/2010/main" val="6554954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a:solidFill>
                  <a:srgbClr val="0432FF"/>
                </a:solidFill>
                <a:latin typeface="Hiragino Maru Gothic Pro W4" panose="020F0400000000000000" pitchFamily="34" charset="-128"/>
                <a:ea typeface="Hiragino Maru Gothic Pro W4" panose="020F0400000000000000" pitchFamily="34" charset="-128"/>
              </a:rPr>
              <a:t>副流煙は温度も低く、フィルターを通っていないので、体に悪い物質がより多く入っている。</a:t>
            </a:r>
            <a:endParaRPr kumimoji="1" lang="en-US" altLang="ja-JP" sz="1200" dirty="0">
              <a:solidFill>
                <a:srgbClr val="0432FF"/>
              </a:solidFill>
              <a:latin typeface="Hiragino Maru Gothic Pro W4" panose="020F0400000000000000" pitchFamily="34" charset="-128"/>
              <a:ea typeface="Hiragino Maru Gothic Pro W4" panose="020F0400000000000000" pitchFamily="34" charset="-128"/>
            </a:endParaRPr>
          </a:p>
          <a:p>
            <a:endParaRPr kumimoji="1" lang="en-US" altLang="ja-JP" sz="1200" dirty="0">
              <a:solidFill>
                <a:srgbClr val="0432FF"/>
              </a:solidFill>
              <a:latin typeface="Hiragino Maru Gothic Pro W4" panose="020F0400000000000000" pitchFamily="34" charset="-128"/>
              <a:ea typeface="Hiragino Maru Gothic Pro W4" panose="020F0400000000000000" pitchFamily="34" charset="-128"/>
            </a:endParaRPr>
          </a:p>
          <a:p>
            <a:pPr algn="just" eaLnBrk="1" hangingPunct="1"/>
            <a:r>
              <a:rPr lang="ja-JP" altLang="en-US">
                <a:latin typeface="Century" pitchFamily="18" charset="0"/>
                <a:ea typeface="ＭＳ 明朝" pitchFamily="17" charset="-128"/>
              </a:rPr>
              <a:t>副流煙には実際にタバコをのんでいる人が吸ってる主流煙よりも、</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ニコチンは２．８倍、</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タールは３．４倍、</a:t>
            </a:r>
            <a:endParaRPr lang="en-US" altLang="ja-JP" dirty="0">
              <a:latin typeface="Century" pitchFamily="18" charset="0"/>
              <a:ea typeface="ＭＳ 明朝" pitchFamily="17" charset="-128"/>
            </a:endParaRPr>
          </a:p>
          <a:p>
            <a:pPr algn="just" eaLnBrk="1" hangingPunct="1"/>
            <a:r>
              <a:rPr lang="ja-JP" altLang="en-US">
                <a:latin typeface="Century" pitchFamily="18" charset="0"/>
                <a:ea typeface="ＭＳ 明朝" pitchFamily="17" charset="-128"/>
              </a:rPr>
              <a:t>発がん性物質は</a:t>
            </a:r>
            <a:r>
              <a:rPr lang="en-US" altLang="ja-JP" dirty="0">
                <a:latin typeface="Century" pitchFamily="18" charset="0"/>
                <a:ea typeface="ＭＳ 明朝" pitchFamily="17" charset="-128"/>
              </a:rPr>
              <a:t>25</a:t>
            </a:r>
            <a:r>
              <a:rPr lang="ja-JP" altLang="en-US">
                <a:latin typeface="Century" pitchFamily="18" charset="0"/>
                <a:ea typeface="ＭＳ 明朝" pitchFamily="17" charset="-128"/>
              </a:rPr>
              <a:t>倍以上含まれています。</a:t>
            </a:r>
            <a:endParaRPr lang="en-US" altLang="ja-JP" dirty="0">
              <a:latin typeface="Century" pitchFamily="18" charset="0"/>
              <a:ea typeface="ＭＳ 明朝" pitchFamily="17" charset="-128"/>
            </a:endParaRPr>
          </a:p>
          <a:p>
            <a:pPr algn="just" eaLnBrk="1" hangingPunct="1"/>
            <a:endParaRPr lang="ja-JP" altLang="en-US">
              <a:latin typeface="Century" pitchFamily="18" charset="0"/>
              <a:ea typeface="ＭＳ 明朝" pitchFamily="17" charset="-128"/>
            </a:endParaRPr>
          </a:p>
          <a:p>
            <a:r>
              <a:rPr kumimoji="1" lang="ja-JP" altLang="en-US"/>
              <a:t>タバコは、本人より周りの人ほうが、より危ないのです。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43</a:t>
            </a:fld>
            <a:endParaRPr kumimoji="1" lang="ja-JP" altLang="en-US"/>
          </a:p>
        </p:txBody>
      </p:sp>
    </p:spTree>
    <p:extLst>
      <p:ext uri="{BB962C8B-B14F-4D97-AF65-F5344CB8AC3E}">
        <p14:creationId xmlns:p14="http://schemas.microsoft.com/office/powerpoint/2010/main" val="14586194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A3D889CB-1377-4EC1-AF0B-505FCBCAEF32}" type="slidenum">
              <a:rPr lang="en-US" altLang="ja-JP" smtClean="0"/>
              <a:pPr/>
              <a:t>44</a:t>
            </a:fld>
            <a:endParaRPr lang="en-US" altLang="ja-JP"/>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pPr algn="just" eaLnBrk="1" hangingPunct="1"/>
            <a:r>
              <a:rPr lang="ja-JP" altLang="en-US" dirty="0">
                <a:latin typeface="Century" pitchFamily="18" charset="0"/>
                <a:ea typeface="ＭＳ 明朝" pitchFamily="17" charset="-128"/>
              </a:rPr>
              <a:t>これは、タバコを吸う人の手と、タバコは吸わないけれども他の人がタバコを吸ったために、血液の流れが悪くなったのを見た写真です。</a:t>
            </a:r>
          </a:p>
          <a:p>
            <a:pPr algn="just" eaLnBrk="1" hangingPunct="1"/>
            <a:r>
              <a:rPr lang="ja-JP" altLang="en-US" dirty="0">
                <a:latin typeface="Century" pitchFamily="18" charset="0"/>
                <a:ea typeface="ＭＳ 明朝" pitchFamily="17" charset="-128"/>
              </a:rPr>
              <a:t>黄色い所、赤い所が、暖かい所です。</a:t>
            </a:r>
          </a:p>
          <a:p>
            <a:pPr algn="just" eaLnBrk="1" hangingPunct="1"/>
            <a:r>
              <a:rPr lang="ja-JP" altLang="en-US" dirty="0">
                <a:latin typeface="Century" pitchFamily="18" charset="0"/>
                <a:ea typeface="ＭＳ 明朝" pitchFamily="17" charset="-128"/>
              </a:rPr>
              <a:t>青い所は、冷たい所です。</a:t>
            </a:r>
          </a:p>
          <a:p>
            <a:pPr algn="just" eaLnBrk="1" hangingPunct="1"/>
            <a:r>
              <a:rPr lang="ja-JP" altLang="en-US" dirty="0">
                <a:latin typeface="Century" pitchFamily="18" charset="0"/>
                <a:ea typeface="ＭＳ 明朝" pitchFamily="17" charset="-128"/>
              </a:rPr>
              <a:t>（左の写真では）タバコを吸うと、手の血液の流れが悪くなって、手が冷たくなっていくのが分かります。</a:t>
            </a:r>
          </a:p>
          <a:p>
            <a:pPr algn="just" eaLnBrk="1" hangingPunct="1"/>
            <a:r>
              <a:rPr lang="ja-JP" altLang="en-US" dirty="0">
                <a:latin typeface="Century" pitchFamily="18" charset="0"/>
                <a:ea typeface="ＭＳ 明朝" pitchFamily="17" charset="-128"/>
              </a:rPr>
              <a:t>右の写真では、自分はタバコを吸わないのに、周りの人がタバコを吸ったがために、このように手の血液の流れが悪くなっています。</a:t>
            </a:r>
          </a:p>
          <a:p>
            <a:pPr algn="just" eaLnBrk="1" hangingPunct="1"/>
            <a:r>
              <a:rPr lang="ja-JP" altLang="en-US" dirty="0">
                <a:latin typeface="Century" pitchFamily="18" charset="0"/>
                <a:ea typeface="ＭＳ 明朝" pitchFamily="17" charset="-128"/>
              </a:rPr>
              <a:t>タバコを吸う人だけではなくて、タバコを吸わないのに、周りの人がタバコを吸うことによって被害を受けてしまうのです。</a:t>
            </a:r>
          </a:p>
          <a:p>
            <a:pPr eaLnBrk="1" hangingPunct="1"/>
            <a:endParaRPr lang="en-US" altLang="ja-JP" dirty="0"/>
          </a:p>
        </p:txBody>
      </p:sp>
    </p:spTree>
    <p:extLst>
      <p:ext uri="{BB962C8B-B14F-4D97-AF65-F5344CB8AC3E}">
        <p14:creationId xmlns:p14="http://schemas.microsoft.com/office/powerpoint/2010/main" val="38017511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禁煙ではなく、分煙（ぶんえん）といって、タバコを吸う人を分けている場所もありますよね。</a:t>
            </a:r>
            <a:br>
              <a:rPr lang="en-US" altLang="ja-JP" dirty="0">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でも、本当に分煙だけでいいのでしょうか。</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汚い話ですが、プールの隅っこだからと言って、おしっこは絶対してはいけませんよね。</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分煙は、このプールと同じようなものです。</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単に場所をわけただけの分煙では、タバコ煙は必ず広がり、受動喫煙は避けられません。</a:t>
            </a:r>
          </a:p>
          <a:p>
            <a:r>
              <a:rPr kumimoji="1" lang="ja-JP" altLang="en-US"/>
              <a:t>タバコの煙は、</a:t>
            </a:r>
            <a:r>
              <a:rPr kumimoji="1" lang="en-US" altLang="ja-JP" dirty="0"/>
              <a:t>14</a:t>
            </a:r>
            <a:r>
              <a:rPr kumimoji="1" lang="ja-JP" altLang="en-US"/>
              <a:t>メートル以上広がるのです。教室より広い範囲です。</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45</a:t>
            </a:fld>
            <a:endParaRPr kumimoji="1" lang="ja-JP" altLang="en-US"/>
          </a:p>
        </p:txBody>
      </p:sp>
    </p:spTree>
    <p:extLst>
      <p:ext uri="{BB962C8B-B14F-4D97-AF65-F5344CB8AC3E}">
        <p14:creationId xmlns:p14="http://schemas.microsoft.com/office/powerpoint/2010/main" val="4773566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kumimoji="1" lang="ja-JP" altLang="en-US"/>
              <a:t>タバコは体に良くない、ということは分かってもらったでしょうか。</a:t>
            </a:r>
            <a:endParaRPr kumimoji="1" lang="en-US" altLang="ja-JP" dirty="0"/>
          </a:p>
          <a:p>
            <a:r>
              <a:rPr kumimoji="1" lang="ja-JP" altLang="en-US"/>
              <a:t>では、さいごに、</a:t>
            </a:r>
            <a:endParaRPr kumimoji="1" lang="en-US" altLang="ja-JP" dirty="0"/>
          </a:p>
          <a:p>
            <a:r>
              <a:rPr kumimoji="1" lang="ja-JP" altLang="en-US"/>
              <a:t>友だちなどから、タバコをのもう、と誘われたら</a:t>
            </a:r>
            <a:endParaRPr kumimoji="1" lang="en-US" altLang="ja-JP" dirty="0"/>
          </a:p>
          <a:p>
            <a:r>
              <a:rPr kumimoji="1" lang="ja-JP" altLang="en-US"/>
              <a:t>ハッキリ断れますか？</a:t>
            </a:r>
            <a:endParaRPr kumimoji="1" lang="en-US" altLang="ja-JP" dirty="0"/>
          </a:p>
          <a:p>
            <a:r>
              <a:rPr kumimoji="1" lang="ja-JP" altLang="en-US"/>
              <a:t>ぜひ　必ず断ってほしいです。</a:t>
            </a:r>
          </a:p>
        </p:txBody>
      </p:sp>
      <p:sp>
        <p:nvSpPr>
          <p:cNvPr id="4" name="スライド番号プレースホルダー 3"/>
          <p:cNvSpPr>
            <a:spLocks noGrp="1"/>
          </p:cNvSpPr>
          <p:nvPr>
            <p:ph type="sldNum" sz="quarter" idx="5"/>
          </p:nvPr>
        </p:nvSpPr>
        <p:spPr/>
        <p:txBody>
          <a:bodyPr/>
          <a:lstStyle/>
          <a:p>
            <a:pPr>
              <a:defRPr/>
            </a:pPr>
            <a:fld id="{4577A158-0348-481A-BA5D-2259B301A360}" type="slidenum">
              <a:rPr lang="en-US" altLang="ja-JP" smtClean="0"/>
              <a:pPr>
                <a:defRPr/>
              </a:pPr>
              <a:t>46</a:t>
            </a:fld>
            <a:endParaRPr lang="en-US" altLang="ja-JP"/>
          </a:p>
        </p:txBody>
      </p:sp>
    </p:spTree>
    <p:extLst>
      <p:ext uri="{BB962C8B-B14F-4D97-AF65-F5344CB8AC3E}">
        <p14:creationId xmlns:p14="http://schemas.microsoft.com/office/powerpoint/2010/main" val="13580905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断り方も練習すると上手になります。</a:t>
            </a:r>
          </a:p>
          <a:p>
            <a:pPr eaLnBrk="1" hangingPunct="1"/>
            <a:r>
              <a:rPr lang="ja-JP" altLang="en-US">
                <a:latin typeface="ＭＳ Ｐ明朝" panose="02020600040205080304" pitchFamily="18" charset="-128"/>
                <a:ea typeface="ＭＳ Ｐ明朝" panose="02020600040205080304" pitchFamily="18" charset="-128"/>
              </a:rPr>
              <a:t>コツは「はっきりと！きっぱりと！」断る。</a:t>
            </a:r>
            <a:endParaRPr lang="ja-JP" altLang="ja-JP">
              <a:latin typeface="ＭＳ Ｐ明朝" panose="02020600040205080304" pitchFamily="18" charset="-128"/>
              <a:ea typeface="ＭＳ Ｐ明朝" panose="02020600040205080304" pitchFamily="18" charset="-128"/>
            </a:endParaRPr>
          </a:p>
          <a:p>
            <a:pPr eaLnBrk="1" hangingPunct="1">
              <a:lnSpc>
                <a:spcPct val="120000"/>
              </a:lnSpc>
            </a:pPr>
            <a:r>
              <a:rPr lang="ja-JP" altLang="en-US">
                <a:latin typeface="ＭＳ Ｐ明朝" panose="02020600040205080304" pitchFamily="18" charset="-128"/>
                <a:ea typeface="ＭＳ Ｐ明朝" panose="02020600040205080304" pitchFamily="18" charset="-128"/>
              </a:rPr>
              <a:t>その場から離れる、逃げることも一つの方法です。</a:t>
            </a:r>
            <a:endParaRPr lang="ja-JP" altLang="ja-JP">
              <a:latin typeface="ＭＳ Ｐ明朝" panose="02020600040205080304" pitchFamily="18" charset="-128"/>
              <a:ea typeface="ＭＳ Ｐ明朝" panose="02020600040205080304" pitchFamily="18" charset="-128"/>
            </a:endParaRP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47</a:t>
            </a:fld>
            <a:endParaRPr kumimoji="1" lang="ja-JP" altLang="en-US"/>
          </a:p>
        </p:txBody>
      </p:sp>
    </p:spTree>
    <p:extLst>
      <p:ext uri="{BB962C8B-B14F-4D97-AF65-F5344CB8AC3E}">
        <p14:creationId xmlns:p14="http://schemas.microsoft.com/office/powerpoint/2010/main" val="17492366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6977AC23-E4EB-481C-8624-7F6383CDA82E}" type="slidenum">
              <a:rPr lang="en-US" altLang="ja-JP" smtClean="0"/>
              <a:pPr/>
              <a:t>48</a:t>
            </a:fld>
            <a:endParaRPr lang="en-US" altLang="ja-JP"/>
          </a:p>
        </p:txBody>
      </p:sp>
      <p:sp>
        <p:nvSpPr>
          <p:cNvPr id="110595" name="Rectangle 2"/>
          <p:cNvSpPr>
            <a:spLocks noGrp="1" noRot="1" noChangeAspect="1" noChangeArrowheads="1" noTextEdit="1"/>
          </p:cNvSpPr>
          <p:nvPr>
            <p:ph type="sldImg"/>
          </p:nvPr>
        </p:nvSpPr>
        <p:spPr>
          <a:solidFill>
            <a:srgbClr val="FFFFFF"/>
          </a:solidFill>
          <a:ln/>
        </p:spPr>
      </p:sp>
      <p:sp>
        <p:nvSpPr>
          <p:cNvPr id="110596" name="Rectangle 3"/>
          <p:cNvSpPr>
            <a:spLocks noGrp="1" noChangeArrowheads="1"/>
          </p:cNvSpPr>
          <p:nvPr>
            <p:ph type="body" idx="1"/>
          </p:nvPr>
        </p:nvSpPr>
        <p:spPr>
          <a:solidFill>
            <a:srgbClr val="FFFFFF"/>
          </a:solidFill>
          <a:ln>
            <a:noFill/>
          </a:ln>
        </p:spPr>
        <p:txBody>
          <a:bodyPr/>
          <a:lstStyle/>
          <a:p>
            <a:pPr eaLnBrk="1" hangingPunct="1"/>
            <a:r>
              <a:rPr lang="ja-JP" altLang="en-US" dirty="0">
                <a:latin typeface="ＭＳ Ｐ明朝" panose="02020600040205080304" pitchFamily="18" charset="-128"/>
                <a:ea typeface="ＭＳ Ｐ明朝" panose="02020600040205080304" pitchFamily="18" charset="-128"/>
              </a:rPr>
              <a:t>友達</a:t>
            </a:r>
            <a:r>
              <a:rPr lang="ja-JP" altLang="en-US">
                <a:latin typeface="ＭＳ Ｐ明朝" panose="02020600040205080304" pitchFamily="18" charset="-128"/>
                <a:ea typeface="ＭＳ Ｐ明朝" panose="02020600040205080304" pitchFamily="18" charset="-128"/>
              </a:rPr>
              <a:t>に誘われたときの断り方を考えてみよう。</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まず、「</a:t>
            </a:r>
            <a:r>
              <a:rPr lang="ja-JP" altLang="en-US" dirty="0">
                <a:latin typeface="ＭＳ Ｐ明朝" panose="02020600040205080304" pitchFamily="18" charset="-128"/>
                <a:ea typeface="ＭＳ Ｐ明朝" panose="02020600040205080304" pitchFamily="18" charset="-128"/>
              </a:rPr>
              <a:t>ごめんなさい、悪いんだけど」と、相手への思いやりを示して、</a:t>
            </a:r>
          </a:p>
          <a:p>
            <a:pPr eaLnBrk="1" hangingPunct="1"/>
            <a:r>
              <a:rPr lang="ja-JP" altLang="en-US">
                <a:latin typeface="ＭＳ Ｐ明朝" panose="02020600040205080304" pitchFamily="18" charset="-128"/>
                <a:ea typeface="ＭＳ Ｐ明朝" panose="02020600040205080304" pitchFamily="18" charset="-128"/>
              </a:rPr>
              <a:t>次に、「体に悪いからやりたくない」など、</a:t>
            </a:r>
            <a:r>
              <a:rPr lang="ja-JP" altLang="en-US" dirty="0">
                <a:latin typeface="ＭＳ Ｐ明朝" panose="02020600040205080304" pitchFamily="18" charset="-128"/>
                <a:ea typeface="ＭＳ Ｐ明朝" panose="02020600040205080304" pitchFamily="18" charset="-128"/>
              </a:rPr>
              <a:t>きちんとした理由を</a:t>
            </a:r>
            <a:r>
              <a:rPr lang="ja-JP" altLang="en-US">
                <a:latin typeface="ＭＳ Ｐ明朝" panose="02020600040205080304" pitchFamily="18" charset="-128"/>
                <a:ea typeface="ＭＳ Ｐ明朝" panose="02020600040205080304" pitchFamily="18" charset="-128"/>
              </a:rPr>
              <a:t>言って、</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きっぱりと、「ごめんね、私はパス」</a:t>
            </a:r>
            <a:r>
              <a:rPr lang="ja-JP" altLang="en-US" dirty="0">
                <a:latin typeface="ＭＳ Ｐ明朝" panose="02020600040205080304" pitchFamily="18" charset="-128"/>
                <a:ea typeface="ＭＳ Ｐ明朝" panose="02020600040205080304" pitchFamily="18" charset="-128"/>
              </a:rPr>
              <a:t>と</a:t>
            </a:r>
            <a:r>
              <a:rPr lang="ja-JP" altLang="en-US">
                <a:latin typeface="ＭＳ Ｐ明朝" panose="02020600040205080304" pitchFamily="18" charset="-128"/>
                <a:ea typeface="ＭＳ Ｐ明朝" panose="02020600040205080304" pitchFamily="18" charset="-128"/>
              </a:rPr>
              <a:t>断り、</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dirty="0">
              <a:latin typeface="ＭＳ Ｐ明朝" panose="02020600040205080304" pitchFamily="18" charset="-128"/>
              <a:ea typeface="ＭＳ Ｐ明朝" panose="02020600040205080304" pitchFamily="18" charset="-128"/>
            </a:endParaRPr>
          </a:p>
          <a:p>
            <a:pPr eaLnBrk="1" hangingPunct="1"/>
            <a:r>
              <a:rPr lang="ja-JP" altLang="en-US" dirty="0">
                <a:latin typeface="ＭＳ Ｐ明朝" panose="02020600040205080304" pitchFamily="18" charset="-128"/>
                <a:ea typeface="ＭＳ Ｐ明朝" panose="02020600040205080304" pitchFamily="18" charset="-128"/>
              </a:rPr>
              <a:t>でも最後に、例えば「また明日</a:t>
            </a:r>
            <a:r>
              <a:rPr lang="ja-JP" altLang="en-US">
                <a:latin typeface="ＭＳ Ｐ明朝" panose="02020600040205080304" pitchFamily="18" charset="-128"/>
                <a:ea typeface="ＭＳ Ｐ明朝" panose="02020600040205080304" pitchFamily="18" charset="-128"/>
              </a:rPr>
              <a:t>ね」　と</a:t>
            </a:r>
            <a:r>
              <a:rPr lang="ja-JP" altLang="en-US" dirty="0">
                <a:latin typeface="ＭＳ Ｐ明朝" panose="02020600040205080304" pitchFamily="18" charset="-128"/>
                <a:ea typeface="ＭＳ Ｐ明朝" panose="02020600040205080304" pitchFamily="18" charset="-128"/>
              </a:rPr>
              <a:t>友情を確認する言葉を忘れません。</a:t>
            </a:r>
          </a:p>
          <a:p>
            <a:pPr eaLnBrk="1" hangingPunct="1"/>
            <a:r>
              <a:rPr lang="ja-JP" altLang="en-US">
                <a:latin typeface="ＭＳ Ｐ明朝" panose="02020600040205080304" pitchFamily="18" charset="-128"/>
                <a:ea typeface="ＭＳ Ｐ明朝" panose="02020600040205080304" pitchFamily="18" charset="-128"/>
              </a:rPr>
              <a:t>断られた</a:t>
            </a:r>
            <a:r>
              <a:rPr lang="ja-JP" altLang="en-US" dirty="0">
                <a:latin typeface="ＭＳ Ｐ明朝" panose="02020600040205080304" pitchFamily="18" charset="-128"/>
                <a:ea typeface="ＭＳ Ｐ明朝" panose="02020600040205080304" pitchFamily="18" charset="-128"/>
              </a:rPr>
              <a:t>方も</a:t>
            </a:r>
            <a:r>
              <a:rPr lang="ja-JP" altLang="en-US">
                <a:latin typeface="ＭＳ Ｐ明朝" panose="02020600040205080304" pitchFamily="18" charset="-128"/>
                <a:ea typeface="ＭＳ Ｐ明朝" panose="02020600040205080304" pitchFamily="18" charset="-128"/>
              </a:rPr>
              <a:t>きちんと納得できるやり方がいいですね。</a:t>
            </a:r>
            <a:endParaRPr lang="en-US" altLang="ja-JP" dirty="0">
              <a:latin typeface="ＭＳ Ｐ明朝" panose="02020600040205080304" pitchFamily="18" charset="-128"/>
              <a:ea typeface="ＭＳ Ｐ明朝" panose="02020600040205080304" pitchFamily="18" charset="-128"/>
            </a:endParaRPr>
          </a:p>
          <a:p>
            <a:pPr eaLnBrk="1" hangingPunct="1"/>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そう</a:t>
            </a:r>
            <a:r>
              <a:rPr lang="ja-JP" altLang="en-US" dirty="0">
                <a:latin typeface="ＭＳ Ｐ明朝" panose="02020600040205080304" pitchFamily="18" charset="-128"/>
                <a:ea typeface="ＭＳ Ｐ明朝" panose="02020600040205080304" pitchFamily="18" charset="-128"/>
              </a:rPr>
              <a:t>です。友達や先輩にタバコを勧められたらどう断ったら良いのか、考えて頂こうと思います。</a:t>
            </a:r>
          </a:p>
        </p:txBody>
      </p:sp>
    </p:spTree>
    <p:extLst>
      <p:ext uri="{BB962C8B-B14F-4D97-AF65-F5344CB8AC3E}">
        <p14:creationId xmlns:p14="http://schemas.microsoft.com/office/powerpoint/2010/main" val="4759345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今日は聞いてくれてありがとうございます。</a:t>
            </a:r>
            <a:endParaRPr kumimoji="1" lang="en-US" altLang="ja-JP" dirty="0"/>
          </a:p>
          <a:p>
            <a:r>
              <a:rPr kumimoji="1" lang="ja-JP" altLang="en-US"/>
              <a:t>タバコについて学んだことを、周りの人やおうちの人にも</a:t>
            </a:r>
            <a:endParaRPr kumimoji="1" lang="en-US" altLang="ja-JP" dirty="0"/>
          </a:p>
          <a:p>
            <a:r>
              <a:rPr kumimoji="1" lang="ja-JP" altLang="en-US"/>
              <a:t>教えてあげてくださいね。</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4577A158-0348-481A-BA5D-2259B301A360}" type="slidenum">
              <a:rPr lang="en-US" altLang="ja-JP" smtClean="0"/>
              <a:pPr>
                <a:defRPr/>
              </a:pPr>
              <a:t>49</a:t>
            </a:fld>
            <a:endParaRPr lang="en-US" altLang="ja-JP"/>
          </a:p>
        </p:txBody>
      </p:sp>
    </p:spTree>
    <p:extLst>
      <p:ext uri="{BB962C8B-B14F-4D97-AF65-F5344CB8AC3E}">
        <p14:creationId xmlns:p14="http://schemas.microsoft.com/office/powerpoint/2010/main" val="3985455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では、第一問です。</a:t>
            </a:r>
            <a:endParaRPr kumimoji="1" lang="en-US" altLang="ja-JP" dirty="0"/>
          </a:p>
          <a:p>
            <a:r>
              <a:rPr kumimoji="1" lang="ja-JP" altLang="en-US"/>
              <a:t>タバコのけむりには、体に悪いモノが</a:t>
            </a:r>
            <a:endParaRPr kumimoji="1" lang="en-US" altLang="ja-JP" dirty="0"/>
          </a:p>
          <a:p>
            <a:r>
              <a:rPr kumimoji="1" lang="ja-JP" altLang="en-US"/>
              <a:t>どれくらい入っているのでしょうか？</a:t>
            </a:r>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5</a:t>
            </a:fld>
            <a:endParaRPr kumimoji="1" lang="ja-JP" altLang="en-US"/>
          </a:p>
        </p:txBody>
      </p:sp>
    </p:spTree>
    <p:extLst>
      <p:ext uri="{BB962C8B-B14F-4D97-AF65-F5344CB8AC3E}">
        <p14:creationId xmlns:p14="http://schemas.microsoft.com/office/powerpoint/2010/main" val="3524020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　①番　２種類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②番　</a:t>
            </a:r>
            <a:r>
              <a:rPr lang="en-US" altLang="ja-JP" dirty="0">
                <a:latin typeface="ＭＳ Ｐ明朝" panose="02020600040205080304" pitchFamily="18" charset="-128"/>
                <a:ea typeface="ＭＳ Ｐ明朝" panose="02020600040205080304" pitchFamily="18" charset="-128"/>
              </a:rPr>
              <a:t>20</a:t>
            </a:r>
            <a:r>
              <a:rPr lang="ja-JP" altLang="en-US">
                <a:latin typeface="ＭＳ Ｐ明朝" panose="02020600040205080304" pitchFamily="18" charset="-128"/>
                <a:ea typeface="ＭＳ Ｐ明朝" panose="02020600040205080304" pitchFamily="18" charset="-128"/>
              </a:rPr>
              <a:t>種類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③番　</a:t>
            </a:r>
            <a:r>
              <a:rPr lang="en-US" altLang="ja-JP" dirty="0">
                <a:latin typeface="ＭＳ Ｐ明朝" panose="02020600040205080304" pitchFamily="18" charset="-128"/>
                <a:ea typeface="ＭＳ Ｐ明朝" panose="02020600040205080304" pitchFamily="18" charset="-128"/>
              </a:rPr>
              <a:t>200</a:t>
            </a:r>
            <a:r>
              <a:rPr lang="ja-JP" altLang="en-US">
                <a:latin typeface="ＭＳ Ｐ明朝" panose="02020600040205080304" pitchFamily="18" charset="-128"/>
                <a:ea typeface="ＭＳ Ｐ明朝" panose="02020600040205080304" pitchFamily="18" charset="-128"/>
              </a:rPr>
              <a:t>種類</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さあ、何番だとおもいますか？</a:t>
            </a: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正解は　（クリックする）　</a:t>
            </a:r>
            <a:r>
              <a:rPr lang="en-US" altLang="ja-JP" dirty="0">
                <a:latin typeface="ＭＳ Ｐ明朝" panose="02020600040205080304" pitchFamily="18" charset="-128"/>
                <a:ea typeface="ＭＳ Ｐ明朝" panose="02020600040205080304" pitchFamily="18" charset="-128"/>
              </a:rPr>
              <a:t>200</a:t>
            </a:r>
            <a:r>
              <a:rPr lang="ja-JP" altLang="en-US">
                <a:latin typeface="ＭＳ Ｐ明朝" panose="02020600040205080304" pitchFamily="18" charset="-128"/>
                <a:ea typeface="ＭＳ Ｐ明朝" panose="02020600040205080304" pitchFamily="18" charset="-128"/>
              </a:rPr>
              <a:t>種類です。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6</a:t>
            </a:fld>
            <a:endParaRPr kumimoji="1" lang="ja-JP" altLang="en-US"/>
          </a:p>
        </p:txBody>
      </p:sp>
    </p:spTree>
    <p:extLst>
      <p:ext uri="{BB962C8B-B14F-4D97-AF65-F5344CB8AC3E}">
        <p14:creationId xmlns:p14="http://schemas.microsoft.com/office/powerpoint/2010/main" val="124471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タバコには、およそ</a:t>
            </a:r>
            <a:r>
              <a:rPr kumimoji="1" lang="en-US" altLang="ja-JP" dirty="0"/>
              <a:t>200</a:t>
            </a:r>
            <a:r>
              <a:rPr kumimoji="1" lang="ja-JP" altLang="en-US"/>
              <a:t>種類の体に悪い有害物質が含まれているので、</a:t>
            </a:r>
            <a:endParaRPr kumimoji="1" lang="en-US" altLang="ja-JP" dirty="0"/>
          </a:p>
          <a:p>
            <a:r>
              <a:rPr kumimoji="1" lang="en-US" altLang="ja-JP" dirty="0"/>
              <a:t>『</a:t>
            </a:r>
            <a:r>
              <a:rPr kumimoji="1" lang="ja-JP" altLang="en-US"/>
              <a:t>タバコは毒の缶詰だ！</a:t>
            </a:r>
            <a:r>
              <a:rPr kumimoji="1" lang="en-US" altLang="ja-JP" dirty="0"/>
              <a:t>』</a:t>
            </a:r>
            <a:r>
              <a:rPr kumimoji="1" lang="ja-JP" altLang="en-US"/>
              <a:t>と呼ぶ人もいます。</a:t>
            </a:r>
            <a:endParaRPr kumimoji="1" lang="en-US" altLang="ja-JP" dirty="0"/>
          </a:p>
          <a:p>
            <a:r>
              <a:rPr kumimoji="1" lang="ja-JP" altLang="en-US"/>
              <a:t>タバコの成分の中で、代表的な有害物質は、ニコチンとタール、それに一酸化炭素というものです。</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7</a:t>
            </a:fld>
            <a:endParaRPr kumimoji="1" lang="ja-JP" altLang="en-US"/>
          </a:p>
        </p:txBody>
      </p:sp>
    </p:spTree>
    <p:extLst>
      <p:ext uri="{BB962C8B-B14F-4D97-AF65-F5344CB8AC3E}">
        <p14:creationId xmlns:p14="http://schemas.microsoft.com/office/powerpoint/2010/main" val="4242668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では第２問です。　</a:t>
            </a:r>
            <a:endParaRPr lang="en-US" altLang="ja-JP" dirty="0">
              <a:latin typeface="ＭＳ Ｐ明朝" panose="02020600040205080304" pitchFamily="18" charset="-128"/>
              <a:ea typeface="ＭＳ Ｐ明朝" panose="02020600040205080304" pitchFamily="18"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ＭＳ Ｐ明朝" panose="02020600040205080304" pitchFamily="18" charset="-128"/>
                <a:ea typeface="ＭＳ Ｐ明朝" panose="02020600040205080304" pitchFamily="18" charset="-128"/>
              </a:rPr>
              <a:t>日本で、１年間に　たばこで病気になって死ぬ人は、何人いるでしょうか？</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8</a:t>
            </a:fld>
            <a:endParaRPr kumimoji="1" lang="ja-JP" altLang="en-US"/>
          </a:p>
        </p:txBody>
      </p:sp>
    </p:spTree>
    <p:extLst>
      <p:ext uri="{BB962C8B-B14F-4D97-AF65-F5344CB8AC3E}">
        <p14:creationId xmlns:p14="http://schemas.microsoft.com/office/powerpoint/2010/main" val="848544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a:latin typeface="ＭＳ Ｐ明朝" panose="02020600040205080304" pitchFamily="18" charset="-128"/>
                <a:ea typeface="ＭＳ Ｐ明朝" panose="02020600040205080304" pitchFamily="18" charset="-128"/>
              </a:rPr>
              <a:t>何番だとおもいますか？</a:t>
            </a:r>
          </a:p>
          <a:p>
            <a:pPr eaLnBrk="1" hangingPunct="1"/>
            <a:r>
              <a:rPr lang="ja-JP" altLang="en-US">
                <a:latin typeface="ＭＳ Ｐ明朝" panose="02020600040205080304" pitchFamily="18" charset="-128"/>
                <a:ea typeface="ＭＳ Ｐ明朝" panose="02020600040205080304" pitchFamily="18" charset="-128"/>
              </a:rPr>
              <a:t>　①番　約</a:t>
            </a:r>
            <a:r>
              <a:rPr lang="en-US" altLang="ja-JP" dirty="0">
                <a:latin typeface="ＭＳ Ｐ明朝" panose="02020600040205080304" pitchFamily="18" charset="-128"/>
                <a:ea typeface="ＭＳ Ｐ明朝" panose="02020600040205080304" pitchFamily="18" charset="-128"/>
              </a:rPr>
              <a:t>1300</a:t>
            </a:r>
            <a:r>
              <a:rPr lang="ja-JP" altLang="en-US">
                <a:latin typeface="ＭＳ Ｐ明朝" panose="02020600040205080304" pitchFamily="18" charset="-128"/>
                <a:ea typeface="ＭＳ Ｐ明朝" panose="02020600040205080304" pitchFamily="18" charset="-128"/>
              </a:rPr>
              <a:t>人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②番　約</a:t>
            </a:r>
            <a:r>
              <a:rPr lang="en-US" altLang="ja-JP" dirty="0">
                <a:latin typeface="ＭＳ Ｐ明朝" panose="02020600040205080304" pitchFamily="18" charset="-128"/>
                <a:ea typeface="ＭＳ Ｐ明朝" panose="02020600040205080304" pitchFamily="18" charset="-128"/>
              </a:rPr>
              <a:t>1</a:t>
            </a:r>
            <a:r>
              <a:rPr lang="ja-JP" altLang="en-US">
                <a:latin typeface="ＭＳ Ｐ明朝" panose="02020600040205080304" pitchFamily="18" charset="-128"/>
                <a:ea typeface="ＭＳ Ｐ明朝" panose="02020600040205080304" pitchFamily="18" charset="-128"/>
              </a:rPr>
              <a:t>万</a:t>
            </a:r>
            <a:r>
              <a:rPr lang="en-US" altLang="ja-JP" dirty="0">
                <a:latin typeface="ＭＳ Ｐ明朝" panose="02020600040205080304" pitchFamily="18" charset="-128"/>
                <a:ea typeface="ＭＳ Ｐ明朝" panose="02020600040205080304" pitchFamily="18" charset="-128"/>
              </a:rPr>
              <a:t>3000</a:t>
            </a:r>
            <a:r>
              <a:rPr lang="ja-JP" altLang="en-US">
                <a:latin typeface="ＭＳ Ｐ明朝" panose="02020600040205080304" pitchFamily="18" charset="-128"/>
                <a:ea typeface="ＭＳ Ｐ明朝" panose="02020600040205080304" pitchFamily="18" charset="-128"/>
              </a:rPr>
              <a:t>人　</a:t>
            </a:r>
            <a:br>
              <a:rPr lang="ja-JP" altLang="en-US">
                <a:latin typeface="ＭＳ Ｐ明朝" panose="02020600040205080304" pitchFamily="18" charset="-128"/>
                <a:ea typeface="ＭＳ Ｐ明朝" panose="02020600040205080304" pitchFamily="18" charset="-128"/>
              </a:rPr>
            </a:br>
            <a:r>
              <a:rPr lang="ja-JP" altLang="en-US">
                <a:latin typeface="ＭＳ Ｐ明朝" panose="02020600040205080304" pitchFamily="18" charset="-128"/>
                <a:ea typeface="ＭＳ Ｐ明朝" panose="02020600040205080304" pitchFamily="18" charset="-128"/>
              </a:rPr>
              <a:t>　③番　約</a:t>
            </a:r>
            <a:r>
              <a:rPr lang="en-US" altLang="ja-JP" dirty="0">
                <a:latin typeface="ＭＳ Ｐ明朝" panose="02020600040205080304" pitchFamily="18" charset="-128"/>
                <a:ea typeface="ＭＳ Ｐ明朝" panose="02020600040205080304" pitchFamily="18" charset="-128"/>
              </a:rPr>
              <a:t>13</a:t>
            </a:r>
            <a:r>
              <a:rPr lang="ja-JP" altLang="en-US">
                <a:latin typeface="ＭＳ Ｐ明朝" panose="02020600040205080304" pitchFamily="18" charset="-128"/>
                <a:ea typeface="ＭＳ Ｐ明朝" panose="02020600040205080304" pitchFamily="18" charset="-128"/>
              </a:rPr>
              <a:t>万人</a:t>
            </a:r>
            <a:endParaRPr lang="en-US" altLang="ja-JP" dirty="0">
              <a:latin typeface="ＭＳ Ｐ明朝" panose="02020600040205080304" pitchFamily="18" charset="-128"/>
              <a:ea typeface="ＭＳ Ｐ明朝" panose="02020600040205080304" pitchFamily="18" charset="-128"/>
            </a:endParaRPr>
          </a:p>
          <a:p>
            <a:pPr eaLnBrk="1" hangingPunct="1"/>
            <a:endParaRPr lang="ja-JP" altLang="en-US">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正解は</a:t>
            </a:r>
            <a:endParaRPr lang="en-US" altLang="ja-JP" dirty="0">
              <a:latin typeface="ＭＳ Ｐ明朝" panose="02020600040205080304" pitchFamily="18" charset="-128"/>
              <a:ea typeface="ＭＳ Ｐ明朝" panose="02020600040205080304" pitchFamily="18" charset="-128"/>
            </a:endParaRPr>
          </a:p>
          <a:p>
            <a:pPr eaLnBrk="1" hangingPunct="1"/>
            <a:r>
              <a:rPr lang="ja-JP" altLang="en-US">
                <a:latin typeface="ＭＳ Ｐ明朝" panose="02020600040205080304" pitchFamily="18" charset="-128"/>
                <a:ea typeface="ＭＳ Ｐ明朝" panose="02020600040205080304" pitchFamily="18" charset="-128"/>
              </a:rPr>
              <a:t>（クリックする）　　約</a:t>
            </a:r>
            <a:r>
              <a:rPr lang="en-US" altLang="ja-JP" dirty="0">
                <a:latin typeface="ＭＳ Ｐ明朝" panose="02020600040205080304" pitchFamily="18" charset="-128"/>
                <a:ea typeface="ＭＳ Ｐ明朝" panose="02020600040205080304" pitchFamily="18" charset="-128"/>
              </a:rPr>
              <a:t>13</a:t>
            </a:r>
            <a:r>
              <a:rPr lang="ja-JP" altLang="en-US">
                <a:latin typeface="ＭＳ Ｐ明朝" panose="02020600040205080304" pitchFamily="18" charset="-128"/>
                <a:ea typeface="ＭＳ Ｐ明朝" panose="02020600040205080304" pitchFamily="18" charset="-128"/>
              </a:rPr>
              <a:t>万人です。</a:t>
            </a:r>
          </a:p>
          <a:p>
            <a:endParaRPr kumimoji="1" lang="ja-JP" altLang="en-US"/>
          </a:p>
        </p:txBody>
      </p:sp>
      <p:sp>
        <p:nvSpPr>
          <p:cNvPr id="4" name="スライド番号プレースホルダー 3"/>
          <p:cNvSpPr>
            <a:spLocks noGrp="1"/>
          </p:cNvSpPr>
          <p:nvPr>
            <p:ph type="sldNum" sz="quarter" idx="5"/>
          </p:nvPr>
        </p:nvSpPr>
        <p:spPr/>
        <p:txBody>
          <a:bodyPr/>
          <a:lstStyle/>
          <a:p>
            <a:fld id="{A2269384-57A9-A543-9C48-0BCF437DBF50}" type="slidenum">
              <a:rPr kumimoji="1" lang="ja-JP" altLang="en-US" smtClean="0"/>
              <a:t>9</a:t>
            </a:fld>
            <a:endParaRPr kumimoji="1" lang="ja-JP" altLang="en-US"/>
          </a:p>
        </p:txBody>
      </p:sp>
    </p:spTree>
    <p:extLst>
      <p:ext uri="{BB962C8B-B14F-4D97-AF65-F5344CB8AC3E}">
        <p14:creationId xmlns:p14="http://schemas.microsoft.com/office/powerpoint/2010/main" val="2150098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3909981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1551419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944701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6858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4648200" y="1981200"/>
            <a:ext cx="3810000" cy="19812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4648200" y="4114800"/>
            <a:ext cx="3810000" cy="19812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pPr>
              <a:defRPr/>
            </a:pPr>
            <a:fld id="{F26D55FD-DD97-48EB-8B30-E89A61D72BCE}" type="slidenum">
              <a:rPr lang="en-US" altLang="ja-JP"/>
              <a:pPr>
                <a:defRPr/>
              </a:pPr>
              <a:t>‹#›</a:t>
            </a:fld>
            <a:endParaRPr lang="en-US" altLang="ja-JP"/>
          </a:p>
        </p:txBody>
      </p:sp>
    </p:spTree>
    <p:extLst>
      <p:ext uri="{BB962C8B-B14F-4D97-AF65-F5344CB8AC3E}">
        <p14:creationId xmlns:p14="http://schemas.microsoft.com/office/powerpoint/2010/main" val="1771671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648200" y="1981200"/>
            <a:ext cx="381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9C2F2FC6-D947-4E58-8D3F-52ACBCDE776E}" type="slidenum">
              <a:rPr lang="en-US" altLang="ja-JP"/>
              <a:pPr>
                <a:defRPr/>
              </a:pPr>
              <a:t>‹#›</a:t>
            </a:fld>
            <a:endParaRPr lang="en-US" altLang="ja-JP"/>
          </a:p>
        </p:txBody>
      </p:sp>
    </p:spTree>
    <p:extLst>
      <p:ext uri="{BB962C8B-B14F-4D97-AF65-F5344CB8AC3E}">
        <p14:creationId xmlns:p14="http://schemas.microsoft.com/office/powerpoint/2010/main" val="1855002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1280420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2058739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2713535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515967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3800429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4176204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1736734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48A3631-7F56-A249-BE22-B6E5432DC1EA}" type="datetimeFigureOut">
              <a:rPr kumimoji="1" lang="ja-JP" altLang="en-US" smtClean="0"/>
              <a:t>2022/3/17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2618078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8A3631-7F56-A249-BE22-B6E5432DC1EA}" type="datetimeFigureOut">
              <a:rPr kumimoji="1" lang="ja-JP" altLang="en-US" smtClean="0"/>
              <a:t>2022/3/17</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D0511B-D44B-E04F-91A8-EC737A85373A}" type="slidenum">
              <a:rPr kumimoji="1" lang="ja-JP" altLang="en-US" smtClean="0"/>
              <a:t>‹#›</a:t>
            </a:fld>
            <a:endParaRPr kumimoji="1" lang="ja-JP" altLang="en-US"/>
          </a:p>
        </p:txBody>
      </p:sp>
    </p:spTree>
    <p:extLst>
      <p:ext uri="{BB962C8B-B14F-4D97-AF65-F5344CB8AC3E}">
        <p14:creationId xmlns:p14="http://schemas.microsoft.com/office/powerpoint/2010/main" val="29931139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7.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12.xml"/><Relationship Id="rId4" Type="http://schemas.openxmlformats.org/officeDocument/2006/relationships/image" Target="../media/image62.png"/></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3" name="図 12" descr="背景パターン&#10;&#10;自動的に生成された説明">
            <a:extLst>
              <a:ext uri="{FF2B5EF4-FFF2-40B4-BE49-F238E27FC236}">
                <a16:creationId xmlns:a16="http://schemas.microsoft.com/office/drawing/2014/main" id="{D4DF999D-686C-9547-B8C4-9B8647536198}"/>
              </a:ext>
            </a:extLst>
          </p:cNvPr>
          <p:cNvPicPr>
            <a:picLocks noChangeAspect="1"/>
          </p:cNvPicPr>
          <p:nvPr/>
        </p:nvPicPr>
        <p:blipFill>
          <a:blip r:embed="rId3"/>
          <a:stretch>
            <a:fillRect/>
          </a:stretch>
        </p:blipFill>
        <p:spPr>
          <a:xfrm>
            <a:off x="0" y="0"/>
            <a:ext cx="9144000" cy="6858000"/>
          </a:xfrm>
          <a:prstGeom prst="rect">
            <a:avLst/>
          </a:prstGeom>
        </p:spPr>
      </p:pic>
      <p:pic>
        <p:nvPicPr>
          <p:cNvPr id="11" name="図 10" descr="テキスト&#10;&#10;自動的に生成された説明">
            <a:extLst>
              <a:ext uri="{FF2B5EF4-FFF2-40B4-BE49-F238E27FC236}">
                <a16:creationId xmlns:a16="http://schemas.microsoft.com/office/drawing/2014/main" id="{E5D5A983-504A-0140-97C6-E52901E85EC5}"/>
              </a:ext>
            </a:extLst>
          </p:cNvPr>
          <p:cNvPicPr>
            <a:picLocks noChangeAspect="1"/>
          </p:cNvPicPr>
          <p:nvPr/>
        </p:nvPicPr>
        <p:blipFill rotWithShape="1">
          <a:blip r:embed="rId4">
            <a:extLst>
              <a:ext uri="{28A0092B-C50C-407E-A947-70E740481C1C}">
                <a14:useLocalDpi xmlns:a14="http://schemas.microsoft.com/office/drawing/2010/main" val="0"/>
              </a:ext>
            </a:extLst>
          </a:blip>
          <a:srcRect l="21050" t="20756" r="19515" b="45875"/>
          <a:stretch/>
        </p:blipFill>
        <p:spPr>
          <a:xfrm>
            <a:off x="1275507" y="1914175"/>
            <a:ext cx="6592986" cy="2365810"/>
          </a:xfrm>
          <a:prstGeom prst="rect">
            <a:avLst/>
          </a:prstGeom>
        </p:spPr>
      </p:pic>
      <p:pic>
        <p:nvPicPr>
          <p:cNvPr id="15" name="図 14" descr="背景パターン&#10;&#10;自動的に生成された説明">
            <a:extLst>
              <a:ext uri="{FF2B5EF4-FFF2-40B4-BE49-F238E27FC236}">
                <a16:creationId xmlns:a16="http://schemas.microsoft.com/office/drawing/2014/main" id="{BE362E33-DF87-6F42-BFD2-C0B53E230E5C}"/>
              </a:ext>
            </a:extLst>
          </p:cNvPr>
          <p:cNvPicPr>
            <a:picLocks noChangeAspect="1"/>
          </p:cNvPicPr>
          <p:nvPr/>
        </p:nvPicPr>
        <p:blipFill rotWithShape="1">
          <a:blip r:embed="rId5"/>
          <a:srcRect l="42344" t="61112" r="45781" b="30000"/>
          <a:stretch/>
        </p:blipFill>
        <p:spPr>
          <a:xfrm>
            <a:off x="3686175" y="4585053"/>
            <a:ext cx="1085850" cy="457201"/>
          </a:xfrm>
          <a:prstGeom prst="rect">
            <a:avLst/>
          </a:prstGeom>
        </p:spPr>
      </p:pic>
      <p:sp>
        <p:nvSpPr>
          <p:cNvPr id="16" name="テキスト ボックス 15">
            <a:extLst>
              <a:ext uri="{FF2B5EF4-FFF2-40B4-BE49-F238E27FC236}">
                <a16:creationId xmlns:a16="http://schemas.microsoft.com/office/drawing/2014/main" id="{D9813F20-7FAD-D14D-92FC-0BEF0DEB0A90}"/>
              </a:ext>
            </a:extLst>
          </p:cNvPr>
          <p:cNvSpPr txBox="1"/>
          <p:nvPr/>
        </p:nvSpPr>
        <p:spPr>
          <a:xfrm>
            <a:off x="2833101" y="5214419"/>
            <a:ext cx="3057247" cy="1480405"/>
          </a:xfrm>
          <a:prstGeom prst="rect">
            <a:avLst/>
          </a:prstGeom>
          <a:noFill/>
        </p:spPr>
        <p:txBody>
          <a:bodyPr wrap="none" rtlCol="0">
            <a:spAutoFit/>
          </a:bodyPr>
          <a:lstStyle/>
          <a:p>
            <a:pPr algn="ctr">
              <a:lnSpc>
                <a:spcPts val="3840"/>
              </a:lnSpc>
            </a:pPr>
            <a:r>
              <a:rPr kumimoji="1" lang="ja-JP" altLang="en-US" sz="3200">
                <a:latin typeface="Hiragino Maru Gothic Pro W4" panose="020F0400000000000000" pitchFamily="34" charset="-128"/>
                <a:ea typeface="Hiragino Maru Gothic Pro W4" panose="020F0400000000000000" pitchFamily="34" charset="-128"/>
              </a:rPr>
              <a:t>佐賀県医師会</a:t>
            </a:r>
            <a:endParaRPr kumimoji="1" lang="en-US" altLang="ja-JP" sz="3200" dirty="0">
              <a:latin typeface="Hiragino Maru Gothic Pro W4" panose="020F0400000000000000" pitchFamily="34" charset="-128"/>
              <a:ea typeface="Hiragino Maru Gothic Pro W4" panose="020F0400000000000000" pitchFamily="34" charset="-128"/>
            </a:endParaRPr>
          </a:p>
          <a:p>
            <a:pPr algn="ctr">
              <a:lnSpc>
                <a:spcPts val="3840"/>
              </a:lnSpc>
            </a:pPr>
            <a:r>
              <a:rPr kumimoji="1" lang="ja-JP" altLang="en-US" sz="3200">
                <a:latin typeface="Hiragino Maru Gothic Pro W4" panose="020F0400000000000000" pitchFamily="34" charset="-128"/>
                <a:ea typeface="Hiragino Maru Gothic Pro W4" panose="020F0400000000000000" pitchFamily="34" charset="-128"/>
              </a:rPr>
              <a:t>喫煙対策委員会</a:t>
            </a:r>
            <a:endParaRPr kumimoji="1" lang="en-US" altLang="ja-JP" sz="3200" dirty="0">
              <a:latin typeface="Hiragino Maru Gothic Pro W4" panose="020F0400000000000000" pitchFamily="34" charset="-128"/>
              <a:ea typeface="Hiragino Maru Gothic Pro W4" panose="020F0400000000000000" pitchFamily="34" charset="-128"/>
            </a:endParaRPr>
          </a:p>
          <a:p>
            <a:pPr algn="ctr">
              <a:lnSpc>
                <a:spcPts val="3840"/>
              </a:lnSpc>
            </a:pPr>
            <a:r>
              <a:rPr kumimoji="1" lang="ja-JP" altLang="en-US" sz="1600">
                <a:latin typeface="Hiragino Maru Gothic Pro W4" panose="020F0400000000000000" pitchFamily="34" charset="-128"/>
                <a:ea typeface="Hiragino Maru Gothic Pro W4" panose="020F0400000000000000" pitchFamily="34" charset="-128"/>
              </a:rPr>
              <a:t>（令和</a:t>
            </a:r>
            <a:r>
              <a:rPr kumimoji="1" lang="en-US" altLang="ja-JP" sz="1600" dirty="0">
                <a:latin typeface="Hiragino Maru Gothic Pro W4" panose="020F0400000000000000" pitchFamily="34" charset="-128"/>
                <a:ea typeface="Hiragino Maru Gothic Pro W4" panose="020F0400000000000000" pitchFamily="34" charset="-128"/>
              </a:rPr>
              <a:t>3</a:t>
            </a:r>
            <a:r>
              <a:rPr kumimoji="1" lang="ja-JP" altLang="en-US" sz="1600">
                <a:latin typeface="Hiragino Maru Gothic Pro W4" panose="020F0400000000000000" pitchFamily="34" charset="-128"/>
                <a:ea typeface="Hiragino Maru Gothic Pro W4" panose="020F0400000000000000" pitchFamily="34" charset="-128"/>
              </a:rPr>
              <a:t>年度版）</a:t>
            </a:r>
          </a:p>
        </p:txBody>
      </p:sp>
      <p:sp>
        <p:nvSpPr>
          <p:cNvPr id="17" name="テキスト ボックス 16">
            <a:extLst>
              <a:ext uri="{FF2B5EF4-FFF2-40B4-BE49-F238E27FC236}">
                <a16:creationId xmlns:a16="http://schemas.microsoft.com/office/drawing/2014/main" id="{FB5272A3-5E38-5946-907D-5AF90A111C9F}"/>
              </a:ext>
            </a:extLst>
          </p:cNvPr>
          <p:cNvSpPr txBox="1"/>
          <p:nvPr/>
        </p:nvSpPr>
        <p:spPr>
          <a:xfrm>
            <a:off x="2833101" y="726255"/>
            <a:ext cx="3954929" cy="461665"/>
          </a:xfrm>
          <a:prstGeom prst="rect">
            <a:avLst/>
          </a:prstGeom>
          <a:noFill/>
        </p:spPr>
        <p:txBody>
          <a:bodyPr wrap="none" rtlCol="0">
            <a:spAutoFit/>
          </a:bodyPr>
          <a:lstStyle/>
          <a:p>
            <a:r>
              <a:rPr kumimoji="1" lang="ja-JP" altLang="en-US" sz="2400" b="1">
                <a:latin typeface="Hiragino Maru Gothic Pro W4" panose="020F0400000000000000" pitchFamily="34" charset="-128"/>
                <a:ea typeface="Hiragino Maru Gothic Pro W4" panose="020F0400000000000000" pitchFamily="34" charset="-128"/>
              </a:rPr>
              <a:t>どれぐらい知ってますか？</a:t>
            </a:r>
          </a:p>
        </p:txBody>
      </p:sp>
    </p:spTree>
    <p:extLst>
      <p:ext uri="{BB962C8B-B14F-4D97-AF65-F5344CB8AC3E}">
        <p14:creationId xmlns:p14="http://schemas.microsoft.com/office/powerpoint/2010/main" val="1413151503"/>
      </p:ext>
    </p:extLst>
  </p:cSld>
  <p:clrMapOvr>
    <a:masterClrMapping/>
  </p:clrMapOvr>
  <p:timing>
    <p:tnLst>
      <p:par>
        <p:cTn id="1" dur="indefinite" restart="never" nodeType="tmRoot">
          <p:childTnLst>
            <p:seq concurrent="1">
              <p:cTn id="2" repeatCount="indefinite" restart="whenNotActive" fill="hold" evtFilter="cancelBubble" nodeType="interactiveSeq">
                <p:stCondLst>
                  <p:cond delay="indefinite"/>
                  <p:cond evt="onBegin" delay="0">
                    <p:tn val="1"/>
                  </p:cond>
                </p:stCondLst>
                <p:endSync evt="end" delay="0">
                  <p:rtn val="all"/>
                </p:endSync>
                <p:childTnLst>
                  <p:par>
                    <p:cTn id="3" fill="hold">
                      <p:stCondLst>
                        <p:cond delay="0"/>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3.7037E-7 L 0.01927 0.06482 " pathEditMode="relative" rAng="0" ptsTypes="AA">
                                      <p:cBhvr>
                                        <p:cTn id="6" dur="30000" fill="hold"/>
                                        <p:tgtEl>
                                          <p:spTgt spid="11"/>
                                        </p:tgtEl>
                                        <p:attrNameLst>
                                          <p:attrName>ppt_x</p:attrName>
                                          <p:attrName>ppt_y</p:attrName>
                                        </p:attrNameLst>
                                      </p:cBhvr>
                                      <p:rCtr x="955" y="3241"/>
                                    </p:animMotion>
                                  </p:childTnLst>
                                </p:cTn>
                              </p:par>
                              <p:par>
                                <p:cTn id="7" presetID="6" presetClass="emph" presetSubtype="0" accel="50000" decel="50000" fill="hold" nodeType="withEffect">
                                  <p:stCondLst>
                                    <p:cond delay="0"/>
                                  </p:stCondLst>
                                  <p:childTnLst>
                                    <p:animScale>
                                      <p:cBhvr>
                                        <p:cTn id="8" dur="30000" fill="hold"/>
                                        <p:tgtEl>
                                          <p:spTgt spid="11"/>
                                        </p:tgtEl>
                                      </p:cBhvr>
                                      <p:by x="150000" y="150000"/>
                                    </p:animScale>
                                  </p:childTnLst>
                                </p:cTn>
                              </p:par>
                            </p:childTnLst>
                          </p:cTn>
                        </p:par>
                        <p:par>
                          <p:cTn id="9" fill="hold">
                            <p:stCondLst>
                              <p:cond delay="30000"/>
                            </p:stCondLst>
                            <p:childTnLst>
                              <p:par>
                                <p:cTn id="10" presetID="0" presetClass="path" presetSubtype="0" accel="50000" decel="50000" fill="hold" nodeType="afterEffect">
                                  <p:stCondLst>
                                    <p:cond delay="5000"/>
                                  </p:stCondLst>
                                  <p:childTnLst>
                                    <p:animMotion origin="layout" path="M 0.01927 0.06482 L 0 -3.7037E-7 " pathEditMode="relative" rAng="0" ptsTypes="AA">
                                      <p:cBhvr>
                                        <p:cTn id="11" dur="30000" fill="hold"/>
                                        <p:tgtEl>
                                          <p:spTgt spid="11"/>
                                        </p:tgtEl>
                                        <p:attrNameLst>
                                          <p:attrName>ppt_x</p:attrName>
                                          <p:attrName>ppt_y</p:attrName>
                                        </p:attrNameLst>
                                      </p:cBhvr>
                                      <p:rCtr x="-972" y="-3241"/>
                                    </p:animMotion>
                                  </p:childTnLst>
                                </p:cTn>
                              </p:par>
                              <p:par>
                                <p:cTn id="12" presetID="6" presetClass="emph" presetSubtype="0" accel="50000" decel="50000" fill="hold" nodeType="withEffect">
                                  <p:stCondLst>
                                    <p:cond delay="5000"/>
                                  </p:stCondLst>
                                  <p:childTnLst>
                                    <p:animScale>
                                      <p:cBhvr>
                                        <p:cTn id="13" dur="30000" fill="hold"/>
                                        <p:tgtEl>
                                          <p:spTgt spid="11"/>
                                        </p:tgtEl>
                                      </p:cBhvr>
                                      <p:by x="150000" y="150000"/>
                                      <p:to x="100000" y="100000"/>
                                    </p:animScale>
                                  </p:childTnLst>
                                </p:cTn>
                              </p:par>
                            </p:childTnLst>
                          </p:cTn>
                        </p:par>
                        <p:par>
                          <p:cTn id="14" fill="hold">
                            <p:stCondLst>
                              <p:cond delay="65000"/>
                            </p:stCondLst>
                            <p:childTnLst>
                              <p:par>
                                <p:cTn id="15" presetID="0" presetClass="path" presetSubtype="0" accel="50000" decel="50000" fill="hold" nodeType="afterEffect">
                                  <p:stCondLst>
                                    <p:cond delay="0"/>
                                  </p:stCondLst>
                                  <p:childTnLst>
                                    <p:animMotion origin="layout" path="M 0 -3.7037E-7 L 0 0.00023 " pathEditMode="relative" rAng="0" ptsTypes="AA">
                                      <p:cBhvr>
                                        <p:cTn id="16" dur="5000" fill="hold"/>
                                        <p:tgtEl>
                                          <p:spTgt spid="11"/>
                                        </p:tgtEl>
                                        <p:attrNameLst>
                                          <p:attrName>ppt_x</p:attrName>
                                          <p:attrName>ppt_y</p:attrName>
                                        </p:attrNameLst>
                                      </p:cBhvr>
                                      <p:rCtr x="0" y="0"/>
                                    </p:animMotion>
                                  </p:childTnLst>
                                </p:cTn>
                              </p:par>
                            </p:childTnLst>
                          </p:cTn>
                        </p:par>
                      </p:childTnLst>
                    </p:cTn>
                  </p:par>
                </p:childTnLst>
              </p:cTn>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564510" y="3519334"/>
            <a:ext cx="4698722"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タバコを吸ったら</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肺</a:t>
            </a:r>
            <a:r>
              <a:rPr kumimoji="1" lang="en-US" altLang="ja-JP" sz="4400" dirty="0">
                <a:latin typeface="Hiragino Maru Gothic Pro W4" panose="020F0400000000000000" pitchFamily="34" charset="-128"/>
                <a:ea typeface="Hiragino Maru Gothic Pro W4" panose="020F0400000000000000" pitchFamily="34" charset="-128"/>
              </a:rPr>
              <a:t>(</a:t>
            </a:r>
            <a:r>
              <a:rPr kumimoji="1" lang="ja-JP" altLang="en-US" sz="4400">
                <a:latin typeface="Hiragino Maru Gothic Pro W4" panose="020F0400000000000000" pitchFamily="34" charset="-128"/>
                <a:ea typeface="Hiragino Maru Gothic Pro W4" panose="020F0400000000000000" pitchFamily="34" charset="-128"/>
              </a:rPr>
              <a:t>はい</a:t>
            </a:r>
            <a:r>
              <a:rPr kumimoji="1" lang="en-US" altLang="ja-JP" sz="4400" dirty="0">
                <a:latin typeface="Hiragino Maru Gothic Pro W4" panose="020F0400000000000000" pitchFamily="34" charset="-128"/>
                <a:ea typeface="Hiragino Maru Gothic Pro W4" panose="020F0400000000000000" pitchFamily="34" charset="-128"/>
              </a:rPr>
              <a:t>)</a:t>
            </a:r>
            <a:r>
              <a:rPr kumimoji="1" lang="ja-JP" altLang="en-US" sz="4400">
                <a:latin typeface="Hiragino Maru Gothic Pro W4" panose="020F0400000000000000" pitchFamily="34" charset="-128"/>
                <a:ea typeface="Hiragino Maru Gothic Pro W4" panose="020F0400000000000000" pitchFamily="34" charset="-128"/>
              </a:rPr>
              <a:t>の中は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どうなるの？</a:t>
            </a:r>
            <a:endParaRPr kumimoji="1" lang="en-US" altLang="ja-JP" sz="4400" dirty="0">
              <a:latin typeface="Hiragino Maru Gothic Pro W4" panose="020F0400000000000000" pitchFamily="34" charset="-128"/>
              <a:ea typeface="Hiragino Maru Gothic Pro W4" panose="020F0400000000000000" pitchFamily="34" charset="-128"/>
            </a:endParaRPr>
          </a:p>
        </p:txBody>
      </p:sp>
      <p:pic>
        <p:nvPicPr>
          <p:cNvPr id="7" name="図 6" descr="ロゴ が含まれている画像&#10;&#10;自動的に生成された説明">
            <a:extLst>
              <a:ext uri="{FF2B5EF4-FFF2-40B4-BE49-F238E27FC236}">
                <a16:creationId xmlns:a16="http://schemas.microsoft.com/office/drawing/2014/main" id="{6C76B240-93C7-C545-8273-538BAAFF2521}"/>
              </a:ext>
            </a:extLst>
          </p:cNvPr>
          <p:cNvPicPr>
            <a:picLocks noChangeAspect="1"/>
          </p:cNvPicPr>
          <p:nvPr/>
        </p:nvPicPr>
        <p:blipFill>
          <a:blip r:embed="rId4"/>
          <a:stretch>
            <a:fillRect/>
          </a:stretch>
        </p:blipFill>
        <p:spPr>
          <a:xfrm>
            <a:off x="141141" y="305927"/>
            <a:ext cx="1716235" cy="1214221"/>
          </a:xfrm>
          <a:prstGeom prst="rect">
            <a:avLst/>
          </a:prstGeom>
        </p:spPr>
      </p:pic>
      <p:pic>
        <p:nvPicPr>
          <p:cNvPr id="4" name="図 3" descr="挿絵 が含まれている画像&#10;&#10;自動的に生成された説明">
            <a:extLst>
              <a:ext uri="{FF2B5EF4-FFF2-40B4-BE49-F238E27FC236}">
                <a16:creationId xmlns:a16="http://schemas.microsoft.com/office/drawing/2014/main" id="{D524F6ED-BC74-5845-94B0-7555B51104FE}"/>
              </a:ext>
            </a:extLst>
          </p:cNvPr>
          <p:cNvPicPr>
            <a:picLocks noChangeAspect="1"/>
          </p:cNvPicPr>
          <p:nvPr/>
        </p:nvPicPr>
        <p:blipFill>
          <a:blip r:embed="rId5"/>
          <a:stretch>
            <a:fillRect/>
          </a:stretch>
        </p:blipFill>
        <p:spPr>
          <a:xfrm>
            <a:off x="5121029" y="3298750"/>
            <a:ext cx="4252261" cy="2988617"/>
          </a:xfrm>
          <a:prstGeom prst="rect">
            <a:avLst/>
          </a:prstGeom>
        </p:spPr>
      </p:pic>
      <p:sp>
        <p:nvSpPr>
          <p:cNvPr id="6" name="角丸四角形吹き出し 5">
            <a:extLst>
              <a:ext uri="{FF2B5EF4-FFF2-40B4-BE49-F238E27FC236}">
                <a16:creationId xmlns:a16="http://schemas.microsoft.com/office/drawing/2014/main" id="{9C854FD8-3A6B-894F-94A3-C67632D06A81}"/>
              </a:ext>
            </a:extLst>
          </p:cNvPr>
          <p:cNvSpPr/>
          <p:nvPr/>
        </p:nvSpPr>
        <p:spPr>
          <a:xfrm>
            <a:off x="5425872" y="4793058"/>
            <a:ext cx="803739" cy="577228"/>
          </a:xfrm>
          <a:prstGeom prst="wedgeRoundRectCallout">
            <a:avLst>
              <a:gd name="adj1" fmla="val 156140"/>
              <a:gd name="adj2" fmla="val 11250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ysClr val="windowText" lastClr="000000"/>
                </a:solidFill>
                <a:latin typeface="Hiragino Maru Gothic Pro W4" panose="020F0400000000000000" pitchFamily="34" charset="-128"/>
                <a:ea typeface="Hiragino Maru Gothic Pro W4" panose="020F0400000000000000" pitchFamily="34" charset="-128"/>
              </a:rPr>
              <a:t>肺</a:t>
            </a:r>
          </a:p>
        </p:txBody>
      </p:sp>
    </p:spTree>
    <p:extLst>
      <p:ext uri="{BB962C8B-B14F-4D97-AF65-F5344CB8AC3E}">
        <p14:creationId xmlns:p14="http://schemas.microsoft.com/office/powerpoint/2010/main" val="3621313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4" name="Picture 5">
            <a:extLst>
              <a:ext uri="{FF2B5EF4-FFF2-40B4-BE49-F238E27FC236}">
                <a16:creationId xmlns:a16="http://schemas.microsoft.com/office/drawing/2014/main" id="{531A976B-2075-CE4E-ABD2-6B26F7810F4D}"/>
              </a:ext>
            </a:extLst>
          </p:cNvPr>
          <p:cNvPicPr>
            <a:picLocks noChangeAspect="1" noChangeArrowheads="1"/>
          </p:cNvPicPr>
          <p:nvPr/>
        </p:nvPicPr>
        <p:blipFill>
          <a:blip r:embed="rId3" cstate="print"/>
          <a:srcRect/>
          <a:stretch>
            <a:fillRect/>
          </a:stretch>
        </p:blipFill>
        <p:spPr>
          <a:xfrm>
            <a:off x="1288345" y="232050"/>
            <a:ext cx="6567310" cy="6165299"/>
          </a:xfrm>
          <a:prstGeom prst="rect">
            <a:avLst/>
          </a:prstGeom>
          <a:noFill/>
        </p:spPr>
      </p:pic>
    </p:spTree>
    <p:extLst>
      <p:ext uri="{BB962C8B-B14F-4D97-AF65-F5344CB8AC3E}">
        <p14:creationId xmlns:p14="http://schemas.microsoft.com/office/powerpoint/2010/main" val="1927160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2369991" y="3429000"/>
            <a:ext cx="4134465"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タバコを吸えば</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どんな病気に</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なるの？</a:t>
            </a:r>
            <a:endParaRPr kumimoji="1" lang="en-US" altLang="ja-JP" sz="4400" dirty="0">
              <a:latin typeface="Hiragino Maru Gothic Pro W4" panose="020F0400000000000000" pitchFamily="34" charset="-128"/>
              <a:ea typeface="Hiragino Maru Gothic Pro W4" panose="020F0400000000000000" pitchFamily="34" charset="-128"/>
            </a:endParaRPr>
          </a:p>
        </p:txBody>
      </p:sp>
      <p:pic>
        <p:nvPicPr>
          <p:cNvPr id="7" name="図 6" descr="ロゴ が含まれている画像&#10;&#10;自動的に生成された説明">
            <a:extLst>
              <a:ext uri="{FF2B5EF4-FFF2-40B4-BE49-F238E27FC236}">
                <a16:creationId xmlns:a16="http://schemas.microsoft.com/office/drawing/2014/main" id="{6C76B240-93C7-C545-8273-538BAAFF2521}"/>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3522038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26" name="図 25">
            <a:extLst>
              <a:ext uri="{FF2B5EF4-FFF2-40B4-BE49-F238E27FC236}">
                <a16:creationId xmlns:a16="http://schemas.microsoft.com/office/drawing/2014/main" id="{ADEA8182-B1DB-724B-A9A9-8CD2102CEAF3}"/>
              </a:ext>
            </a:extLst>
          </p:cNvPr>
          <p:cNvPicPr>
            <a:picLocks noChangeAspect="1"/>
          </p:cNvPicPr>
          <p:nvPr/>
        </p:nvPicPr>
        <p:blipFill>
          <a:blip r:embed="rId3"/>
          <a:stretch>
            <a:fillRect/>
          </a:stretch>
        </p:blipFill>
        <p:spPr>
          <a:xfrm>
            <a:off x="2682991" y="1271588"/>
            <a:ext cx="3366880" cy="4741116"/>
          </a:xfrm>
          <a:prstGeom prst="rect">
            <a:avLst/>
          </a:prstGeom>
        </p:spPr>
      </p:pic>
      <p:sp>
        <p:nvSpPr>
          <p:cNvPr id="27" name="テキスト ボックス 26">
            <a:extLst>
              <a:ext uri="{FF2B5EF4-FFF2-40B4-BE49-F238E27FC236}">
                <a16:creationId xmlns:a16="http://schemas.microsoft.com/office/drawing/2014/main" id="{6BDC5C0F-4971-B743-87F6-37F26D51FA6C}"/>
              </a:ext>
            </a:extLst>
          </p:cNvPr>
          <p:cNvSpPr txBox="1"/>
          <p:nvPr/>
        </p:nvSpPr>
        <p:spPr>
          <a:xfrm>
            <a:off x="485775" y="198965"/>
            <a:ext cx="8032968" cy="646331"/>
          </a:xfrm>
          <a:prstGeom prst="rect">
            <a:avLst/>
          </a:prstGeom>
          <a:solidFill>
            <a:srgbClr val="FFFF00"/>
          </a:solidFill>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タバコに関係があるかもしれない病気</a:t>
            </a:r>
          </a:p>
        </p:txBody>
      </p:sp>
      <p:sp>
        <p:nvSpPr>
          <p:cNvPr id="28" name="角丸四角形 27">
            <a:extLst>
              <a:ext uri="{FF2B5EF4-FFF2-40B4-BE49-F238E27FC236}">
                <a16:creationId xmlns:a16="http://schemas.microsoft.com/office/drawing/2014/main" id="{D359B247-D355-864C-8196-813677B5E526}"/>
              </a:ext>
            </a:extLst>
          </p:cNvPr>
          <p:cNvSpPr/>
          <p:nvPr/>
        </p:nvSpPr>
        <p:spPr>
          <a:xfrm>
            <a:off x="212817" y="1000125"/>
            <a:ext cx="2343150" cy="5658910"/>
          </a:xfrm>
          <a:prstGeom prst="roundRect">
            <a:avLst/>
          </a:prstGeom>
          <a:solidFill>
            <a:schemeClr val="accent6">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ガン</a:t>
            </a: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endParaRPr kumimoji="1" lang="en-US" altLang="ja-JP" sz="3200" dirty="0">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肺</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はい</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口、のど</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鼻</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はな</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食道</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胃</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い</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肝ぞう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ぼうこう</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子宮</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32" name="角丸四角形 31">
            <a:extLst>
              <a:ext uri="{FF2B5EF4-FFF2-40B4-BE49-F238E27FC236}">
                <a16:creationId xmlns:a16="http://schemas.microsoft.com/office/drawing/2014/main" id="{60567480-A439-4B45-A3C4-4727F9057269}"/>
              </a:ext>
            </a:extLst>
          </p:cNvPr>
          <p:cNvSpPr/>
          <p:nvPr/>
        </p:nvSpPr>
        <p:spPr>
          <a:xfrm>
            <a:off x="6176895" y="1134690"/>
            <a:ext cx="2754288" cy="5014912"/>
          </a:xfrm>
          <a:prstGeom prst="roundRect">
            <a:avLst/>
          </a:prstGeom>
          <a:solidFill>
            <a:schemeClr val="accent6">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40"/>
              </a:lnSpc>
            </a:pP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血管がつまる</a:t>
            </a: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5040"/>
              </a:lnSpc>
            </a:pP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脳こうそく</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000">
                <a:solidFill>
                  <a:schemeClr val="tx1"/>
                </a:solidFill>
                <a:latin typeface="Hiragino Maru Gothic Pro W4" panose="020F0400000000000000" pitchFamily="34" charset="-128"/>
                <a:ea typeface="Hiragino Maru Gothic Pro W4" panose="020F0400000000000000" pitchFamily="34" charset="-128"/>
              </a:rPr>
              <a:t>心筋こうそく</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動脈瘤</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糖尿病</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nSpc>
                <a:spcPts val="5040"/>
              </a:lnSpc>
            </a:pP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ADF79B7A-76E3-5941-BCBA-7DD9EC3F7C86}"/>
              </a:ext>
            </a:extLst>
          </p:cNvPr>
          <p:cNvSpPr txBox="1"/>
          <p:nvPr/>
        </p:nvSpPr>
        <p:spPr>
          <a:xfrm>
            <a:off x="2682991" y="6234538"/>
            <a:ext cx="5570756" cy="523220"/>
          </a:xfrm>
          <a:prstGeom prst="rect">
            <a:avLst/>
          </a:prstGeom>
          <a:noFill/>
        </p:spPr>
        <p:txBody>
          <a:bodyPr wrap="none" rtlCol="0">
            <a:spAutoFit/>
          </a:bodyPr>
          <a:lstStyle/>
          <a:p>
            <a:r>
              <a:rPr kumimoji="1" lang="ja-JP" altLang="en-US" sz="2800">
                <a:highlight>
                  <a:srgbClr val="FFFF00"/>
                </a:highlight>
                <a:latin typeface="Hiragino Maru Gothic Pro W4" panose="020F0400000000000000" pitchFamily="34" charset="-128"/>
                <a:ea typeface="Hiragino Maru Gothic Pro W4" panose="020F0400000000000000" pitchFamily="34" charset="-128"/>
              </a:rPr>
              <a:t>ほかにも色んな病気になるかも。</a:t>
            </a:r>
          </a:p>
        </p:txBody>
      </p:sp>
    </p:spTree>
    <p:extLst>
      <p:ext uri="{BB962C8B-B14F-4D97-AF65-F5344CB8AC3E}">
        <p14:creationId xmlns:p14="http://schemas.microsoft.com/office/powerpoint/2010/main" val="2457796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941C2B32-DF26-4741-A3F1-21CA5505A902}"/>
              </a:ext>
            </a:extLst>
          </p:cNvPr>
          <p:cNvSpPr txBox="1"/>
          <p:nvPr/>
        </p:nvSpPr>
        <p:spPr>
          <a:xfrm>
            <a:off x="128588" y="148304"/>
            <a:ext cx="6647974" cy="646331"/>
          </a:xfrm>
          <a:prstGeom prst="rect">
            <a:avLst/>
          </a:prstGeom>
          <a:solidFill>
            <a:srgbClr val="FFFF00"/>
          </a:solidFill>
        </p:spPr>
        <p:txBody>
          <a:bodyPr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ガンができてしまった肺の写真</a:t>
            </a:r>
          </a:p>
        </p:txBody>
      </p:sp>
      <p:sp>
        <p:nvSpPr>
          <p:cNvPr id="2" name="テキスト ボックス 1">
            <a:extLst>
              <a:ext uri="{FF2B5EF4-FFF2-40B4-BE49-F238E27FC236}">
                <a16:creationId xmlns:a16="http://schemas.microsoft.com/office/drawing/2014/main" id="{6A88C413-BA8F-8E49-9FAC-241DF4A3B23C}"/>
              </a:ext>
            </a:extLst>
          </p:cNvPr>
          <p:cNvSpPr txBox="1"/>
          <p:nvPr/>
        </p:nvSpPr>
        <p:spPr>
          <a:xfrm>
            <a:off x="128588" y="5131946"/>
            <a:ext cx="8930650" cy="1649041"/>
          </a:xfrm>
          <a:prstGeom prst="rect">
            <a:avLst/>
          </a:prstGeom>
          <a:solidFill>
            <a:schemeClr val="bg1"/>
          </a:solidFill>
        </p:spPr>
        <p:txBody>
          <a:bodyPr wrap="none" rtlCol="0">
            <a:spAutoFit/>
          </a:bodyPr>
          <a:lstStyle/>
          <a:p>
            <a:pPr>
              <a:lnSpc>
                <a:spcPts val="3140"/>
              </a:lnSpc>
            </a:pPr>
            <a:r>
              <a:rPr kumimoji="1" lang="ja-JP" altLang="en-US" sz="2200">
                <a:latin typeface="Hiragino Maru Gothic Pro W4" panose="020F0400000000000000" pitchFamily="34" charset="-128"/>
                <a:ea typeface="Hiragino Maru Gothic Pro W4" panose="020F0400000000000000" pitchFamily="34" charset="-128"/>
              </a:rPr>
              <a:t>タバコの煙に含まれるタールには、発ガン物質が含まれています。</a:t>
            </a:r>
            <a:endParaRPr kumimoji="1" lang="en-US" altLang="ja-JP" sz="2200" dirty="0">
              <a:latin typeface="Hiragino Maru Gothic Pro W4" panose="020F0400000000000000" pitchFamily="34" charset="-128"/>
              <a:ea typeface="Hiragino Maru Gothic Pro W4" panose="020F0400000000000000" pitchFamily="34" charset="-128"/>
            </a:endParaRPr>
          </a:p>
          <a:p>
            <a:pPr>
              <a:lnSpc>
                <a:spcPts val="3140"/>
              </a:lnSpc>
            </a:pPr>
            <a:r>
              <a:rPr kumimoji="1" lang="ja-JP" altLang="en-US" sz="2200">
                <a:latin typeface="Hiragino Maru Gothic Pro W4" panose="020F0400000000000000" pitchFamily="34" charset="-128"/>
                <a:ea typeface="Hiragino Maru Gothic Pro W4" panose="020F0400000000000000" pitchFamily="34" charset="-128"/>
              </a:rPr>
              <a:t>肺の一部にガンができた時には、すでに肺全体がタールで汚染されて</a:t>
            </a:r>
            <a:endParaRPr kumimoji="1" lang="en-US" altLang="ja-JP" sz="2200" dirty="0">
              <a:latin typeface="Hiragino Maru Gothic Pro W4" panose="020F0400000000000000" pitchFamily="34" charset="-128"/>
              <a:ea typeface="Hiragino Maru Gothic Pro W4" panose="020F0400000000000000" pitchFamily="34" charset="-128"/>
            </a:endParaRPr>
          </a:p>
          <a:p>
            <a:pPr>
              <a:lnSpc>
                <a:spcPts val="3140"/>
              </a:lnSpc>
            </a:pPr>
            <a:r>
              <a:rPr kumimoji="1" lang="ja-JP" altLang="en-US" sz="2200">
                <a:latin typeface="Hiragino Maru Gothic Pro W4" panose="020F0400000000000000" pitchFamily="34" charset="-128"/>
                <a:ea typeface="Hiragino Maru Gothic Pro W4" panose="020F0400000000000000" pitchFamily="34" charset="-128"/>
              </a:rPr>
              <a:t>いるのがわかります。</a:t>
            </a:r>
            <a:endParaRPr kumimoji="1" lang="en-US" altLang="ja-JP" sz="2200" dirty="0">
              <a:latin typeface="Hiragino Maru Gothic Pro W4" panose="020F0400000000000000" pitchFamily="34" charset="-128"/>
              <a:ea typeface="Hiragino Maru Gothic Pro W4" panose="020F0400000000000000" pitchFamily="34" charset="-128"/>
            </a:endParaRPr>
          </a:p>
          <a:p>
            <a:pPr>
              <a:lnSpc>
                <a:spcPts val="3140"/>
              </a:lnSpc>
            </a:pPr>
            <a:r>
              <a:rPr kumimoji="1" lang="ja-JP" altLang="en-US" sz="2200">
                <a:latin typeface="Hiragino Maru Gothic Pro W4" panose="020F0400000000000000" pitchFamily="34" charset="-128"/>
                <a:ea typeface="Hiragino Maru Gothic Pro W4" panose="020F0400000000000000" pitchFamily="34" charset="-128"/>
              </a:rPr>
              <a:t>ガンが出来る前に、タバコはやめましょう。</a:t>
            </a:r>
          </a:p>
        </p:txBody>
      </p:sp>
      <p:grpSp>
        <p:nvGrpSpPr>
          <p:cNvPr id="4" name="グループ化 3">
            <a:extLst>
              <a:ext uri="{FF2B5EF4-FFF2-40B4-BE49-F238E27FC236}">
                <a16:creationId xmlns:a16="http://schemas.microsoft.com/office/drawing/2014/main" id="{DA8931A5-771F-9542-80E6-2DAF8B6AF5A1}"/>
              </a:ext>
            </a:extLst>
          </p:cNvPr>
          <p:cNvGrpSpPr/>
          <p:nvPr/>
        </p:nvGrpSpPr>
        <p:grpSpPr>
          <a:xfrm>
            <a:off x="1414462" y="860457"/>
            <a:ext cx="6243637" cy="4213409"/>
            <a:chOff x="1414462" y="860457"/>
            <a:chExt cx="6243637" cy="4213409"/>
          </a:xfrm>
        </p:grpSpPr>
        <p:pic>
          <p:nvPicPr>
            <p:cNvPr id="6" name="Picture 2" descr="ganngadekitahai">
              <a:extLst>
                <a:ext uri="{FF2B5EF4-FFF2-40B4-BE49-F238E27FC236}">
                  <a16:creationId xmlns:a16="http://schemas.microsoft.com/office/drawing/2014/main" id="{8B789268-179D-5644-975B-FE46360CA607}"/>
                </a:ext>
              </a:extLst>
            </p:cNvPr>
            <p:cNvPicPr>
              <a:picLocks noChangeAspect="1" noChangeArrowheads="1"/>
            </p:cNvPicPr>
            <p:nvPr/>
          </p:nvPicPr>
          <p:blipFill rotWithShape="1">
            <a:blip r:embed="rId3" cstate="print"/>
            <a:srcRect l="2616" t="20792" r="2329" b="32673"/>
            <a:stretch/>
          </p:blipFill>
          <p:spPr bwMode="auto">
            <a:xfrm>
              <a:off x="1414462" y="860457"/>
              <a:ext cx="6243637" cy="4213409"/>
            </a:xfrm>
            <a:prstGeom prst="rect">
              <a:avLst/>
            </a:prstGeom>
            <a:noFill/>
            <a:ln w="9525">
              <a:noFill/>
              <a:miter lim="800000"/>
              <a:headEnd/>
              <a:tailEnd/>
            </a:ln>
          </p:spPr>
        </p:pic>
        <p:pic>
          <p:nvPicPr>
            <p:cNvPr id="5" name="Picture 5">
              <a:extLst>
                <a:ext uri="{FF2B5EF4-FFF2-40B4-BE49-F238E27FC236}">
                  <a16:creationId xmlns:a16="http://schemas.microsoft.com/office/drawing/2014/main" id="{D289356A-599F-AE46-9311-00172D0138B0}"/>
                </a:ext>
              </a:extLst>
            </p:cNvPr>
            <p:cNvPicPr>
              <a:picLocks noChangeAspect="1" noChangeArrowheads="1"/>
            </p:cNvPicPr>
            <p:nvPr/>
          </p:nvPicPr>
          <p:blipFill rotWithShape="1">
            <a:blip r:embed="rId4" cstate="print"/>
            <a:srcRect l="4997" t="3729" r="52238" b="28547"/>
            <a:stretch/>
          </p:blipFill>
          <p:spPr>
            <a:xfrm>
              <a:off x="1507057" y="1242548"/>
              <a:ext cx="3007067" cy="3827855"/>
            </a:xfrm>
            <a:prstGeom prst="rect">
              <a:avLst/>
            </a:prstGeom>
            <a:noFill/>
          </p:spPr>
        </p:pic>
        <p:sp>
          <p:nvSpPr>
            <p:cNvPr id="3" name="テキスト ボックス 2">
              <a:extLst>
                <a:ext uri="{FF2B5EF4-FFF2-40B4-BE49-F238E27FC236}">
                  <a16:creationId xmlns:a16="http://schemas.microsoft.com/office/drawing/2014/main" id="{5B794107-A62D-5147-96E7-2082E83A9A46}"/>
                </a:ext>
              </a:extLst>
            </p:cNvPr>
            <p:cNvSpPr txBox="1"/>
            <p:nvPr/>
          </p:nvSpPr>
          <p:spPr>
            <a:xfrm>
              <a:off x="1414462" y="883606"/>
              <a:ext cx="3157538" cy="369332"/>
            </a:xfrm>
            <a:prstGeom prst="rect">
              <a:avLst/>
            </a:prstGeom>
            <a:solidFill>
              <a:srgbClr val="0432FF"/>
            </a:solidFill>
          </p:spPr>
          <p:txBody>
            <a:bodyPr wrap="square" rtlCol="0">
              <a:spAutoFit/>
            </a:bodyPr>
            <a:lstStyle/>
            <a:p>
              <a:pPr algn="dist"/>
              <a:r>
                <a:rPr kumimoji="1" lang="ja-JP" altLang="en-US">
                  <a:solidFill>
                    <a:schemeClr val="bg1"/>
                  </a:solidFill>
                  <a:latin typeface="Hiragino Maru Gothic Pro W4" panose="020F0400000000000000" pitchFamily="34" charset="-128"/>
                  <a:ea typeface="Hiragino Maru Gothic Pro W4" panose="020F0400000000000000" pitchFamily="34" charset="-128"/>
                </a:rPr>
                <a:t>タバコを吸わない人の肺</a:t>
              </a:r>
            </a:p>
          </p:txBody>
        </p:sp>
      </p:grpSp>
    </p:spTree>
    <p:extLst>
      <p:ext uri="{BB962C8B-B14F-4D97-AF65-F5344CB8AC3E}">
        <p14:creationId xmlns:p14="http://schemas.microsoft.com/office/powerpoint/2010/main" val="3227772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DCB080D9-7149-524F-978F-9C44C4E170FE}"/>
              </a:ext>
            </a:extLst>
          </p:cNvPr>
          <p:cNvSpPr/>
          <p:nvPr/>
        </p:nvSpPr>
        <p:spPr>
          <a:xfrm>
            <a:off x="0" y="2041"/>
            <a:ext cx="9144000" cy="685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Rectangle 2">
            <a:extLst>
              <a:ext uri="{FF2B5EF4-FFF2-40B4-BE49-F238E27FC236}">
                <a16:creationId xmlns:a16="http://schemas.microsoft.com/office/drawing/2014/main" id="{F64A74A0-BA6E-C040-8B0E-E6739FC06DFF}"/>
              </a:ext>
            </a:extLst>
          </p:cNvPr>
          <p:cNvSpPr txBox="1">
            <a:spLocks noChangeArrowheads="1"/>
          </p:cNvSpPr>
          <p:nvPr/>
        </p:nvSpPr>
        <p:spPr>
          <a:xfrm>
            <a:off x="152135" y="147815"/>
            <a:ext cx="5894387" cy="631645"/>
          </a:xfrm>
          <a:prstGeom prst="rect">
            <a:avLst/>
          </a:prstGeom>
          <a:no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a:latin typeface="Hiragino Maru Gothic Pro W4" panose="020F0400000000000000" pitchFamily="34" charset="-128"/>
                <a:ea typeface="Hiragino Maru Gothic Pro W4" panose="020F0400000000000000" pitchFamily="34" charset="-128"/>
              </a:rPr>
              <a:t>タバコのよる肺の変化</a:t>
            </a:r>
          </a:p>
        </p:txBody>
      </p:sp>
      <p:pic>
        <p:nvPicPr>
          <p:cNvPr id="5" name="Picture 3" descr="hai5">
            <a:extLst>
              <a:ext uri="{FF2B5EF4-FFF2-40B4-BE49-F238E27FC236}">
                <a16:creationId xmlns:a16="http://schemas.microsoft.com/office/drawing/2014/main" id="{C202BE44-FB5A-B14D-B3EC-F462A3030050}"/>
              </a:ext>
            </a:extLst>
          </p:cNvPr>
          <p:cNvPicPr>
            <a:picLocks noChangeAspect="1" noChangeArrowheads="1"/>
          </p:cNvPicPr>
          <p:nvPr/>
        </p:nvPicPr>
        <p:blipFill>
          <a:blip r:embed="rId3" cstate="print"/>
          <a:srcRect/>
          <a:stretch>
            <a:fillRect/>
          </a:stretch>
        </p:blipFill>
        <p:spPr>
          <a:xfrm>
            <a:off x="115530" y="2780414"/>
            <a:ext cx="2299735" cy="2952969"/>
          </a:xfrm>
          <a:prstGeom prst="rect">
            <a:avLst/>
          </a:prstGeom>
        </p:spPr>
      </p:pic>
      <p:pic>
        <p:nvPicPr>
          <p:cNvPr id="6" name="Picture 4" descr="hai6">
            <a:extLst>
              <a:ext uri="{FF2B5EF4-FFF2-40B4-BE49-F238E27FC236}">
                <a16:creationId xmlns:a16="http://schemas.microsoft.com/office/drawing/2014/main" id="{68BE7DDA-7C9C-2E49-B294-E6457E11AB7C}"/>
              </a:ext>
            </a:extLst>
          </p:cNvPr>
          <p:cNvPicPr>
            <a:picLocks noChangeAspect="1" noChangeArrowheads="1"/>
          </p:cNvPicPr>
          <p:nvPr/>
        </p:nvPicPr>
        <p:blipFill>
          <a:blip r:embed="rId4" cstate="print"/>
          <a:srcRect/>
          <a:stretch>
            <a:fillRect/>
          </a:stretch>
        </p:blipFill>
        <p:spPr>
          <a:xfrm>
            <a:off x="2449753" y="2969361"/>
            <a:ext cx="2065446" cy="2764022"/>
          </a:xfrm>
          <a:prstGeom prst="rect">
            <a:avLst/>
          </a:prstGeom>
        </p:spPr>
      </p:pic>
      <p:pic>
        <p:nvPicPr>
          <p:cNvPr id="7" name="Picture 5" descr="hai7">
            <a:extLst>
              <a:ext uri="{FF2B5EF4-FFF2-40B4-BE49-F238E27FC236}">
                <a16:creationId xmlns:a16="http://schemas.microsoft.com/office/drawing/2014/main" id="{EAE0D200-3B9A-1C47-B644-691A9B93CF2F}"/>
              </a:ext>
            </a:extLst>
          </p:cNvPr>
          <p:cNvPicPr>
            <a:picLocks noChangeAspect="1" noChangeArrowheads="1"/>
          </p:cNvPicPr>
          <p:nvPr/>
        </p:nvPicPr>
        <p:blipFill>
          <a:blip r:embed="rId5" cstate="print"/>
          <a:srcRect/>
          <a:stretch>
            <a:fillRect/>
          </a:stretch>
        </p:blipFill>
        <p:spPr bwMode="auto">
          <a:xfrm>
            <a:off x="4568059" y="2809829"/>
            <a:ext cx="2179150" cy="2923554"/>
          </a:xfrm>
          <a:prstGeom prst="rect">
            <a:avLst/>
          </a:prstGeom>
          <a:noFill/>
          <a:ln w="9525">
            <a:noFill/>
            <a:miter lim="800000"/>
            <a:headEnd/>
            <a:tailEnd/>
          </a:ln>
        </p:spPr>
      </p:pic>
      <p:pic>
        <p:nvPicPr>
          <p:cNvPr id="8" name="Picture 6" descr="hai8">
            <a:extLst>
              <a:ext uri="{FF2B5EF4-FFF2-40B4-BE49-F238E27FC236}">
                <a16:creationId xmlns:a16="http://schemas.microsoft.com/office/drawing/2014/main" id="{C1C1F6EC-87C3-CF43-B711-05E9CC4E9C3C}"/>
              </a:ext>
            </a:extLst>
          </p:cNvPr>
          <p:cNvPicPr>
            <a:picLocks noChangeAspect="1" noChangeArrowheads="1"/>
          </p:cNvPicPr>
          <p:nvPr/>
        </p:nvPicPr>
        <p:blipFill>
          <a:blip r:embed="rId6" cstate="print"/>
          <a:srcRect/>
          <a:stretch>
            <a:fillRect/>
          </a:stretch>
        </p:blipFill>
        <p:spPr bwMode="auto">
          <a:xfrm>
            <a:off x="6792346" y="2901697"/>
            <a:ext cx="2179150" cy="2831686"/>
          </a:xfrm>
          <a:prstGeom prst="rect">
            <a:avLst/>
          </a:prstGeom>
          <a:noFill/>
          <a:ln w="9525">
            <a:noFill/>
            <a:miter lim="800000"/>
            <a:headEnd/>
            <a:tailEnd/>
          </a:ln>
        </p:spPr>
      </p:pic>
      <p:sp>
        <p:nvSpPr>
          <p:cNvPr id="9" name="Text Box 7">
            <a:extLst>
              <a:ext uri="{FF2B5EF4-FFF2-40B4-BE49-F238E27FC236}">
                <a16:creationId xmlns:a16="http://schemas.microsoft.com/office/drawing/2014/main" id="{EF75DCDF-C90F-B44A-8FA4-FEC30F246033}"/>
              </a:ext>
            </a:extLst>
          </p:cNvPr>
          <p:cNvSpPr txBox="1">
            <a:spLocks noChangeArrowheads="1"/>
          </p:cNvSpPr>
          <p:nvPr/>
        </p:nvSpPr>
        <p:spPr bwMode="auto">
          <a:xfrm>
            <a:off x="250342" y="5751517"/>
            <a:ext cx="2033450" cy="957378"/>
          </a:xfrm>
          <a:prstGeom prst="rect">
            <a:avLst/>
          </a:prstGeom>
          <a:noFill/>
          <a:ln w="9525">
            <a:noFill/>
            <a:miter lim="800000"/>
            <a:headEnd/>
            <a:tailEnd/>
          </a:ln>
        </p:spPr>
        <p:txBody>
          <a:bodyPr wrap="square">
            <a:spAutoFit/>
          </a:bodyPr>
          <a:lstStyle/>
          <a:p>
            <a:pPr>
              <a:lnSpc>
                <a:spcPts val="2280"/>
              </a:lnSpc>
            </a:pPr>
            <a:r>
              <a:rPr lang="en-US" altLang="ja-JP" dirty="0">
                <a:latin typeface="Hiragino Maru Gothic Pro W4" panose="020F0400000000000000" pitchFamily="34" charset="-128"/>
                <a:ea typeface="Hiragino Maru Gothic Pro W4" panose="020F0400000000000000" pitchFamily="34" charset="-128"/>
              </a:rPr>
              <a:t>65</a:t>
            </a:r>
            <a:r>
              <a:rPr lang="ja-JP" altLang="en-US">
                <a:latin typeface="Hiragino Maru Gothic Pro W4" panose="020F0400000000000000" pitchFamily="34" charset="-128"/>
                <a:ea typeface="Hiragino Maru Gothic Pro W4" panose="020F0400000000000000" pitchFamily="34" charset="-128"/>
              </a:rPr>
              <a:t>歳女性</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ja-JP" altLang="en-US">
                <a:latin typeface="Hiragino Maru Gothic Pro W4" panose="020F0400000000000000" pitchFamily="34" charset="-128"/>
                <a:ea typeface="Hiragino Maru Gothic Pro W4" panose="020F0400000000000000" pitchFamily="34" charset="-128"/>
              </a:rPr>
              <a:t>本人も家族も</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ja-JP" altLang="en-US">
                <a:latin typeface="Hiragino Maru Gothic Pro W4" panose="020F0400000000000000" pitchFamily="34" charset="-128"/>
                <a:ea typeface="Hiragino Maru Gothic Pro W4" panose="020F0400000000000000" pitchFamily="34" charset="-128"/>
              </a:rPr>
              <a:t>タバコを吸わない</a:t>
            </a:r>
          </a:p>
        </p:txBody>
      </p:sp>
      <p:sp>
        <p:nvSpPr>
          <p:cNvPr id="13" name="Rectangle 11">
            <a:extLst>
              <a:ext uri="{FF2B5EF4-FFF2-40B4-BE49-F238E27FC236}">
                <a16:creationId xmlns:a16="http://schemas.microsoft.com/office/drawing/2014/main" id="{1B61B797-C710-1848-85D4-060A24D66422}"/>
              </a:ext>
            </a:extLst>
          </p:cNvPr>
          <p:cNvSpPr>
            <a:spLocks noChangeArrowheads="1"/>
          </p:cNvSpPr>
          <p:nvPr/>
        </p:nvSpPr>
        <p:spPr bwMode="auto">
          <a:xfrm>
            <a:off x="6672001" y="172472"/>
            <a:ext cx="2952750" cy="477837"/>
          </a:xfrm>
          <a:prstGeom prst="rect">
            <a:avLst/>
          </a:prstGeom>
          <a:noFill/>
          <a:ln w="9525">
            <a:noFill/>
            <a:miter lim="800000"/>
            <a:headEnd/>
            <a:tailEnd/>
          </a:ln>
        </p:spPr>
        <p:txBody>
          <a:bodyPr>
            <a:spAutoFit/>
          </a:bodyPr>
          <a:lstStyle/>
          <a:p>
            <a:pPr>
              <a:lnSpc>
                <a:spcPts val="1000"/>
              </a:lnSpc>
            </a:pPr>
            <a:r>
              <a:rPr lang="ja-JP" altLang="en-US" sz="1050">
                <a:latin typeface="Hiragino Maru Gothic Pro W4" panose="020F0400000000000000" pitchFamily="34" charset="-128"/>
                <a:ea typeface="Hiragino Maru Gothic Pro W4" panose="020F0400000000000000" pitchFamily="34" charset="-128"/>
              </a:rPr>
              <a:t>ノバルティスファーマホームページ</a:t>
            </a:r>
          </a:p>
          <a:p>
            <a:pPr>
              <a:lnSpc>
                <a:spcPts val="1000"/>
              </a:lnSpc>
            </a:pPr>
            <a:r>
              <a:rPr lang="ja-JP" altLang="en-US" sz="1050">
                <a:latin typeface="Hiragino Maru Gothic Pro W4" panose="020F0400000000000000" pitchFamily="34" charset="-128"/>
                <a:ea typeface="Hiragino Maru Gothic Pro W4" panose="020F0400000000000000" pitchFamily="34" charset="-128"/>
              </a:rPr>
              <a:t>資料：呉羽内科医院・水上陽真氏</a:t>
            </a:r>
          </a:p>
          <a:p>
            <a:pPr>
              <a:lnSpc>
                <a:spcPts val="1000"/>
              </a:lnSpc>
            </a:pPr>
            <a:r>
              <a:rPr lang="en-US" altLang="ja-JP" sz="1050" dirty="0">
                <a:latin typeface="Hiragino Maru Gothic Pro W4" panose="020F0400000000000000" pitchFamily="34" charset="-128"/>
                <a:ea typeface="Hiragino Maru Gothic Pro W4" panose="020F0400000000000000" pitchFamily="34" charset="-128"/>
              </a:rPr>
              <a:t>http://</a:t>
            </a:r>
            <a:r>
              <a:rPr lang="en-US" altLang="ja-JP" sz="1050" dirty="0" err="1">
                <a:latin typeface="Hiragino Maru Gothic Pro W4" panose="020F0400000000000000" pitchFamily="34" charset="-128"/>
                <a:ea typeface="Hiragino Maru Gothic Pro W4" panose="020F0400000000000000" pitchFamily="34" charset="-128"/>
              </a:rPr>
              <a:t>www.e-kinen.jp</a:t>
            </a:r>
            <a:r>
              <a:rPr lang="en-US" altLang="ja-JP" sz="1050" dirty="0">
                <a:latin typeface="Hiragino Maru Gothic Pro W4" panose="020F0400000000000000" pitchFamily="34" charset="-128"/>
                <a:ea typeface="Hiragino Maru Gothic Pro W4" panose="020F0400000000000000" pitchFamily="34" charset="-128"/>
              </a:rPr>
              <a:t>/00/</a:t>
            </a:r>
            <a:r>
              <a:rPr lang="en-US" altLang="ja-JP" sz="1050" dirty="0" err="1">
                <a:latin typeface="Hiragino Maru Gothic Pro W4" panose="020F0400000000000000" pitchFamily="34" charset="-128"/>
                <a:ea typeface="Hiragino Maru Gothic Pro W4" panose="020F0400000000000000" pitchFamily="34" charset="-128"/>
              </a:rPr>
              <a:t>gai.html</a:t>
            </a:r>
            <a:endParaRPr lang="en-US" altLang="ja-JP" sz="1050" dirty="0">
              <a:latin typeface="Hiragino Maru Gothic Pro W4" panose="020F0400000000000000" pitchFamily="34" charset="-128"/>
              <a:ea typeface="Hiragino Maru Gothic Pro W4" panose="020F0400000000000000" pitchFamily="34" charset="-128"/>
            </a:endParaRPr>
          </a:p>
        </p:txBody>
      </p:sp>
      <p:pic>
        <p:nvPicPr>
          <p:cNvPr id="14" name="Picture 12" descr="hai2">
            <a:extLst>
              <a:ext uri="{FF2B5EF4-FFF2-40B4-BE49-F238E27FC236}">
                <a16:creationId xmlns:a16="http://schemas.microsoft.com/office/drawing/2014/main" id="{F9F1A83C-7945-B448-A8B4-A28AAE099D67}"/>
              </a:ext>
            </a:extLst>
          </p:cNvPr>
          <p:cNvPicPr>
            <a:picLocks noChangeAspect="1" noChangeArrowheads="1"/>
          </p:cNvPicPr>
          <p:nvPr/>
        </p:nvPicPr>
        <p:blipFill>
          <a:blip r:embed="rId7" cstate="print"/>
          <a:srcRect/>
          <a:stretch>
            <a:fillRect/>
          </a:stretch>
        </p:blipFill>
        <p:spPr>
          <a:xfrm>
            <a:off x="2446413" y="850899"/>
            <a:ext cx="2076509" cy="3018110"/>
          </a:xfrm>
          <a:prstGeom prst="rect">
            <a:avLst/>
          </a:prstGeom>
        </p:spPr>
      </p:pic>
      <p:pic>
        <p:nvPicPr>
          <p:cNvPr id="15" name="Picture 13" descr="hai3">
            <a:extLst>
              <a:ext uri="{FF2B5EF4-FFF2-40B4-BE49-F238E27FC236}">
                <a16:creationId xmlns:a16="http://schemas.microsoft.com/office/drawing/2014/main" id="{B87C7A46-1961-F44D-87A3-56BDA033776D}"/>
              </a:ext>
            </a:extLst>
          </p:cNvPr>
          <p:cNvPicPr>
            <a:picLocks noChangeAspect="1" noChangeArrowheads="1"/>
          </p:cNvPicPr>
          <p:nvPr/>
        </p:nvPicPr>
        <p:blipFill>
          <a:blip r:embed="rId8" cstate="print"/>
          <a:srcRect r="2856"/>
          <a:stretch>
            <a:fillRect/>
          </a:stretch>
        </p:blipFill>
        <p:spPr bwMode="auto">
          <a:xfrm>
            <a:off x="4568059" y="850899"/>
            <a:ext cx="2184596" cy="3018109"/>
          </a:xfrm>
          <a:prstGeom prst="rect">
            <a:avLst/>
          </a:prstGeom>
          <a:noFill/>
          <a:ln w="9525">
            <a:noFill/>
            <a:miter lim="800000"/>
            <a:headEnd/>
            <a:tailEnd/>
          </a:ln>
        </p:spPr>
      </p:pic>
      <p:pic>
        <p:nvPicPr>
          <p:cNvPr id="16" name="Picture 14" descr="hai4">
            <a:extLst>
              <a:ext uri="{FF2B5EF4-FFF2-40B4-BE49-F238E27FC236}">
                <a16:creationId xmlns:a16="http://schemas.microsoft.com/office/drawing/2014/main" id="{FE4A7CD2-1167-2940-9F55-2F33DE688F44}"/>
              </a:ext>
            </a:extLst>
          </p:cNvPr>
          <p:cNvPicPr>
            <a:picLocks noChangeAspect="1" noChangeArrowheads="1"/>
          </p:cNvPicPr>
          <p:nvPr/>
        </p:nvPicPr>
        <p:blipFill>
          <a:blip r:embed="rId9" cstate="print"/>
          <a:srcRect/>
          <a:stretch>
            <a:fillRect/>
          </a:stretch>
        </p:blipFill>
        <p:spPr bwMode="auto">
          <a:xfrm>
            <a:off x="6783803" y="850899"/>
            <a:ext cx="2240718" cy="3018109"/>
          </a:xfrm>
          <a:prstGeom prst="rect">
            <a:avLst/>
          </a:prstGeom>
          <a:noFill/>
          <a:ln w="9525">
            <a:noFill/>
            <a:miter lim="800000"/>
            <a:headEnd/>
            <a:tailEnd/>
          </a:ln>
        </p:spPr>
      </p:pic>
      <p:pic>
        <p:nvPicPr>
          <p:cNvPr id="17" name="Picture 15" descr="hai1">
            <a:extLst>
              <a:ext uri="{FF2B5EF4-FFF2-40B4-BE49-F238E27FC236}">
                <a16:creationId xmlns:a16="http://schemas.microsoft.com/office/drawing/2014/main" id="{A9245E07-CA39-B142-9956-E928042FC868}"/>
              </a:ext>
            </a:extLst>
          </p:cNvPr>
          <p:cNvPicPr>
            <a:picLocks noChangeAspect="1" noChangeArrowheads="1"/>
          </p:cNvPicPr>
          <p:nvPr/>
        </p:nvPicPr>
        <p:blipFill>
          <a:blip r:embed="rId10" cstate="print"/>
          <a:srcRect/>
          <a:stretch>
            <a:fillRect/>
          </a:stretch>
        </p:blipFill>
        <p:spPr>
          <a:xfrm>
            <a:off x="115530" y="850899"/>
            <a:ext cx="2303075" cy="2995244"/>
          </a:xfrm>
          <a:prstGeom prst="rect">
            <a:avLst/>
          </a:prstGeom>
        </p:spPr>
      </p:pic>
      <p:sp>
        <p:nvSpPr>
          <p:cNvPr id="28" name="Text Box 7">
            <a:extLst>
              <a:ext uri="{FF2B5EF4-FFF2-40B4-BE49-F238E27FC236}">
                <a16:creationId xmlns:a16="http://schemas.microsoft.com/office/drawing/2014/main" id="{15322944-0E45-5F4A-848A-FB527565E8CD}"/>
              </a:ext>
            </a:extLst>
          </p:cNvPr>
          <p:cNvSpPr txBox="1">
            <a:spLocks noChangeArrowheads="1"/>
          </p:cNvSpPr>
          <p:nvPr/>
        </p:nvSpPr>
        <p:spPr bwMode="auto">
          <a:xfrm>
            <a:off x="2467942" y="5760644"/>
            <a:ext cx="2033450" cy="957378"/>
          </a:xfrm>
          <a:prstGeom prst="rect">
            <a:avLst/>
          </a:prstGeom>
          <a:noFill/>
          <a:ln w="9525">
            <a:noFill/>
            <a:miter lim="800000"/>
            <a:headEnd/>
            <a:tailEnd/>
          </a:ln>
        </p:spPr>
        <p:txBody>
          <a:bodyPr wrap="square">
            <a:spAutoFit/>
          </a:bodyPr>
          <a:lstStyle/>
          <a:p>
            <a:pPr>
              <a:lnSpc>
                <a:spcPts val="2280"/>
              </a:lnSpc>
            </a:pPr>
            <a:r>
              <a:rPr lang="en-US" altLang="ja-JP" dirty="0">
                <a:latin typeface="Hiragino Maru Gothic Pro W4" panose="020F0400000000000000" pitchFamily="34" charset="-128"/>
                <a:ea typeface="Hiragino Maru Gothic Pro W4" panose="020F0400000000000000" pitchFamily="34" charset="-128"/>
              </a:rPr>
              <a:t>75</a:t>
            </a:r>
            <a:r>
              <a:rPr lang="ja-JP" altLang="en-US">
                <a:latin typeface="Hiragino Maru Gothic Pro W4" panose="020F0400000000000000" pitchFamily="34" charset="-128"/>
                <a:ea typeface="Hiragino Maru Gothic Pro W4" panose="020F0400000000000000" pitchFamily="34" charset="-128"/>
              </a:rPr>
              <a:t>歳女性</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ja-JP" altLang="en-US">
                <a:latin typeface="Hiragino Maru Gothic Pro W4" panose="020F0400000000000000" pitchFamily="34" charset="-128"/>
                <a:ea typeface="Hiragino Maru Gothic Pro W4" panose="020F0400000000000000" pitchFamily="34" charset="-128"/>
              </a:rPr>
              <a:t>本人タバコ</a:t>
            </a:r>
            <a:r>
              <a:rPr lang="en-US" altLang="ja-JP" dirty="0">
                <a:latin typeface="Hiragino Maru Gothic Pro W4" panose="020F0400000000000000" pitchFamily="34" charset="-128"/>
                <a:ea typeface="Hiragino Maru Gothic Pro W4" panose="020F0400000000000000" pitchFamily="34" charset="-128"/>
              </a:rPr>
              <a:t>(</a:t>
            </a:r>
            <a:r>
              <a:rPr lang="ja-JP" altLang="en-US">
                <a:latin typeface="Hiragino Maru Gothic Pro W4" panose="020F0400000000000000" pitchFamily="34" charset="-128"/>
                <a:ea typeface="Hiragino Maru Gothic Pro W4" panose="020F0400000000000000" pitchFamily="34" charset="-128"/>
              </a:rPr>
              <a:t>ー</a:t>
            </a:r>
            <a:r>
              <a:rPr lang="en-US" altLang="ja-JP" dirty="0">
                <a:latin typeface="Hiragino Maru Gothic Pro W4" panose="020F0400000000000000" pitchFamily="34" charset="-128"/>
                <a:ea typeface="Hiragino Maru Gothic Pro W4" panose="020F0400000000000000" pitchFamily="34" charset="-128"/>
              </a:rPr>
              <a:t>)</a:t>
            </a:r>
          </a:p>
          <a:p>
            <a:pPr>
              <a:lnSpc>
                <a:spcPts val="2280"/>
              </a:lnSpc>
            </a:pPr>
            <a:r>
              <a:rPr lang="ja-JP" altLang="en-US">
                <a:latin typeface="Hiragino Maru Gothic Pro W4" panose="020F0400000000000000" pitchFamily="34" charset="-128"/>
                <a:ea typeface="Hiragino Maru Gothic Pro W4" panose="020F0400000000000000" pitchFamily="34" charset="-128"/>
              </a:rPr>
              <a:t>夫はすごく吸う</a:t>
            </a:r>
            <a:endParaRPr lang="en-US" altLang="ja-JP" dirty="0">
              <a:latin typeface="Hiragino Maru Gothic Pro W4" panose="020F0400000000000000" pitchFamily="34" charset="-128"/>
              <a:ea typeface="Hiragino Maru Gothic Pro W4" panose="020F0400000000000000" pitchFamily="34" charset="-128"/>
            </a:endParaRPr>
          </a:p>
        </p:txBody>
      </p:sp>
      <p:sp>
        <p:nvSpPr>
          <p:cNvPr id="29" name="Text Box 7">
            <a:extLst>
              <a:ext uri="{FF2B5EF4-FFF2-40B4-BE49-F238E27FC236}">
                <a16:creationId xmlns:a16="http://schemas.microsoft.com/office/drawing/2014/main" id="{605E5278-D223-8E46-B9E6-82AF2E7E60F2}"/>
              </a:ext>
            </a:extLst>
          </p:cNvPr>
          <p:cNvSpPr txBox="1">
            <a:spLocks noChangeArrowheads="1"/>
          </p:cNvSpPr>
          <p:nvPr/>
        </p:nvSpPr>
        <p:spPr bwMode="auto">
          <a:xfrm>
            <a:off x="4643632" y="5760644"/>
            <a:ext cx="2033450" cy="957378"/>
          </a:xfrm>
          <a:prstGeom prst="rect">
            <a:avLst/>
          </a:prstGeom>
          <a:noFill/>
          <a:ln w="9525">
            <a:noFill/>
            <a:miter lim="800000"/>
            <a:headEnd/>
            <a:tailEnd/>
          </a:ln>
        </p:spPr>
        <p:txBody>
          <a:bodyPr wrap="square">
            <a:spAutoFit/>
          </a:bodyPr>
          <a:lstStyle/>
          <a:p>
            <a:pPr>
              <a:lnSpc>
                <a:spcPts val="2280"/>
              </a:lnSpc>
            </a:pPr>
            <a:r>
              <a:rPr lang="en-US" altLang="ja-JP" dirty="0">
                <a:latin typeface="Hiragino Maru Gothic Pro W4" panose="020F0400000000000000" pitchFamily="34" charset="-128"/>
                <a:ea typeface="Hiragino Maru Gothic Pro W4" panose="020F0400000000000000" pitchFamily="34" charset="-128"/>
              </a:rPr>
              <a:t>70</a:t>
            </a:r>
            <a:r>
              <a:rPr lang="ja-JP" altLang="en-US">
                <a:latin typeface="Hiragino Maru Gothic Pro W4" panose="020F0400000000000000" pitchFamily="34" charset="-128"/>
                <a:ea typeface="Hiragino Maru Gothic Pro W4" panose="020F0400000000000000" pitchFamily="34" charset="-128"/>
              </a:rPr>
              <a:t>歳男性</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en-US" altLang="ja-JP" dirty="0">
                <a:latin typeface="Hiragino Maru Gothic Pro W4" panose="020F0400000000000000" pitchFamily="34" charset="-128"/>
                <a:ea typeface="Hiragino Maru Gothic Pro W4" panose="020F0400000000000000" pitchFamily="34" charset="-128"/>
              </a:rPr>
              <a:t>1</a:t>
            </a:r>
            <a:r>
              <a:rPr lang="ja-JP" altLang="en-US">
                <a:latin typeface="Hiragino Maru Gothic Pro W4" panose="020F0400000000000000" pitchFamily="34" charset="-128"/>
                <a:ea typeface="Hiragino Maru Gothic Pro W4" panose="020F0400000000000000" pitchFamily="34" charset="-128"/>
              </a:rPr>
              <a:t>日</a:t>
            </a:r>
            <a:r>
              <a:rPr lang="en-US" altLang="ja-JP" dirty="0">
                <a:latin typeface="Hiragino Maru Gothic Pro W4" panose="020F0400000000000000" pitchFamily="34" charset="-128"/>
                <a:ea typeface="Hiragino Maru Gothic Pro W4" panose="020F0400000000000000" pitchFamily="34" charset="-128"/>
              </a:rPr>
              <a:t>10</a:t>
            </a:r>
            <a:r>
              <a:rPr lang="ja-JP" altLang="en-US">
                <a:latin typeface="Hiragino Maru Gothic Pro W4" panose="020F0400000000000000" pitchFamily="34" charset="-128"/>
                <a:ea typeface="Hiragino Maru Gothic Pro W4" panose="020F0400000000000000" pitchFamily="34" charset="-128"/>
              </a:rPr>
              <a:t>本</a:t>
            </a:r>
            <a:r>
              <a:rPr lang="en-US" altLang="ja-JP" dirty="0">
                <a:latin typeface="Hiragino Maru Gothic Pro W4" panose="020F0400000000000000" pitchFamily="34" charset="-128"/>
                <a:ea typeface="Hiragino Maru Gothic Pro W4" panose="020F0400000000000000" pitchFamily="34" charset="-128"/>
              </a:rPr>
              <a:t> 50</a:t>
            </a:r>
            <a:r>
              <a:rPr lang="ja-JP" altLang="en-US">
                <a:latin typeface="Hiragino Maru Gothic Pro W4" panose="020F0400000000000000" pitchFamily="34" charset="-128"/>
                <a:ea typeface="Hiragino Maru Gothic Pro W4" panose="020F0400000000000000" pitchFamily="34" charset="-128"/>
              </a:rPr>
              <a:t>年間</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ja-JP" altLang="en-US">
                <a:latin typeface="Hiragino Maru Gothic Pro W4" panose="020F0400000000000000" pitchFamily="34" charset="-128"/>
                <a:ea typeface="Hiragino Maru Gothic Pro W4" panose="020F0400000000000000" pitchFamily="34" charset="-128"/>
              </a:rPr>
              <a:t>タバコを吸う</a:t>
            </a:r>
            <a:endParaRPr lang="en-US" altLang="ja-JP" dirty="0">
              <a:latin typeface="Hiragino Maru Gothic Pro W4" panose="020F0400000000000000" pitchFamily="34" charset="-128"/>
              <a:ea typeface="Hiragino Maru Gothic Pro W4" panose="020F0400000000000000" pitchFamily="34" charset="-128"/>
            </a:endParaRPr>
          </a:p>
        </p:txBody>
      </p:sp>
      <p:sp>
        <p:nvSpPr>
          <p:cNvPr id="30" name="Text Box 7">
            <a:extLst>
              <a:ext uri="{FF2B5EF4-FFF2-40B4-BE49-F238E27FC236}">
                <a16:creationId xmlns:a16="http://schemas.microsoft.com/office/drawing/2014/main" id="{B8D26D29-AEFD-4B47-AC7D-DEA827808A36}"/>
              </a:ext>
            </a:extLst>
          </p:cNvPr>
          <p:cNvSpPr txBox="1">
            <a:spLocks noChangeArrowheads="1"/>
          </p:cNvSpPr>
          <p:nvPr/>
        </p:nvSpPr>
        <p:spPr bwMode="auto">
          <a:xfrm>
            <a:off x="6887437" y="5797254"/>
            <a:ext cx="2033450" cy="957378"/>
          </a:xfrm>
          <a:prstGeom prst="rect">
            <a:avLst/>
          </a:prstGeom>
          <a:noFill/>
          <a:ln w="9525">
            <a:noFill/>
            <a:miter lim="800000"/>
            <a:headEnd/>
            <a:tailEnd/>
          </a:ln>
        </p:spPr>
        <p:txBody>
          <a:bodyPr wrap="square">
            <a:spAutoFit/>
          </a:bodyPr>
          <a:lstStyle/>
          <a:p>
            <a:pPr>
              <a:lnSpc>
                <a:spcPts val="2280"/>
              </a:lnSpc>
            </a:pPr>
            <a:r>
              <a:rPr lang="en-US" altLang="ja-JP" dirty="0">
                <a:latin typeface="Hiragino Maru Gothic Pro W4" panose="020F0400000000000000" pitchFamily="34" charset="-128"/>
                <a:ea typeface="Hiragino Maru Gothic Pro W4" panose="020F0400000000000000" pitchFamily="34" charset="-128"/>
              </a:rPr>
              <a:t>70</a:t>
            </a:r>
            <a:r>
              <a:rPr lang="ja-JP" altLang="en-US">
                <a:latin typeface="Hiragino Maru Gothic Pro W4" panose="020F0400000000000000" pitchFamily="34" charset="-128"/>
                <a:ea typeface="Hiragino Maru Gothic Pro W4" panose="020F0400000000000000" pitchFamily="34" charset="-128"/>
              </a:rPr>
              <a:t>歳男性</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en-US" altLang="ja-JP" dirty="0">
                <a:latin typeface="Hiragino Maru Gothic Pro W4" panose="020F0400000000000000" pitchFamily="34" charset="-128"/>
                <a:ea typeface="Hiragino Maru Gothic Pro W4" panose="020F0400000000000000" pitchFamily="34" charset="-128"/>
              </a:rPr>
              <a:t>1</a:t>
            </a:r>
            <a:r>
              <a:rPr lang="ja-JP" altLang="en-US">
                <a:latin typeface="Hiragino Maru Gothic Pro W4" panose="020F0400000000000000" pitchFamily="34" charset="-128"/>
                <a:ea typeface="Hiragino Maru Gothic Pro W4" panose="020F0400000000000000" pitchFamily="34" charset="-128"/>
              </a:rPr>
              <a:t>日</a:t>
            </a:r>
            <a:r>
              <a:rPr lang="en-US" altLang="ja-JP" dirty="0">
                <a:latin typeface="Hiragino Maru Gothic Pro W4" panose="020F0400000000000000" pitchFamily="34" charset="-128"/>
                <a:ea typeface="Hiragino Maru Gothic Pro W4" panose="020F0400000000000000" pitchFamily="34" charset="-128"/>
              </a:rPr>
              <a:t>60</a:t>
            </a:r>
            <a:r>
              <a:rPr lang="ja-JP" altLang="en-US">
                <a:latin typeface="Hiragino Maru Gothic Pro W4" panose="020F0400000000000000" pitchFamily="34" charset="-128"/>
                <a:ea typeface="Hiragino Maru Gothic Pro W4" panose="020F0400000000000000" pitchFamily="34" charset="-128"/>
              </a:rPr>
              <a:t>本</a:t>
            </a:r>
            <a:r>
              <a:rPr lang="en-US" altLang="ja-JP" dirty="0">
                <a:latin typeface="Hiragino Maru Gothic Pro W4" panose="020F0400000000000000" pitchFamily="34" charset="-128"/>
                <a:ea typeface="Hiragino Maru Gothic Pro W4" panose="020F0400000000000000" pitchFamily="34" charset="-128"/>
              </a:rPr>
              <a:t> 55</a:t>
            </a:r>
            <a:r>
              <a:rPr lang="ja-JP" altLang="en-US">
                <a:latin typeface="Hiragino Maru Gothic Pro W4" panose="020F0400000000000000" pitchFamily="34" charset="-128"/>
                <a:ea typeface="Hiragino Maru Gothic Pro W4" panose="020F0400000000000000" pitchFamily="34" charset="-128"/>
              </a:rPr>
              <a:t>年間</a:t>
            </a:r>
            <a:endParaRPr lang="en-US" altLang="ja-JP" dirty="0">
              <a:latin typeface="Hiragino Maru Gothic Pro W4" panose="020F0400000000000000" pitchFamily="34" charset="-128"/>
              <a:ea typeface="Hiragino Maru Gothic Pro W4" panose="020F0400000000000000" pitchFamily="34" charset="-128"/>
            </a:endParaRPr>
          </a:p>
          <a:p>
            <a:pPr>
              <a:lnSpc>
                <a:spcPts val="2280"/>
              </a:lnSpc>
            </a:pPr>
            <a:r>
              <a:rPr lang="ja-JP" altLang="en-US">
                <a:latin typeface="Hiragino Maru Gothic Pro W4" panose="020F0400000000000000" pitchFamily="34" charset="-128"/>
                <a:ea typeface="Hiragino Maru Gothic Pro W4" panose="020F0400000000000000" pitchFamily="34" charset="-128"/>
              </a:rPr>
              <a:t>タバコを吸う</a:t>
            </a:r>
            <a:endParaRPr lang="en-US" altLang="ja-JP" dirty="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016415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8" name="Picture 5">
            <a:extLst>
              <a:ext uri="{FF2B5EF4-FFF2-40B4-BE49-F238E27FC236}">
                <a16:creationId xmlns:a16="http://schemas.microsoft.com/office/drawing/2014/main" id="{A593FBC9-B8A6-3048-9926-27A14D0EED1B}"/>
              </a:ext>
            </a:extLst>
          </p:cNvPr>
          <p:cNvPicPr>
            <a:picLocks noChangeAspect="1" noChangeArrowheads="1"/>
          </p:cNvPicPr>
          <p:nvPr/>
        </p:nvPicPr>
        <p:blipFill>
          <a:blip r:embed="rId3" cstate="print"/>
          <a:srcRect/>
          <a:stretch>
            <a:fillRect/>
          </a:stretch>
        </p:blipFill>
        <p:spPr bwMode="auto">
          <a:xfrm>
            <a:off x="5684444" y="341484"/>
            <a:ext cx="3353645" cy="6181236"/>
          </a:xfrm>
          <a:prstGeom prst="rect">
            <a:avLst/>
          </a:prstGeom>
          <a:noFill/>
          <a:ln w="9525">
            <a:noFill/>
            <a:miter lim="800000"/>
            <a:headEnd/>
            <a:tailEnd/>
          </a:ln>
        </p:spPr>
      </p:pic>
      <p:sp>
        <p:nvSpPr>
          <p:cNvPr id="9" name="角丸四角形 8">
            <a:extLst>
              <a:ext uri="{FF2B5EF4-FFF2-40B4-BE49-F238E27FC236}">
                <a16:creationId xmlns:a16="http://schemas.microsoft.com/office/drawing/2014/main" id="{425FB6F7-E180-D747-B48C-649F7EFCEE4D}"/>
              </a:ext>
            </a:extLst>
          </p:cNvPr>
          <p:cNvSpPr/>
          <p:nvPr/>
        </p:nvSpPr>
        <p:spPr>
          <a:xfrm>
            <a:off x="208107" y="533400"/>
            <a:ext cx="5086350" cy="2537346"/>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タバコによって</a:t>
            </a: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こわされた肺</a:t>
            </a:r>
            <a:b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b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肺ガンだけじゃなくて</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肺がボロボロになる</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病気にもなります。</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p:txBody>
      </p:sp>
      <p:pic>
        <p:nvPicPr>
          <p:cNvPr id="15" name="図 14" descr="おもちゃ が含まれている画像&#10;&#10;自動的に生成された説明">
            <a:extLst>
              <a:ext uri="{FF2B5EF4-FFF2-40B4-BE49-F238E27FC236}">
                <a16:creationId xmlns:a16="http://schemas.microsoft.com/office/drawing/2014/main" id="{C38A135C-1642-4246-8632-CECA8713BC6D}"/>
              </a:ext>
            </a:extLst>
          </p:cNvPr>
          <p:cNvPicPr>
            <a:picLocks noChangeAspect="1"/>
          </p:cNvPicPr>
          <p:nvPr/>
        </p:nvPicPr>
        <p:blipFill>
          <a:blip r:embed="rId4"/>
          <a:stretch>
            <a:fillRect/>
          </a:stretch>
        </p:blipFill>
        <p:spPr>
          <a:xfrm>
            <a:off x="2824045" y="3169037"/>
            <a:ext cx="2829919" cy="3559956"/>
          </a:xfrm>
          <a:prstGeom prst="rect">
            <a:avLst/>
          </a:prstGeom>
        </p:spPr>
      </p:pic>
      <p:pic>
        <p:nvPicPr>
          <p:cNvPr id="3" name="図 2">
            <a:extLst>
              <a:ext uri="{FF2B5EF4-FFF2-40B4-BE49-F238E27FC236}">
                <a16:creationId xmlns:a16="http://schemas.microsoft.com/office/drawing/2014/main" id="{79F69EB7-A776-184A-A277-88C94AB27B66}"/>
              </a:ext>
            </a:extLst>
          </p:cNvPr>
          <p:cNvPicPr>
            <a:picLocks noChangeAspect="1"/>
          </p:cNvPicPr>
          <p:nvPr/>
        </p:nvPicPr>
        <p:blipFill>
          <a:blip r:embed="rId5"/>
          <a:stretch>
            <a:fillRect/>
          </a:stretch>
        </p:blipFill>
        <p:spPr>
          <a:xfrm>
            <a:off x="-208280" y="4020373"/>
            <a:ext cx="3611493" cy="2708620"/>
          </a:xfrm>
          <a:prstGeom prst="rect">
            <a:avLst/>
          </a:prstGeom>
        </p:spPr>
      </p:pic>
    </p:spTree>
    <p:extLst>
      <p:ext uri="{BB962C8B-B14F-4D97-AF65-F5344CB8AC3E}">
        <p14:creationId xmlns:p14="http://schemas.microsoft.com/office/powerpoint/2010/main" val="3771477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9A70B10D-8C8D-A247-A712-7CE6B40C4B47}"/>
              </a:ext>
            </a:extLst>
          </p:cNvPr>
          <p:cNvSpPr/>
          <p:nvPr/>
        </p:nvSpPr>
        <p:spPr>
          <a:xfrm>
            <a:off x="208106" y="342328"/>
            <a:ext cx="8717529" cy="1964140"/>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血管がつまり、血液が流れなくなる病気</a:t>
            </a: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kumimoji="1" lang="ja-JP" altLang="en-US" sz="4000">
                <a:solidFill>
                  <a:schemeClr val="tx1"/>
                </a:solidFill>
                <a:latin typeface="Hiragino Maru Gothic Pro W4" panose="020F0400000000000000" pitchFamily="34" charset="-128"/>
                <a:ea typeface="Hiragino Maru Gothic Pro W4" panose="020F0400000000000000" pitchFamily="34" charset="-128"/>
              </a:rPr>
              <a:t>脳こうそく　　　心筋こうそく</a:t>
            </a:r>
            <a:endParaRPr kumimoji="1" lang="en-US" altLang="ja-JP" sz="40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3BD4EB5-6C78-DA49-A64C-2C3F0192CC65}"/>
              </a:ext>
            </a:extLst>
          </p:cNvPr>
          <p:cNvSpPr/>
          <p:nvPr/>
        </p:nvSpPr>
        <p:spPr>
          <a:xfrm>
            <a:off x="750624" y="1133329"/>
            <a:ext cx="1064527" cy="382137"/>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のう</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7" name="角丸四角形 6">
            <a:extLst>
              <a:ext uri="{FF2B5EF4-FFF2-40B4-BE49-F238E27FC236}">
                <a16:creationId xmlns:a16="http://schemas.microsoft.com/office/drawing/2014/main" id="{11A88DE1-122E-244D-822B-40EAFFA70E66}"/>
              </a:ext>
            </a:extLst>
          </p:cNvPr>
          <p:cNvSpPr/>
          <p:nvPr/>
        </p:nvSpPr>
        <p:spPr>
          <a:xfrm>
            <a:off x="4809680" y="1079876"/>
            <a:ext cx="1495589" cy="598226"/>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しんきん</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p:txBody>
      </p:sp>
      <p:pic>
        <p:nvPicPr>
          <p:cNvPr id="4" name="図 3" descr="男性の顔の絵&#10;&#10;低い精度で自動的に生成された説明">
            <a:extLst>
              <a:ext uri="{FF2B5EF4-FFF2-40B4-BE49-F238E27FC236}">
                <a16:creationId xmlns:a16="http://schemas.microsoft.com/office/drawing/2014/main" id="{F7904114-265E-C44E-816C-0FE104F5B65B}"/>
              </a:ext>
            </a:extLst>
          </p:cNvPr>
          <p:cNvPicPr>
            <a:picLocks noChangeAspect="1"/>
          </p:cNvPicPr>
          <p:nvPr/>
        </p:nvPicPr>
        <p:blipFill>
          <a:blip r:embed="rId3"/>
          <a:stretch>
            <a:fillRect/>
          </a:stretch>
        </p:blipFill>
        <p:spPr>
          <a:xfrm>
            <a:off x="612097" y="2408819"/>
            <a:ext cx="3100094" cy="4213720"/>
          </a:xfrm>
          <a:prstGeom prst="rect">
            <a:avLst/>
          </a:prstGeom>
        </p:spPr>
      </p:pic>
      <p:pic>
        <p:nvPicPr>
          <p:cNvPr id="11" name="図 10" descr="ロゴ&#10;&#10;自動的に生成された説明">
            <a:extLst>
              <a:ext uri="{FF2B5EF4-FFF2-40B4-BE49-F238E27FC236}">
                <a16:creationId xmlns:a16="http://schemas.microsoft.com/office/drawing/2014/main" id="{C06AA1F5-8BD2-9047-B960-AF8B7B420FD3}"/>
              </a:ext>
            </a:extLst>
          </p:cNvPr>
          <p:cNvPicPr>
            <a:picLocks noChangeAspect="1"/>
          </p:cNvPicPr>
          <p:nvPr/>
        </p:nvPicPr>
        <p:blipFill>
          <a:blip r:embed="rId4"/>
          <a:stretch>
            <a:fillRect/>
          </a:stretch>
        </p:blipFill>
        <p:spPr>
          <a:xfrm>
            <a:off x="4572000" y="2870733"/>
            <a:ext cx="4025064" cy="3551526"/>
          </a:xfrm>
          <a:prstGeom prst="rect">
            <a:avLst/>
          </a:prstGeom>
        </p:spPr>
      </p:pic>
    </p:spTree>
    <p:extLst>
      <p:ext uri="{BB962C8B-B14F-4D97-AF65-F5344CB8AC3E}">
        <p14:creationId xmlns:p14="http://schemas.microsoft.com/office/powerpoint/2010/main" val="1883487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3" name="＜受動喫煙によるウサギの耳の血管収縮＞-360p" descr="＜受動喫煙によるウサギの耳の血管収縮＞-360p">
            <a:hlinkClick r:id="" action="ppaction://media"/>
            <a:extLst>
              <a:ext uri="{FF2B5EF4-FFF2-40B4-BE49-F238E27FC236}">
                <a16:creationId xmlns:a16="http://schemas.microsoft.com/office/drawing/2014/main" id="{9D38BA71-9014-8447-8528-D706E4DEE2B2}"/>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280" r="13161" b="4104"/>
          <a:stretch/>
        </p:blipFill>
        <p:spPr>
          <a:xfrm>
            <a:off x="1149070" y="1252184"/>
            <a:ext cx="6534620" cy="4642620"/>
          </a:xfrm>
          <a:prstGeom prst="rect">
            <a:avLst/>
          </a:prstGeom>
        </p:spPr>
      </p:pic>
      <p:sp>
        <p:nvSpPr>
          <p:cNvPr id="4" name="テキスト ボックス 3">
            <a:extLst>
              <a:ext uri="{FF2B5EF4-FFF2-40B4-BE49-F238E27FC236}">
                <a16:creationId xmlns:a16="http://schemas.microsoft.com/office/drawing/2014/main" id="{875EDC8F-AE95-D94D-A2E9-B2DF4EC78E6E}"/>
              </a:ext>
            </a:extLst>
          </p:cNvPr>
          <p:cNvSpPr txBox="1"/>
          <p:nvPr/>
        </p:nvSpPr>
        <p:spPr>
          <a:xfrm>
            <a:off x="1419369" y="6026163"/>
            <a:ext cx="7615449" cy="646331"/>
          </a:xfrm>
          <a:prstGeom prst="rect">
            <a:avLst/>
          </a:prstGeom>
          <a:noFill/>
        </p:spPr>
        <p:txBody>
          <a:bodyPr wrap="square" rtlCol="0">
            <a:spAutoFit/>
          </a:bodyPr>
          <a:lstStyle/>
          <a:p>
            <a:r>
              <a:rPr lang="ja-JP" altLang="en-US">
                <a:latin typeface="Hiragino Maru Gothic Pro W4" panose="020F0400000000000000" pitchFamily="34" charset="-128"/>
                <a:ea typeface="Hiragino Maru Gothic Pro W4" panose="020F0400000000000000" pitchFamily="34" charset="-128"/>
              </a:rPr>
              <a:t>「浅野牧茂博士作成</a:t>
            </a:r>
            <a:endParaRPr lang="en-US" altLang="ja-JP" dirty="0">
              <a:latin typeface="Hiragino Maru Gothic Pro W4" panose="020F0400000000000000" pitchFamily="34" charset="-128"/>
              <a:ea typeface="Hiragino Maru Gothic Pro W4" panose="020F0400000000000000" pitchFamily="34" charset="-128"/>
            </a:endParaRPr>
          </a:p>
          <a:p>
            <a:r>
              <a:rPr lang="ja-JP" altLang="en-US">
                <a:latin typeface="Hiragino Maru Gothic Pro W4" panose="020F0400000000000000" pitchFamily="34" charset="-128"/>
                <a:ea typeface="Hiragino Maru Gothic Pro W4" panose="020F0400000000000000" pitchFamily="34" charset="-128"/>
              </a:rPr>
              <a:t>（公益財団法人健康・体力づくり事業財団「最新たばこ情報」より）」</a:t>
            </a:r>
            <a:endParaRPr kumimoji="1" lang="ja-JP" altLang="en-US">
              <a:latin typeface="Hiragino Maru Gothic Pro W4" panose="020F0400000000000000" pitchFamily="34" charset="-128"/>
              <a:ea typeface="Hiragino Maru Gothic Pro W4" panose="020F0400000000000000" pitchFamily="34" charset="-128"/>
            </a:endParaRPr>
          </a:p>
        </p:txBody>
      </p:sp>
      <p:sp>
        <p:nvSpPr>
          <p:cNvPr id="5" name="角丸四角形 4">
            <a:extLst>
              <a:ext uri="{FF2B5EF4-FFF2-40B4-BE49-F238E27FC236}">
                <a16:creationId xmlns:a16="http://schemas.microsoft.com/office/drawing/2014/main" id="{76A60DBD-42DD-7F47-BAAD-60B6D477244C}"/>
              </a:ext>
            </a:extLst>
          </p:cNvPr>
          <p:cNvSpPr/>
          <p:nvPr/>
        </p:nvSpPr>
        <p:spPr>
          <a:xfrm>
            <a:off x="163774" y="210969"/>
            <a:ext cx="8871044" cy="909856"/>
          </a:xfrm>
          <a:prstGeom prst="roundRect">
            <a:avLst/>
          </a:prstGeom>
          <a:solidFill>
            <a:schemeClr val="accent5">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000">
                <a:solidFill>
                  <a:schemeClr val="tx1"/>
                </a:solidFill>
                <a:latin typeface="Hiragino Maru Gothic Pro W4" panose="020F0400000000000000" pitchFamily="34" charset="-128"/>
                <a:ea typeface="Hiragino Maru Gothic Pro W4" panose="020F0400000000000000" pitchFamily="34" charset="-128"/>
              </a:rPr>
              <a:t>タバコのニコチンは、血液のながれをジャマする</a:t>
            </a:r>
            <a:endParaRPr kumimoji="1" lang="en-US" altLang="ja-JP" sz="3000" dirty="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9091025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658382" y="3429000"/>
            <a:ext cx="6955750"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体に悪いのに、</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どうしてタバコをすう人が</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いるのだろう？</a:t>
            </a:r>
            <a:endParaRPr kumimoji="1" lang="en-US" altLang="ja-JP" sz="44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第３問</a:t>
            </a:r>
          </a:p>
        </p:txBody>
      </p:sp>
    </p:spTree>
    <p:extLst>
      <p:ext uri="{BB962C8B-B14F-4D97-AF65-F5344CB8AC3E}">
        <p14:creationId xmlns:p14="http://schemas.microsoft.com/office/powerpoint/2010/main" val="3275787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52D08B0D-843D-784A-9A88-401B3EA8ABC4}"/>
              </a:ext>
            </a:extLst>
          </p:cNvPr>
          <p:cNvSpPr txBox="1"/>
          <p:nvPr/>
        </p:nvSpPr>
        <p:spPr>
          <a:xfrm>
            <a:off x="173751" y="1268234"/>
            <a:ext cx="4097867" cy="2031325"/>
          </a:xfrm>
          <a:prstGeom prst="rect">
            <a:avLst/>
          </a:prstGeom>
          <a:noFill/>
        </p:spPr>
        <p:txBody>
          <a:bodyPr wrap="square" rtlCol="0">
            <a:spAutoFit/>
          </a:bodyPr>
          <a:lstStyle/>
          <a:p>
            <a:pPr algn="ctr"/>
            <a:r>
              <a:rPr lang="ja-JP" altLang="en-US" sz="4200" b="1">
                <a:latin typeface="Hiragino Maru Gothic Pro W4" panose="020F0400000000000000" pitchFamily="34" charset="-128"/>
                <a:ea typeface="Hiragino Maru Gothic Pro W4" panose="020F0400000000000000" pitchFamily="34" charset="-128"/>
              </a:rPr>
              <a:t>どうして</a:t>
            </a:r>
            <a:endParaRPr lang="en-US" altLang="ja-JP" sz="4200" b="1">
              <a:latin typeface="Hiragino Maru Gothic Pro W4" panose="020F0400000000000000" pitchFamily="34" charset="-128"/>
              <a:ea typeface="Hiragino Maru Gothic Pro W4" panose="020F0400000000000000" pitchFamily="34" charset="-128"/>
            </a:endParaRPr>
          </a:p>
          <a:p>
            <a:pPr algn="ctr"/>
            <a:r>
              <a:rPr lang="ja-JP" altLang="en-US" sz="4200" b="1">
                <a:latin typeface="Hiragino Maru Gothic Pro W4" panose="020F0400000000000000" pitchFamily="34" charset="-128"/>
                <a:ea typeface="Hiragino Maru Gothic Pro W4" panose="020F0400000000000000" pitchFamily="34" charset="-128"/>
              </a:rPr>
              <a:t>タバコは</a:t>
            </a:r>
            <a:endParaRPr lang="en-US" altLang="ja-JP" sz="4200" b="1">
              <a:latin typeface="Hiragino Maru Gothic Pro W4" panose="020F0400000000000000" pitchFamily="34" charset="-128"/>
              <a:ea typeface="Hiragino Maru Gothic Pro W4" panose="020F0400000000000000" pitchFamily="34" charset="-128"/>
            </a:endParaRPr>
          </a:p>
          <a:p>
            <a:pPr algn="ctr"/>
            <a:r>
              <a:rPr lang="ja-JP" altLang="en-US" sz="4200" b="1">
                <a:latin typeface="Hiragino Maru Gothic Pro W4" panose="020F0400000000000000" pitchFamily="34" charset="-128"/>
                <a:ea typeface="Hiragino Maru Gothic Pro W4" panose="020F0400000000000000" pitchFamily="34" charset="-128"/>
              </a:rPr>
              <a:t>ダメなの？</a:t>
            </a:r>
          </a:p>
        </p:txBody>
      </p:sp>
      <p:pic>
        <p:nvPicPr>
          <p:cNvPr id="4" name="図 3" descr="おもちゃ が含まれている画像&#10;&#10;自動的に生成された説明">
            <a:extLst>
              <a:ext uri="{FF2B5EF4-FFF2-40B4-BE49-F238E27FC236}">
                <a16:creationId xmlns:a16="http://schemas.microsoft.com/office/drawing/2014/main" id="{8C330A06-FDFB-2C44-8E47-D8C21A4242BE}"/>
              </a:ext>
            </a:extLst>
          </p:cNvPr>
          <p:cNvPicPr>
            <a:picLocks noChangeAspect="1"/>
          </p:cNvPicPr>
          <p:nvPr/>
        </p:nvPicPr>
        <p:blipFill>
          <a:blip r:embed="rId3"/>
          <a:stretch>
            <a:fillRect/>
          </a:stretch>
        </p:blipFill>
        <p:spPr>
          <a:xfrm>
            <a:off x="327376" y="3558441"/>
            <a:ext cx="3934605" cy="3236213"/>
          </a:xfrm>
          <a:prstGeom prst="rect">
            <a:avLst/>
          </a:prstGeom>
        </p:spPr>
      </p:pic>
      <p:pic>
        <p:nvPicPr>
          <p:cNvPr id="3" name="図 2" descr="ロゴ&#10;&#10;自動的に生成された説明">
            <a:extLst>
              <a:ext uri="{FF2B5EF4-FFF2-40B4-BE49-F238E27FC236}">
                <a16:creationId xmlns:a16="http://schemas.microsoft.com/office/drawing/2014/main" id="{E1C8C829-1727-624A-94F6-150543D95B5D}"/>
              </a:ext>
            </a:extLst>
          </p:cNvPr>
          <p:cNvPicPr>
            <a:picLocks noChangeAspect="1"/>
          </p:cNvPicPr>
          <p:nvPr/>
        </p:nvPicPr>
        <p:blipFill>
          <a:blip r:embed="rId4"/>
          <a:stretch>
            <a:fillRect/>
          </a:stretch>
        </p:blipFill>
        <p:spPr>
          <a:xfrm>
            <a:off x="4339209" y="0"/>
            <a:ext cx="4804791" cy="6794654"/>
          </a:xfrm>
          <a:prstGeom prst="rect">
            <a:avLst/>
          </a:prstGeom>
        </p:spPr>
      </p:pic>
    </p:spTree>
    <p:extLst>
      <p:ext uri="{BB962C8B-B14F-4D97-AF65-F5344CB8AC3E}">
        <p14:creationId xmlns:p14="http://schemas.microsoft.com/office/powerpoint/2010/main" val="11549453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図形, 矢印&#10;&#10;自動的に生成された説明">
            <a:extLst>
              <a:ext uri="{FF2B5EF4-FFF2-40B4-BE49-F238E27FC236}">
                <a16:creationId xmlns:a16="http://schemas.microsoft.com/office/drawing/2014/main" id="{A5713744-9265-2240-A26F-6F2B564E2804}"/>
              </a:ext>
            </a:extLst>
          </p:cNvPr>
          <p:cNvPicPr>
            <a:picLocks noChangeAspect="1"/>
          </p:cNvPicPr>
          <p:nvPr/>
        </p:nvPicPr>
        <p:blipFill>
          <a:blip r:embed="rId3"/>
          <a:stretch>
            <a:fillRect/>
          </a:stretch>
        </p:blipFill>
        <p:spPr>
          <a:xfrm>
            <a:off x="0" y="22578"/>
            <a:ext cx="9144000" cy="6858000"/>
          </a:xfrm>
          <a:prstGeom prst="rect">
            <a:avLst/>
          </a:prstGeom>
        </p:spPr>
      </p:pic>
      <p:sp>
        <p:nvSpPr>
          <p:cNvPr id="4" name="Rectangle 2">
            <a:extLst>
              <a:ext uri="{FF2B5EF4-FFF2-40B4-BE49-F238E27FC236}">
                <a16:creationId xmlns:a16="http://schemas.microsoft.com/office/drawing/2014/main" id="{A3B95D53-627B-EA4C-B381-E9086D4B94B4}"/>
              </a:ext>
            </a:extLst>
          </p:cNvPr>
          <p:cNvSpPr txBox="1">
            <a:spLocks noChangeArrowheads="1"/>
          </p:cNvSpPr>
          <p:nvPr/>
        </p:nvSpPr>
        <p:spPr>
          <a:xfrm>
            <a:off x="215373" y="1527929"/>
            <a:ext cx="4123531" cy="3136255"/>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a:latin typeface="Hiragino Maru Gothic Pro W4" panose="020F0400000000000000" pitchFamily="34" charset="-128"/>
                <a:ea typeface="Hiragino Maru Gothic Pro W4" panose="020F0400000000000000" pitchFamily="34" charset="-128"/>
              </a:rPr>
              <a:t>①カッコイイ</a:t>
            </a:r>
            <a:br>
              <a:rPr lang="ja-JP" altLang="en-US">
                <a:latin typeface="Hiragino Maru Gothic Pro W4" panose="020F0400000000000000" pitchFamily="34" charset="-128"/>
                <a:ea typeface="Hiragino Maru Gothic Pro W4" panose="020F0400000000000000" pitchFamily="34" charset="-128"/>
              </a:rPr>
            </a:br>
            <a:r>
              <a:rPr lang="ja-JP" altLang="en-US">
                <a:latin typeface="Hiragino Maru Gothic Pro W4" panose="020F0400000000000000" pitchFamily="34" charset="-128"/>
                <a:ea typeface="Hiragino Maru Gothic Pro W4" panose="020F0400000000000000" pitchFamily="34" charset="-128"/>
              </a:rPr>
              <a:t>②やめられない</a:t>
            </a:r>
            <a:br>
              <a:rPr lang="ja-JP" altLang="en-US">
                <a:latin typeface="Hiragino Maru Gothic Pro W4" panose="020F0400000000000000" pitchFamily="34" charset="-128"/>
                <a:ea typeface="Hiragino Maru Gothic Pro W4" panose="020F0400000000000000" pitchFamily="34" charset="-128"/>
              </a:rPr>
            </a:br>
            <a:r>
              <a:rPr lang="ja-JP" altLang="en-US">
                <a:latin typeface="Hiragino Maru Gothic Pro W4" panose="020F0400000000000000" pitchFamily="34" charset="-128"/>
                <a:ea typeface="Hiragino Maru Gothic Pro W4" panose="020F0400000000000000" pitchFamily="34" charset="-128"/>
              </a:rPr>
              <a:t>③元気がでる</a:t>
            </a:r>
          </a:p>
        </p:txBody>
      </p:sp>
      <p:pic>
        <p:nvPicPr>
          <p:cNvPr id="5" name="図 4" descr="アイコン&#10;&#10;自動的に生成された説明">
            <a:extLst>
              <a:ext uri="{FF2B5EF4-FFF2-40B4-BE49-F238E27FC236}">
                <a16:creationId xmlns:a16="http://schemas.microsoft.com/office/drawing/2014/main" id="{1CE608C5-405E-F646-B6AF-5E2B856C2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18" y="4710590"/>
            <a:ext cx="1630488" cy="2169988"/>
          </a:xfrm>
          <a:prstGeom prst="rect">
            <a:avLst/>
          </a:prstGeom>
        </p:spPr>
      </p:pic>
      <p:pic>
        <p:nvPicPr>
          <p:cNvPr id="6" name="図 5" descr="アイコン&#10;&#10;自動的に生成された説明">
            <a:extLst>
              <a:ext uri="{FF2B5EF4-FFF2-40B4-BE49-F238E27FC236}">
                <a16:creationId xmlns:a16="http://schemas.microsoft.com/office/drawing/2014/main" id="{60C5EEFC-2B62-9446-8B3E-6F5FC610A1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822" y="4710590"/>
            <a:ext cx="1711809" cy="2169988"/>
          </a:xfrm>
          <a:prstGeom prst="rect">
            <a:avLst/>
          </a:prstGeom>
        </p:spPr>
      </p:pic>
      <p:sp>
        <p:nvSpPr>
          <p:cNvPr id="7" name="テキスト ボックス 6">
            <a:extLst>
              <a:ext uri="{FF2B5EF4-FFF2-40B4-BE49-F238E27FC236}">
                <a16:creationId xmlns:a16="http://schemas.microsoft.com/office/drawing/2014/main" id="{C8B40705-F7AA-B644-997E-6A76CE1B3EB8}"/>
              </a:ext>
            </a:extLst>
          </p:cNvPr>
          <p:cNvSpPr txBox="1"/>
          <p:nvPr/>
        </p:nvSpPr>
        <p:spPr>
          <a:xfrm>
            <a:off x="5398480" y="992900"/>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8" name="テキスト ボックス 7">
            <a:extLst>
              <a:ext uri="{FF2B5EF4-FFF2-40B4-BE49-F238E27FC236}">
                <a16:creationId xmlns:a16="http://schemas.microsoft.com/office/drawing/2014/main" id="{AD646ECC-2724-EE4F-9731-5DB86396224F}"/>
              </a:ext>
            </a:extLst>
          </p:cNvPr>
          <p:cNvSpPr txBox="1"/>
          <p:nvPr/>
        </p:nvSpPr>
        <p:spPr>
          <a:xfrm>
            <a:off x="4981713" y="3075057"/>
            <a:ext cx="3946914" cy="707886"/>
          </a:xfrm>
          <a:prstGeom prst="rect">
            <a:avLst/>
          </a:prstGeom>
          <a:solidFill>
            <a:schemeClr val="accent5">
              <a:lumMod val="20000"/>
              <a:lumOff val="80000"/>
            </a:schemeClr>
          </a:solidFill>
          <a:ln w="57150">
            <a:solidFill>
              <a:srgbClr val="FF0000"/>
            </a:solidFill>
          </a:ln>
        </p:spPr>
        <p:txBody>
          <a:bodyPr wrap="none" rtlCol="0">
            <a:spAutoFit/>
          </a:bodyPr>
          <a:lstStyle/>
          <a:p>
            <a:r>
              <a:rPr lang="ja-JP" altLang="en-US" sz="4000">
                <a:latin typeface="Hiragino Maru Gothic Pro W4" panose="020F0400000000000000" pitchFamily="34" charset="-128"/>
                <a:ea typeface="Hiragino Maru Gothic Pro W4" panose="020F0400000000000000" pitchFamily="34" charset="-128"/>
              </a:rPr>
              <a:t>②</a:t>
            </a:r>
            <a:r>
              <a:rPr lang="en-US" altLang="ja-JP" sz="4000" dirty="0">
                <a:latin typeface="Hiragino Maru Gothic Pro W4" panose="020F0400000000000000" pitchFamily="34" charset="-128"/>
                <a:ea typeface="Hiragino Maru Gothic Pro W4" panose="020F0400000000000000" pitchFamily="34" charset="-128"/>
              </a:rPr>
              <a:t> </a:t>
            </a:r>
            <a:r>
              <a:rPr lang="ja-JP" altLang="en-US" sz="4000">
                <a:latin typeface="Hiragino Maru Gothic Pro W4" panose="020F0400000000000000" pitchFamily="34" charset="-128"/>
                <a:ea typeface="Hiragino Maru Gothic Pro W4" panose="020F0400000000000000" pitchFamily="34" charset="-128"/>
              </a:rPr>
              <a:t>やめられない</a:t>
            </a:r>
            <a:endParaRPr kumimoji="1" lang="ja-JP" altLang="en-US" sz="4000" b="1">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239925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角丸四角形 4">
            <a:extLst>
              <a:ext uri="{FF2B5EF4-FFF2-40B4-BE49-F238E27FC236}">
                <a16:creationId xmlns:a16="http://schemas.microsoft.com/office/drawing/2014/main" id="{9A70B10D-8C8D-A247-A712-7CE6B40C4B47}"/>
              </a:ext>
            </a:extLst>
          </p:cNvPr>
          <p:cNvSpPr/>
          <p:nvPr/>
        </p:nvSpPr>
        <p:spPr>
          <a:xfrm>
            <a:off x="208106" y="245660"/>
            <a:ext cx="8717529" cy="1160059"/>
          </a:xfrm>
          <a:prstGeom prst="roundRect">
            <a:avLst/>
          </a:prstGeom>
          <a:solidFill>
            <a:schemeClr val="accent4">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ニコチンは麻薬と同じ作用がある！</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3BD4EB5-6C78-DA49-A64C-2C3F0192CC65}"/>
              </a:ext>
            </a:extLst>
          </p:cNvPr>
          <p:cNvSpPr/>
          <p:nvPr/>
        </p:nvSpPr>
        <p:spPr>
          <a:xfrm>
            <a:off x="2971368" y="401254"/>
            <a:ext cx="1277760" cy="382137"/>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rgbClr val="FF0000"/>
                </a:solidFill>
                <a:latin typeface="Hiragino Maru Gothic Pro W4" panose="020F0400000000000000" pitchFamily="34" charset="-128"/>
                <a:ea typeface="Hiragino Maru Gothic Pro W4" panose="020F0400000000000000" pitchFamily="34" charset="-128"/>
              </a:rPr>
              <a:t>まやく</a:t>
            </a:r>
            <a:endParaRPr kumimoji="1" lang="en-US" altLang="ja-JP" sz="2400" dirty="0">
              <a:solidFill>
                <a:srgbClr val="FF0000"/>
              </a:solidFill>
              <a:latin typeface="Hiragino Maru Gothic Pro W4" panose="020F0400000000000000" pitchFamily="34" charset="-128"/>
              <a:ea typeface="Hiragino Maru Gothic Pro W4" panose="020F0400000000000000" pitchFamily="34" charset="-128"/>
            </a:endParaRPr>
          </a:p>
        </p:txBody>
      </p:sp>
      <p:sp>
        <p:nvSpPr>
          <p:cNvPr id="9" name="角丸四角形吹き出し 8">
            <a:extLst>
              <a:ext uri="{FF2B5EF4-FFF2-40B4-BE49-F238E27FC236}">
                <a16:creationId xmlns:a16="http://schemas.microsoft.com/office/drawing/2014/main" id="{75293884-56E8-4745-BD73-741A299A9C13}"/>
              </a:ext>
            </a:extLst>
          </p:cNvPr>
          <p:cNvSpPr/>
          <p:nvPr/>
        </p:nvSpPr>
        <p:spPr>
          <a:xfrm>
            <a:off x="7246968" y="4462818"/>
            <a:ext cx="1637731" cy="764274"/>
          </a:xfrm>
          <a:prstGeom prst="wedgeRoundRectCallout">
            <a:avLst>
              <a:gd name="adj1" fmla="val -40000"/>
              <a:gd name="adj2" fmla="val -130358"/>
              <a:gd name="adj3" fmla="val 16667"/>
            </a:avLst>
          </a:prstGeom>
          <a:solidFill>
            <a:srgbClr val="FEDF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いい</a:t>
            </a:r>
            <a:endParaRPr kumimoji="1" lang="en-US" altLang="ja-JP" sz="24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400">
                <a:solidFill>
                  <a:schemeClr val="tx1"/>
                </a:solidFill>
                <a:latin typeface="Hiragino Maru Gothic Pro W4" panose="020F0400000000000000" pitchFamily="34" charset="-128"/>
                <a:ea typeface="Hiragino Maru Gothic Pro W4" panose="020F0400000000000000" pitchFamily="34" charset="-128"/>
              </a:rPr>
              <a:t>気持ち</a:t>
            </a:r>
          </a:p>
        </p:txBody>
      </p:sp>
      <p:sp>
        <p:nvSpPr>
          <p:cNvPr id="10" name="四角形吹き出し 9">
            <a:extLst>
              <a:ext uri="{FF2B5EF4-FFF2-40B4-BE49-F238E27FC236}">
                <a16:creationId xmlns:a16="http://schemas.microsoft.com/office/drawing/2014/main" id="{6345BE5A-2EA9-2440-B11D-58BB7E640BA2}"/>
              </a:ext>
            </a:extLst>
          </p:cNvPr>
          <p:cNvSpPr/>
          <p:nvPr/>
        </p:nvSpPr>
        <p:spPr>
          <a:xfrm>
            <a:off x="259301" y="4497503"/>
            <a:ext cx="3098048" cy="2114837"/>
          </a:xfrm>
          <a:prstGeom prst="wedgeRectCallout">
            <a:avLst>
              <a:gd name="adj1" fmla="val 39949"/>
              <a:gd name="adj2" fmla="val -89278"/>
            </a:avLst>
          </a:prstGeom>
          <a:solidFill>
            <a:srgbClr val="FFFF00"/>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タバコが</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やめられないのは</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中毒に</a:t>
            </a:r>
            <a:endParaRPr kumimoji="1" lang="en-US" altLang="ja-JP" sz="2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2800">
                <a:solidFill>
                  <a:schemeClr val="tx1"/>
                </a:solidFill>
                <a:latin typeface="Hiragino Maru Gothic Pro W4" panose="020F0400000000000000" pitchFamily="34" charset="-128"/>
                <a:ea typeface="Hiragino Maru Gothic Pro W4" panose="020F0400000000000000" pitchFamily="34" charset="-128"/>
              </a:rPr>
              <a:t>なるからです！</a:t>
            </a:r>
          </a:p>
        </p:txBody>
      </p:sp>
      <p:grpSp>
        <p:nvGrpSpPr>
          <p:cNvPr id="4" name="グループ化 3">
            <a:extLst>
              <a:ext uri="{FF2B5EF4-FFF2-40B4-BE49-F238E27FC236}">
                <a16:creationId xmlns:a16="http://schemas.microsoft.com/office/drawing/2014/main" id="{E6A8C893-EAFF-E24A-90A9-63FACEEA78FE}"/>
              </a:ext>
            </a:extLst>
          </p:cNvPr>
          <p:cNvGrpSpPr/>
          <p:nvPr/>
        </p:nvGrpSpPr>
        <p:grpSpPr>
          <a:xfrm>
            <a:off x="1409882" y="1299592"/>
            <a:ext cx="7474817" cy="5606113"/>
            <a:chOff x="1409882" y="1299592"/>
            <a:chExt cx="7474817" cy="5606113"/>
          </a:xfrm>
        </p:grpSpPr>
        <p:pic>
          <p:nvPicPr>
            <p:cNvPr id="3" name="図 2" descr="ダイアグラム&#10;&#10;自動的に生成された説明">
              <a:extLst>
                <a:ext uri="{FF2B5EF4-FFF2-40B4-BE49-F238E27FC236}">
                  <a16:creationId xmlns:a16="http://schemas.microsoft.com/office/drawing/2014/main" id="{875CEE55-F09E-E444-86EF-58A2115EC650}"/>
                </a:ext>
              </a:extLst>
            </p:cNvPr>
            <p:cNvPicPr>
              <a:picLocks noChangeAspect="1"/>
            </p:cNvPicPr>
            <p:nvPr/>
          </p:nvPicPr>
          <p:blipFill>
            <a:blip r:embed="rId3"/>
            <a:stretch>
              <a:fillRect/>
            </a:stretch>
          </p:blipFill>
          <p:spPr>
            <a:xfrm>
              <a:off x="1409882" y="1299592"/>
              <a:ext cx="7474817" cy="5606113"/>
            </a:xfrm>
            <a:prstGeom prst="rect">
              <a:avLst/>
            </a:prstGeom>
          </p:spPr>
        </p:pic>
        <p:sp>
          <p:nvSpPr>
            <p:cNvPr id="2" name="テキスト ボックス 1">
              <a:extLst>
                <a:ext uri="{FF2B5EF4-FFF2-40B4-BE49-F238E27FC236}">
                  <a16:creationId xmlns:a16="http://schemas.microsoft.com/office/drawing/2014/main" id="{A1E4AA31-3C39-AC4B-9A4A-9D85D14BA047}"/>
                </a:ext>
              </a:extLst>
            </p:cNvPr>
            <p:cNvSpPr txBox="1"/>
            <p:nvPr/>
          </p:nvSpPr>
          <p:spPr>
            <a:xfrm>
              <a:off x="2071689" y="2728914"/>
              <a:ext cx="1857374" cy="738664"/>
            </a:xfrm>
            <a:prstGeom prst="rect">
              <a:avLst/>
            </a:prstGeom>
            <a:solidFill>
              <a:srgbClr val="FF0000"/>
            </a:solidFill>
          </p:spPr>
          <p:txBody>
            <a:bodyPr wrap="square" rtlCol="0">
              <a:spAutoFit/>
            </a:bodyPr>
            <a:lstStyle/>
            <a:p>
              <a:pPr algn="ctr"/>
              <a:r>
                <a:rPr kumimoji="1" lang="ja-JP" altLang="en-US" sz="2100">
                  <a:solidFill>
                    <a:schemeClr val="bg1"/>
                  </a:solidFill>
                  <a:latin typeface="Hiragino Maru Gothic Pro W4" panose="020F0400000000000000" pitchFamily="34" charset="-128"/>
                  <a:ea typeface="Hiragino Maru Gothic Pro W4" panose="020F0400000000000000" pitchFamily="34" charset="-128"/>
                </a:rPr>
                <a:t>また</a:t>
              </a:r>
              <a:endParaRPr kumimoji="1" lang="en-US" altLang="ja-JP" sz="2100"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2100">
                  <a:solidFill>
                    <a:schemeClr val="bg1"/>
                  </a:solidFill>
                  <a:latin typeface="Hiragino Maru Gothic Pro W4" panose="020F0400000000000000" pitchFamily="34" charset="-128"/>
                  <a:ea typeface="Hiragino Maru Gothic Pro W4" panose="020F0400000000000000" pitchFamily="34" charset="-128"/>
                </a:rPr>
                <a:t>吸いたくなる</a:t>
              </a:r>
            </a:p>
          </p:txBody>
        </p:sp>
      </p:grpSp>
    </p:spTree>
    <p:extLst>
      <p:ext uri="{BB962C8B-B14F-4D97-AF65-F5344CB8AC3E}">
        <p14:creationId xmlns:p14="http://schemas.microsoft.com/office/powerpoint/2010/main" val="1344971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648223" y="3429000"/>
            <a:ext cx="8084264"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タバコを毎日一箱（</a:t>
            </a:r>
            <a:r>
              <a:rPr kumimoji="1" lang="en-US" altLang="ja-JP" sz="4400" dirty="0">
                <a:latin typeface="Hiragino Maru Gothic Pro W4" panose="020F0400000000000000" pitchFamily="34" charset="-128"/>
                <a:ea typeface="Hiragino Maru Gothic Pro W4" panose="020F0400000000000000" pitchFamily="34" charset="-128"/>
              </a:rPr>
              <a:t>540</a:t>
            </a:r>
            <a:r>
              <a:rPr kumimoji="1" lang="ja-JP" altLang="en-US" sz="4400">
                <a:latin typeface="Hiragino Maru Gothic Pro W4" panose="020F0400000000000000" pitchFamily="34" charset="-128"/>
                <a:ea typeface="Hiragino Maru Gothic Pro W4" panose="020F0400000000000000" pitchFamily="34" charset="-128"/>
              </a:rPr>
              <a:t>円）</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吸うとしたら、１年間で</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何円使うことになるでしょう？</a:t>
            </a:r>
            <a:endParaRPr kumimoji="1" lang="en-US" altLang="ja-JP" sz="44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第４問</a:t>
            </a:r>
          </a:p>
        </p:txBody>
      </p:sp>
    </p:spTree>
    <p:extLst>
      <p:ext uri="{BB962C8B-B14F-4D97-AF65-F5344CB8AC3E}">
        <p14:creationId xmlns:p14="http://schemas.microsoft.com/office/powerpoint/2010/main" val="34445637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アイコン&#10;&#10;自動的に生成された説明">
            <a:extLst>
              <a:ext uri="{FF2B5EF4-FFF2-40B4-BE49-F238E27FC236}">
                <a16:creationId xmlns:a16="http://schemas.microsoft.com/office/drawing/2014/main" id="{14D97EAE-96C4-F84C-8513-A0DFA2A0995C}"/>
              </a:ext>
            </a:extLst>
          </p:cNvPr>
          <p:cNvPicPr>
            <a:picLocks noChangeAspect="1"/>
          </p:cNvPicPr>
          <p:nvPr/>
        </p:nvPicPr>
        <p:blipFill>
          <a:blip r:embed="rId3"/>
          <a:stretch>
            <a:fillRect/>
          </a:stretch>
        </p:blipFill>
        <p:spPr>
          <a:xfrm>
            <a:off x="0" y="0"/>
            <a:ext cx="9144000" cy="6858000"/>
          </a:xfrm>
          <a:prstGeom prst="rect">
            <a:avLst/>
          </a:prstGeom>
        </p:spPr>
      </p:pic>
      <p:sp>
        <p:nvSpPr>
          <p:cNvPr id="6" name="Rectangle 2">
            <a:extLst>
              <a:ext uri="{FF2B5EF4-FFF2-40B4-BE49-F238E27FC236}">
                <a16:creationId xmlns:a16="http://schemas.microsoft.com/office/drawing/2014/main" id="{D186A46B-E89C-A24C-B9D2-9155F3B08FA6}"/>
              </a:ext>
            </a:extLst>
          </p:cNvPr>
          <p:cNvSpPr txBox="1">
            <a:spLocks noChangeArrowheads="1"/>
          </p:cNvSpPr>
          <p:nvPr/>
        </p:nvSpPr>
        <p:spPr>
          <a:xfrm>
            <a:off x="213519" y="1231198"/>
            <a:ext cx="4123531" cy="3200400"/>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40000"/>
              </a:lnSpc>
            </a:pPr>
            <a:r>
              <a:rPr lang="ja-JP" altLang="en-US" sz="4800">
                <a:latin typeface="Hiragino Maru Gothic Pro W4" panose="020F0400000000000000" pitchFamily="34" charset="-128"/>
                <a:ea typeface="Hiragino Maru Gothic Pro W4" panose="020F0400000000000000" pitchFamily="34" charset="-128"/>
              </a:rPr>
              <a:t>①</a:t>
            </a:r>
            <a:r>
              <a:rPr lang="en-US" altLang="ja-JP" sz="4800" dirty="0">
                <a:latin typeface="Hiragino Maru Gothic Pro W4" panose="020F0400000000000000" pitchFamily="34" charset="-128"/>
                <a:ea typeface="Hiragino Maru Gothic Pro W4" panose="020F0400000000000000" pitchFamily="34" charset="-128"/>
              </a:rPr>
              <a:t>  </a:t>
            </a:r>
            <a:r>
              <a:rPr lang="ja-JP" altLang="en-US" sz="4800">
                <a:latin typeface="Hiragino Maru Gothic Pro W4" panose="020F0400000000000000" pitchFamily="34" charset="-128"/>
                <a:ea typeface="Hiragino Maru Gothic Pro W4" panose="020F0400000000000000" pitchFamily="34" charset="-128"/>
              </a:rPr>
              <a:t>約</a:t>
            </a:r>
            <a:r>
              <a:rPr lang="en-US" altLang="ja-JP" sz="4800" dirty="0">
                <a:latin typeface="Hiragino Maru Gothic Pro W4" panose="020F0400000000000000" pitchFamily="34" charset="-128"/>
                <a:ea typeface="Hiragino Maru Gothic Pro W4" panose="020F0400000000000000" pitchFamily="34" charset="-128"/>
              </a:rPr>
              <a:t>5</a:t>
            </a:r>
            <a:r>
              <a:rPr lang="ja-JP" altLang="en-US" sz="4800">
                <a:latin typeface="Hiragino Maru Gothic Pro W4" panose="020F0400000000000000" pitchFamily="34" charset="-128"/>
                <a:ea typeface="Hiragino Maru Gothic Pro W4" panose="020F0400000000000000" pitchFamily="34" charset="-128"/>
              </a:rPr>
              <a:t>万円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a:t>
            </a:r>
            <a:r>
              <a:rPr lang="en-US" altLang="ja-JP" sz="4800" dirty="0">
                <a:latin typeface="Hiragino Maru Gothic Pro W4" panose="020F0400000000000000" pitchFamily="34" charset="-128"/>
                <a:ea typeface="Hiragino Maru Gothic Pro W4" panose="020F0400000000000000" pitchFamily="34" charset="-128"/>
              </a:rPr>
              <a:t>  </a:t>
            </a:r>
            <a:r>
              <a:rPr lang="ja-JP" altLang="en-US" sz="4800">
                <a:latin typeface="Hiragino Maru Gothic Pro W4" panose="020F0400000000000000" pitchFamily="34" charset="-128"/>
                <a:ea typeface="Hiragino Maru Gothic Pro W4" panose="020F0400000000000000" pitchFamily="34" charset="-128"/>
              </a:rPr>
              <a:t>約</a:t>
            </a:r>
            <a:r>
              <a:rPr lang="en-US" altLang="ja-JP" sz="4800" dirty="0">
                <a:latin typeface="Hiragino Maru Gothic Pro W4" panose="020F0400000000000000" pitchFamily="34" charset="-128"/>
                <a:ea typeface="Hiragino Maru Gothic Pro W4" panose="020F0400000000000000" pitchFamily="34" charset="-128"/>
              </a:rPr>
              <a:t>10</a:t>
            </a:r>
            <a:r>
              <a:rPr lang="ja-JP" altLang="en-US" sz="4800">
                <a:latin typeface="Hiragino Maru Gothic Pro W4" panose="020F0400000000000000" pitchFamily="34" charset="-128"/>
                <a:ea typeface="Hiragino Maru Gothic Pro W4" panose="020F0400000000000000" pitchFamily="34" charset="-128"/>
              </a:rPr>
              <a:t>万円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a:t>
            </a:r>
            <a:r>
              <a:rPr lang="en-US" altLang="ja-JP" sz="4800" dirty="0">
                <a:latin typeface="Hiragino Maru Gothic Pro W4" panose="020F0400000000000000" pitchFamily="34" charset="-128"/>
                <a:ea typeface="Hiragino Maru Gothic Pro W4" panose="020F0400000000000000" pitchFamily="34" charset="-128"/>
              </a:rPr>
              <a:t>  </a:t>
            </a:r>
            <a:r>
              <a:rPr lang="ja-JP" altLang="en-US" sz="4800">
                <a:latin typeface="Hiragino Maru Gothic Pro W4" panose="020F0400000000000000" pitchFamily="34" charset="-128"/>
                <a:ea typeface="Hiragino Maru Gothic Pro W4" panose="020F0400000000000000" pitchFamily="34" charset="-128"/>
              </a:rPr>
              <a:t>約</a:t>
            </a:r>
            <a:r>
              <a:rPr lang="en-US" altLang="ja-JP" sz="4800" dirty="0">
                <a:latin typeface="Hiragino Maru Gothic Pro W4" panose="020F0400000000000000" pitchFamily="34" charset="-128"/>
                <a:ea typeface="Hiragino Maru Gothic Pro W4" panose="020F0400000000000000" pitchFamily="34" charset="-128"/>
              </a:rPr>
              <a:t>20</a:t>
            </a:r>
            <a:r>
              <a:rPr lang="ja-JP" altLang="en-US" sz="4800">
                <a:latin typeface="Hiragino Maru Gothic Pro W4" panose="020F0400000000000000" pitchFamily="34" charset="-128"/>
                <a:ea typeface="Hiragino Maru Gothic Pro W4" panose="020F0400000000000000" pitchFamily="34" charset="-128"/>
              </a:rPr>
              <a:t>万円</a:t>
            </a:r>
          </a:p>
        </p:txBody>
      </p:sp>
      <p:sp>
        <p:nvSpPr>
          <p:cNvPr id="7" name="テキスト ボックス 6">
            <a:extLst>
              <a:ext uri="{FF2B5EF4-FFF2-40B4-BE49-F238E27FC236}">
                <a16:creationId xmlns:a16="http://schemas.microsoft.com/office/drawing/2014/main" id="{67EA6A31-8249-2B44-83E0-5053DECD2398}"/>
              </a:ext>
            </a:extLst>
          </p:cNvPr>
          <p:cNvSpPr txBox="1"/>
          <p:nvPr/>
        </p:nvSpPr>
        <p:spPr>
          <a:xfrm>
            <a:off x="4923029" y="2926681"/>
            <a:ext cx="4024178" cy="861774"/>
          </a:xfrm>
          <a:prstGeom prst="rect">
            <a:avLst/>
          </a:prstGeom>
          <a:solidFill>
            <a:schemeClr val="accent5">
              <a:lumMod val="20000"/>
              <a:lumOff val="80000"/>
            </a:schemeClr>
          </a:solidFill>
          <a:ln w="57150">
            <a:solidFill>
              <a:srgbClr val="FF0000"/>
            </a:solidFill>
          </a:ln>
        </p:spPr>
        <p:txBody>
          <a:bodyPr wrap="square" rtlCol="0">
            <a:spAutoFit/>
          </a:bodyPr>
          <a:lstStyle/>
          <a:p>
            <a:r>
              <a:rPr lang="ja-JP" altLang="en-US" sz="5000">
                <a:latin typeface="Hiragino Maru Gothic Pro W4" panose="020F0400000000000000" pitchFamily="34" charset="-128"/>
                <a:ea typeface="Hiragino Maru Gothic Pro W4" panose="020F0400000000000000" pitchFamily="34" charset="-128"/>
              </a:rPr>
              <a:t>③</a:t>
            </a:r>
            <a:r>
              <a:rPr lang="en-US" altLang="ja-JP" sz="5000" dirty="0">
                <a:latin typeface="Hiragino Maru Gothic Pro W4" panose="020F0400000000000000" pitchFamily="34" charset="-128"/>
                <a:ea typeface="Hiragino Maru Gothic Pro W4" panose="020F0400000000000000" pitchFamily="34" charset="-128"/>
              </a:rPr>
              <a:t> </a:t>
            </a:r>
            <a:r>
              <a:rPr lang="ja-JP" altLang="en-US" sz="4800">
                <a:latin typeface="Hiragino Maru Gothic Pro W4" panose="020F0400000000000000" pitchFamily="34" charset="-128"/>
                <a:ea typeface="Hiragino Maru Gothic Pro W4" panose="020F0400000000000000" pitchFamily="34" charset="-128"/>
              </a:rPr>
              <a:t>約</a:t>
            </a:r>
            <a:r>
              <a:rPr lang="en-US" altLang="ja-JP" sz="4800" dirty="0">
                <a:latin typeface="Hiragino Maru Gothic Pro W4" panose="020F0400000000000000" pitchFamily="34" charset="-128"/>
                <a:ea typeface="Hiragino Maru Gothic Pro W4" panose="020F0400000000000000" pitchFamily="34" charset="-128"/>
              </a:rPr>
              <a:t>20</a:t>
            </a:r>
            <a:r>
              <a:rPr lang="ja-JP" altLang="en-US" sz="4800">
                <a:latin typeface="Hiragino Maru Gothic Pro W4" panose="020F0400000000000000" pitchFamily="34" charset="-128"/>
                <a:ea typeface="Hiragino Maru Gothic Pro W4" panose="020F0400000000000000" pitchFamily="34" charset="-128"/>
              </a:rPr>
              <a:t>万円</a:t>
            </a:r>
            <a:r>
              <a:rPr lang="en-US" altLang="ja-JP" sz="4800" dirty="0">
                <a:latin typeface="Hiragino Maru Gothic Pro W4" panose="020F0400000000000000" pitchFamily="34" charset="-128"/>
                <a:ea typeface="Hiragino Maru Gothic Pro W4" panose="020F0400000000000000" pitchFamily="34" charset="-128"/>
              </a:rPr>
              <a:t>!!</a:t>
            </a:r>
            <a:endParaRPr kumimoji="1" lang="ja-JP" altLang="en-US" sz="4800" b="1">
              <a:latin typeface="Hiragino Maru Gothic Pro W4" panose="020F0400000000000000" pitchFamily="34" charset="-128"/>
              <a:ea typeface="Hiragino Maru Gothic Pro W4" panose="020F0400000000000000" pitchFamily="34" charset="-128"/>
            </a:endParaRPr>
          </a:p>
        </p:txBody>
      </p:sp>
      <p:sp>
        <p:nvSpPr>
          <p:cNvPr id="8" name="テキスト ボックス 7">
            <a:extLst>
              <a:ext uri="{FF2B5EF4-FFF2-40B4-BE49-F238E27FC236}">
                <a16:creationId xmlns:a16="http://schemas.microsoft.com/office/drawing/2014/main" id="{7D46EF28-5F0B-9B4A-B84E-68114F05A513}"/>
              </a:ext>
            </a:extLst>
          </p:cNvPr>
          <p:cNvSpPr txBox="1"/>
          <p:nvPr/>
        </p:nvSpPr>
        <p:spPr>
          <a:xfrm>
            <a:off x="5398480" y="992900"/>
            <a:ext cx="3073277" cy="707886"/>
          </a:xfrm>
          <a:prstGeom prst="rect">
            <a:avLst/>
          </a:prstGeom>
          <a:solidFill>
            <a:schemeClr val="accent4">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pic>
        <p:nvPicPr>
          <p:cNvPr id="9" name="図 8" descr="アイコン&#10;&#10;自動的に生成された説明">
            <a:extLst>
              <a:ext uri="{FF2B5EF4-FFF2-40B4-BE49-F238E27FC236}">
                <a16:creationId xmlns:a16="http://schemas.microsoft.com/office/drawing/2014/main" id="{5B888DAB-6DB4-1F44-89D2-9A350666A5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18" y="4688012"/>
            <a:ext cx="1630488" cy="2169988"/>
          </a:xfrm>
          <a:prstGeom prst="rect">
            <a:avLst/>
          </a:prstGeom>
        </p:spPr>
      </p:pic>
      <p:pic>
        <p:nvPicPr>
          <p:cNvPr id="10" name="図 9" descr="アイコン&#10;&#10;自動的に生成された説明">
            <a:extLst>
              <a:ext uri="{FF2B5EF4-FFF2-40B4-BE49-F238E27FC236}">
                <a16:creationId xmlns:a16="http://schemas.microsoft.com/office/drawing/2014/main" id="{ECE7DA1F-0072-9941-9F7E-D8BEF17622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822" y="4688012"/>
            <a:ext cx="1711809" cy="2169988"/>
          </a:xfrm>
          <a:prstGeom prst="rect">
            <a:avLst/>
          </a:prstGeom>
        </p:spPr>
      </p:pic>
    </p:spTree>
    <p:extLst>
      <p:ext uri="{BB962C8B-B14F-4D97-AF65-F5344CB8AC3E}">
        <p14:creationId xmlns:p14="http://schemas.microsoft.com/office/powerpoint/2010/main" val="83270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挿絵 が含まれている画像&#10;&#10;自動的に生成された説明">
            <a:extLst>
              <a:ext uri="{FF2B5EF4-FFF2-40B4-BE49-F238E27FC236}">
                <a16:creationId xmlns:a16="http://schemas.microsoft.com/office/drawing/2014/main" id="{873E9F8E-3C3C-AA47-BECA-E7CD4BC1D32E}"/>
              </a:ext>
            </a:extLst>
          </p:cNvPr>
          <p:cNvPicPr>
            <a:picLocks noChangeAspect="1"/>
          </p:cNvPicPr>
          <p:nvPr/>
        </p:nvPicPr>
        <p:blipFill>
          <a:blip r:embed="rId3"/>
          <a:stretch>
            <a:fillRect/>
          </a:stretch>
        </p:blipFill>
        <p:spPr>
          <a:xfrm>
            <a:off x="6111582" y="3842910"/>
            <a:ext cx="2459759" cy="2945819"/>
          </a:xfrm>
          <a:prstGeom prst="rect">
            <a:avLst/>
          </a:prstGeom>
        </p:spPr>
      </p:pic>
      <p:pic>
        <p:nvPicPr>
          <p:cNvPr id="7" name="図 6" descr="アイコン&#10;&#10;自動的に生成された説明">
            <a:extLst>
              <a:ext uri="{FF2B5EF4-FFF2-40B4-BE49-F238E27FC236}">
                <a16:creationId xmlns:a16="http://schemas.microsoft.com/office/drawing/2014/main" id="{EC784D82-4A78-F744-AD31-F7882E37F870}"/>
              </a:ext>
            </a:extLst>
          </p:cNvPr>
          <p:cNvPicPr>
            <a:picLocks noChangeAspect="1"/>
          </p:cNvPicPr>
          <p:nvPr/>
        </p:nvPicPr>
        <p:blipFill>
          <a:blip r:embed="rId4"/>
          <a:stretch>
            <a:fillRect/>
          </a:stretch>
        </p:blipFill>
        <p:spPr>
          <a:xfrm>
            <a:off x="6561862" y="1955231"/>
            <a:ext cx="2457447" cy="1901534"/>
          </a:xfrm>
          <a:prstGeom prst="rect">
            <a:avLst/>
          </a:prstGeom>
        </p:spPr>
      </p:pic>
      <p:pic>
        <p:nvPicPr>
          <p:cNvPr id="9" name="図 8" descr="アイコン&#10;&#10;低い精度で自動的に生成された説明">
            <a:extLst>
              <a:ext uri="{FF2B5EF4-FFF2-40B4-BE49-F238E27FC236}">
                <a16:creationId xmlns:a16="http://schemas.microsoft.com/office/drawing/2014/main" id="{12093515-7F2D-3B4D-8192-40B5734DBE11}"/>
              </a:ext>
            </a:extLst>
          </p:cNvPr>
          <p:cNvPicPr>
            <a:picLocks noChangeAspect="1"/>
          </p:cNvPicPr>
          <p:nvPr/>
        </p:nvPicPr>
        <p:blipFill>
          <a:blip r:embed="rId5"/>
          <a:stretch>
            <a:fillRect/>
          </a:stretch>
        </p:blipFill>
        <p:spPr>
          <a:xfrm>
            <a:off x="572659" y="3992714"/>
            <a:ext cx="3567544" cy="2675658"/>
          </a:xfrm>
          <a:prstGeom prst="rect">
            <a:avLst/>
          </a:prstGeom>
        </p:spPr>
      </p:pic>
      <p:sp>
        <p:nvSpPr>
          <p:cNvPr id="10" name="テキスト ボックス 9">
            <a:extLst>
              <a:ext uri="{FF2B5EF4-FFF2-40B4-BE49-F238E27FC236}">
                <a16:creationId xmlns:a16="http://schemas.microsoft.com/office/drawing/2014/main" id="{65009338-384F-8B44-B36A-7C96167708A2}"/>
              </a:ext>
            </a:extLst>
          </p:cNvPr>
          <p:cNvSpPr txBox="1"/>
          <p:nvPr/>
        </p:nvSpPr>
        <p:spPr>
          <a:xfrm>
            <a:off x="207818" y="467484"/>
            <a:ext cx="6753772" cy="1558760"/>
          </a:xfrm>
          <a:prstGeom prst="rect">
            <a:avLst/>
          </a:prstGeom>
          <a:noFill/>
        </p:spPr>
        <p:txBody>
          <a:bodyPr wrap="none" rtlCol="0">
            <a:spAutoFit/>
          </a:bodyPr>
          <a:lstStyle/>
          <a:p>
            <a:pPr>
              <a:lnSpc>
                <a:spcPts val="5980"/>
              </a:lnSpc>
            </a:pPr>
            <a:r>
              <a:rPr kumimoji="1" lang="ja-JP" altLang="en-US" sz="4000">
                <a:latin typeface="Hiragino Maru Gothic Pro W4" panose="020F0400000000000000" pitchFamily="34" charset="-128"/>
                <a:ea typeface="Hiragino Maru Gothic Pro W4" panose="020F0400000000000000" pitchFamily="34" charset="-128"/>
              </a:rPr>
              <a:t>タバコは一箱</a:t>
            </a:r>
            <a:r>
              <a:rPr kumimoji="1" lang="en-US" altLang="ja-JP" sz="4000" dirty="0">
                <a:latin typeface="Hiragino Maru Gothic Pro W4" panose="020F0400000000000000" pitchFamily="34" charset="-128"/>
                <a:ea typeface="Hiragino Maru Gothic Pro W4" panose="020F0400000000000000" pitchFamily="34" charset="-128"/>
              </a:rPr>
              <a:t>540</a:t>
            </a:r>
            <a:r>
              <a:rPr kumimoji="1" lang="ja-JP" altLang="en-US" sz="4000">
                <a:latin typeface="Hiragino Maru Gothic Pro W4" panose="020F0400000000000000" pitchFamily="34" charset="-128"/>
                <a:ea typeface="Hiragino Maru Gothic Pro W4" panose="020F0400000000000000" pitchFamily="34" charset="-128"/>
              </a:rPr>
              <a:t>円</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5980"/>
              </a:lnSpc>
            </a:pPr>
            <a:r>
              <a:rPr kumimoji="1" lang="en-US" altLang="ja-JP" sz="4000" dirty="0">
                <a:latin typeface="Hiragino Maru Gothic Pro W4" panose="020F0400000000000000" pitchFamily="34" charset="-128"/>
                <a:ea typeface="Hiragino Maru Gothic Pro W4" panose="020F0400000000000000" pitchFamily="34" charset="-128"/>
              </a:rPr>
              <a:t>540</a:t>
            </a:r>
            <a:r>
              <a:rPr kumimoji="1" lang="ja-JP" altLang="en-US" sz="4000">
                <a:latin typeface="Hiragino Maru Gothic Pro W4" panose="020F0400000000000000" pitchFamily="34" charset="-128"/>
                <a:ea typeface="Hiragino Maru Gothic Pro W4" panose="020F0400000000000000" pitchFamily="34" charset="-128"/>
              </a:rPr>
              <a:t>円</a:t>
            </a:r>
            <a:r>
              <a:rPr kumimoji="1" lang="en-US" altLang="ja-JP" sz="4000" dirty="0">
                <a:latin typeface="Hiragino Maru Gothic Pro W4" panose="020F0400000000000000" pitchFamily="34" charset="-128"/>
                <a:ea typeface="Hiragino Maru Gothic Pro W4" panose="020F0400000000000000" pitchFamily="34" charset="-128"/>
              </a:rPr>
              <a:t>×365</a:t>
            </a:r>
            <a:r>
              <a:rPr kumimoji="1" lang="ja-JP" altLang="en-US" sz="4000">
                <a:latin typeface="Hiragino Maru Gothic Pro W4" panose="020F0400000000000000" pitchFamily="34" charset="-128"/>
                <a:ea typeface="Hiragino Maru Gothic Pro W4" panose="020F0400000000000000" pitchFamily="34" charset="-128"/>
              </a:rPr>
              <a:t>日＝</a:t>
            </a:r>
            <a:r>
              <a:rPr kumimoji="1" lang="en-US" altLang="ja-JP" sz="4000" dirty="0">
                <a:latin typeface="Hiragino Maru Gothic Pro W4" panose="020F0400000000000000" pitchFamily="34" charset="-128"/>
                <a:ea typeface="Hiragino Maru Gothic Pro W4" panose="020F0400000000000000" pitchFamily="34" charset="-128"/>
              </a:rPr>
              <a:t>197,100</a:t>
            </a:r>
            <a:r>
              <a:rPr kumimoji="1" lang="ja-JP" altLang="en-US" sz="4000">
                <a:latin typeface="Hiragino Maru Gothic Pro W4" panose="020F0400000000000000" pitchFamily="34" charset="-128"/>
                <a:ea typeface="Hiragino Maru Gothic Pro W4" panose="020F0400000000000000" pitchFamily="34" charset="-128"/>
              </a:rPr>
              <a:t>円</a:t>
            </a:r>
            <a:endParaRPr kumimoji="1" lang="en-US" altLang="ja-JP" sz="4000" dirty="0">
              <a:latin typeface="Hiragino Maru Gothic Pro W4" panose="020F0400000000000000" pitchFamily="34" charset="-128"/>
              <a:ea typeface="Hiragino Maru Gothic Pro W4" panose="020F0400000000000000" pitchFamily="34" charset="-128"/>
            </a:endParaRPr>
          </a:p>
        </p:txBody>
      </p:sp>
      <p:sp>
        <p:nvSpPr>
          <p:cNvPr id="11" name="テキスト ボックス 10">
            <a:extLst>
              <a:ext uri="{FF2B5EF4-FFF2-40B4-BE49-F238E27FC236}">
                <a16:creationId xmlns:a16="http://schemas.microsoft.com/office/drawing/2014/main" id="{2F27B1A2-D4DA-0940-AC6F-34FB8C5D4601}"/>
              </a:ext>
            </a:extLst>
          </p:cNvPr>
          <p:cNvSpPr txBox="1"/>
          <p:nvPr/>
        </p:nvSpPr>
        <p:spPr>
          <a:xfrm>
            <a:off x="284346" y="2313598"/>
            <a:ext cx="5827236" cy="1558760"/>
          </a:xfrm>
          <a:prstGeom prst="rect">
            <a:avLst/>
          </a:prstGeom>
          <a:solidFill>
            <a:schemeClr val="accent4">
              <a:lumMod val="20000"/>
              <a:lumOff val="80000"/>
            </a:schemeClr>
          </a:solidFill>
          <a:ln w="38100">
            <a:solidFill>
              <a:srgbClr val="0432FF"/>
            </a:solidFill>
          </a:ln>
        </p:spPr>
        <p:txBody>
          <a:bodyPr wrap="none" rtlCol="0">
            <a:spAutoFit/>
          </a:bodyPr>
          <a:lstStyle/>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約</a:t>
            </a:r>
            <a:r>
              <a:rPr kumimoji="1" lang="en-US" altLang="ja-JP" sz="4000" dirty="0">
                <a:solidFill>
                  <a:srgbClr val="FF0000"/>
                </a:solidFill>
                <a:latin typeface="Hiragino Maru Gothic Pro W4" panose="020F0400000000000000" pitchFamily="34" charset="-128"/>
                <a:ea typeface="Hiragino Maru Gothic Pro W4" panose="020F0400000000000000" pitchFamily="34" charset="-128"/>
              </a:rPr>
              <a:t>20</a:t>
            </a: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万円</a:t>
            </a:r>
            <a:r>
              <a:rPr kumimoji="1" lang="en-US" altLang="ja-JP" sz="4000" dirty="0">
                <a:solidFill>
                  <a:srgbClr val="FF0000"/>
                </a:solidFill>
                <a:latin typeface="Hiragino Maru Gothic Pro W4" panose="020F0400000000000000" pitchFamily="34" charset="-128"/>
                <a:ea typeface="Hiragino Maru Gothic Pro W4" panose="020F0400000000000000" pitchFamily="34" charset="-128"/>
              </a:rPr>
              <a:t>!!</a:t>
            </a:r>
          </a:p>
          <a:p>
            <a:pPr>
              <a:lnSpc>
                <a:spcPts val="5980"/>
              </a:lnSpc>
            </a:pPr>
            <a:r>
              <a:rPr kumimoji="1" lang="ja-JP" altLang="en-US" sz="4000">
                <a:solidFill>
                  <a:srgbClr val="FF0000"/>
                </a:solidFill>
                <a:latin typeface="Hiragino Maru Gothic Pro W4" panose="020F0400000000000000" pitchFamily="34" charset="-128"/>
                <a:ea typeface="Hiragino Maru Gothic Pro W4" panose="020F0400000000000000" pitchFamily="34" charset="-128"/>
              </a:rPr>
              <a:t>家族で旅行にいけますよ</a:t>
            </a:r>
            <a:endParaRPr kumimoji="1" lang="en-US" altLang="ja-JP" sz="4000" dirty="0">
              <a:solidFill>
                <a:srgbClr val="FF0000"/>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973015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648223" y="3429000"/>
            <a:ext cx="4698722"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お腹の赤ちゃんに</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悪いでしょうか？</a:t>
            </a:r>
            <a:endParaRPr kumimoji="1" lang="en-US" altLang="ja-JP" sz="44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第５問</a:t>
            </a:r>
          </a:p>
        </p:txBody>
      </p:sp>
      <p:pic>
        <p:nvPicPr>
          <p:cNvPr id="6" name="図 5" descr="部屋 が含まれている画像&#10;&#10;自動的に生成された説明">
            <a:extLst>
              <a:ext uri="{FF2B5EF4-FFF2-40B4-BE49-F238E27FC236}">
                <a16:creationId xmlns:a16="http://schemas.microsoft.com/office/drawing/2014/main" id="{E91CB356-A3B3-3146-B03E-56363C9F843B}"/>
              </a:ext>
            </a:extLst>
          </p:cNvPr>
          <p:cNvPicPr>
            <a:picLocks noChangeAspect="1"/>
          </p:cNvPicPr>
          <p:nvPr/>
        </p:nvPicPr>
        <p:blipFill>
          <a:blip r:embed="rId4"/>
          <a:stretch>
            <a:fillRect/>
          </a:stretch>
        </p:blipFill>
        <p:spPr>
          <a:xfrm>
            <a:off x="5532121" y="3294216"/>
            <a:ext cx="3185240" cy="3185240"/>
          </a:xfrm>
          <a:prstGeom prst="rect">
            <a:avLst/>
          </a:prstGeom>
        </p:spPr>
      </p:pic>
    </p:spTree>
    <p:extLst>
      <p:ext uri="{BB962C8B-B14F-4D97-AF65-F5344CB8AC3E}">
        <p14:creationId xmlns:p14="http://schemas.microsoft.com/office/powerpoint/2010/main" val="2731854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図形, 矢印&#10;&#10;自動的に生成された説明">
            <a:extLst>
              <a:ext uri="{FF2B5EF4-FFF2-40B4-BE49-F238E27FC236}">
                <a16:creationId xmlns:a16="http://schemas.microsoft.com/office/drawing/2014/main" id="{2171B1CE-3FCB-404D-8EB6-BAA8B5399326}"/>
              </a:ext>
            </a:extLst>
          </p:cNvPr>
          <p:cNvPicPr>
            <a:picLocks noChangeAspect="1"/>
          </p:cNvPicPr>
          <p:nvPr/>
        </p:nvPicPr>
        <p:blipFill>
          <a:blip r:embed="rId3"/>
          <a:stretch>
            <a:fillRect/>
          </a:stretch>
        </p:blipFill>
        <p:spPr>
          <a:xfrm>
            <a:off x="0" y="0"/>
            <a:ext cx="9144000" cy="6858000"/>
          </a:xfrm>
          <a:prstGeom prst="rect">
            <a:avLst/>
          </a:prstGeom>
        </p:spPr>
      </p:pic>
      <p:sp>
        <p:nvSpPr>
          <p:cNvPr id="4" name="Rectangle 2">
            <a:extLst>
              <a:ext uri="{FF2B5EF4-FFF2-40B4-BE49-F238E27FC236}">
                <a16:creationId xmlns:a16="http://schemas.microsoft.com/office/drawing/2014/main" id="{3739B5DB-4EF2-F347-9D3E-3CFED6195060}"/>
              </a:ext>
            </a:extLst>
          </p:cNvPr>
          <p:cNvSpPr txBox="1">
            <a:spLocks noChangeArrowheads="1"/>
          </p:cNvSpPr>
          <p:nvPr/>
        </p:nvSpPr>
        <p:spPr>
          <a:xfrm>
            <a:off x="731705" y="1921128"/>
            <a:ext cx="3246330" cy="2348407"/>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4800">
                <a:latin typeface="Hiragino Maru Gothic Pro W4" panose="020F0400000000000000" pitchFamily="34" charset="-128"/>
                <a:ea typeface="Hiragino Maru Gothic Pro W4" panose="020F0400000000000000" pitchFamily="34" charset="-128"/>
              </a:rPr>
              <a:t>①</a:t>
            </a:r>
            <a:r>
              <a:rPr lang="en-US" altLang="ja-JP" sz="4800" dirty="0">
                <a:latin typeface="Hiragino Maru Gothic Pro W4" panose="020F0400000000000000" pitchFamily="34" charset="-128"/>
                <a:ea typeface="Hiragino Maru Gothic Pro W4" panose="020F0400000000000000" pitchFamily="34" charset="-128"/>
              </a:rPr>
              <a:t>  </a:t>
            </a:r>
            <a:r>
              <a:rPr lang="ja-JP" altLang="en-US" sz="4800">
                <a:latin typeface="Hiragino Maru Gothic Pro W4" panose="020F0400000000000000" pitchFamily="34" charset="-128"/>
                <a:ea typeface="Hiragino Maru Gothic Pro W4" panose="020F0400000000000000" pitchFamily="34" charset="-128"/>
              </a:rPr>
              <a:t>いい</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a:t>
            </a:r>
            <a:r>
              <a:rPr lang="en-US" altLang="ja-JP" sz="4800" dirty="0">
                <a:latin typeface="Hiragino Maru Gothic Pro W4" panose="020F0400000000000000" pitchFamily="34" charset="-128"/>
                <a:ea typeface="Hiragino Maru Gothic Pro W4" panose="020F0400000000000000" pitchFamily="34" charset="-128"/>
              </a:rPr>
              <a:t>  </a:t>
            </a:r>
            <a:r>
              <a:rPr lang="ja-JP" altLang="en-US" sz="4800">
                <a:latin typeface="Hiragino Maru Gothic Pro W4" panose="020F0400000000000000" pitchFamily="34" charset="-128"/>
                <a:ea typeface="Hiragino Maru Gothic Pro W4" panose="020F0400000000000000" pitchFamily="34" charset="-128"/>
              </a:rPr>
              <a:t>わるい</a:t>
            </a:r>
          </a:p>
        </p:txBody>
      </p:sp>
      <p:pic>
        <p:nvPicPr>
          <p:cNvPr id="5" name="図 4" descr="アイコン&#10;&#10;自動的に生成された説明">
            <a:extLst>
              <a:ext uri="{FF2B5EF4-FFF2-40B4-BE49-F238E27FC236}">
                <a16:creationId xmlns:a16="http://schemas.microsoft.com/office/drawing/2014/main" id="{C4FD83FC-8D8A-C544-A5B9-B6F293877F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18" y="4710590"/>
            <a:ext cx="1630488" cy="2169988"/>
          </a:xfrm>
          <a:prstGeom prst="rect">
            <a:avLst/>
          </a:prstGeom>
        </p:spPr>
      </p:pic>
      <p:pic>
        <p:nvPicPr>
          <p:cNvPr id="6" name="図 5" descr="アイコン&#10;&#10;自動的に生成された説明">
            <a:extLst>
              <a:ext uri="{FF2B5EF4-FFF2-40B4-BE49-F238E27FC236}">
                <a16:creationId xmlns:a16="http://schemas.microsoft.com/office/drawing/2014/main" id="{76DF09AA-5E29-1449-AB58-CAF8176D50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822" y="4710590"/>
            <a:ext cx="1711809" cy="2169988"/>
          </a:xfrm>
          <a:prstGeom prst="rect">
            <a:avLst/>
          </a:prstGeom>
        </p:spPr>
      </p:pic>
      <p:sp>
        <p:nvSpPr>
          <p:cNvPr id="7" name="テキスト ボックス 6">
            <a:extLst>
              <a:ext uri="{FF2B5EF4-FFF2-40B4-BE49-F238E27FC236}">
                <a16:creationId xmlns:a16="http://schemas.microsoft.com/office/drawing/2014/main" id="{E9E11A8F-A22A-D841-9056-C35ADE52D340}"/>
              </a:ext>
            </a:extLst>
          </p:cNvPr>
          <p:cNvSpPr txBox="1"/>
          <p:nvPr/>
        </p:nvSpPr>
        <p:spPr>
          <a:xfrm>
            <a:off x="5294992" y="772189"/>
            <a:ext cx="3073277" cy="707886"/>
          </a:xfrm>
          <a:prstGeom prst="rect">
            <a:avLst/>
          </a:prstGeom>
          <a:solidFill>
            <a:schemeClr val="accent5">
              <a:lumMod val="20000"/>
              <a:lumOff val="80000"/>
            </a:schemeClr>
          </a:solidFill>
          <a:ln w="38100">
            <a:solidFill>
              <a:srgbClr val="0432FF"/>
            </a:solidFill>
          </a:ln>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8" name="テキスト ボックス 7">
            <a:extLst>
              <a:ext uri="{FF2B5EF4-FFF2-40B4-BE49-F238E27FC236}">
                <a16:creationId xmlns:a16="http://schemas.microsoft.com/office/drawing/2014/main" id="{E5AB2730-63A4-9744-808A-CFAD86BD6352}"/>
              </a:ext>
            </a:extLst>
          </p:cNvPr>
          <p:cNvSpPr txBox="1"/>
          <p:nvPr/>
        </p:nvSpPr>
        <p:spPr>
          <a:xfrm>
            <a:off x="5165967" y="2784042"/>
            <a:ext cx="3602268" cy="923330"/>
          </a:xfrm>
          <a:prstGeom prst="rect">
            <a:avLst/>
          </a:prstGeom>
          <a:solidFill>
            <a:schemeClr val="accent5">
              <a:lumMod val="20000"/>
              <a:lumOff val="80000"/>
            </a:schemeClr>
          </a:solidFill>
          <a:ln w="57150">
            <a:solidFill>
              <a:srgbClr val="FF0000"/>
            </a:solidFill>
          </a:ln>
        </p:spPr>
        <p:txBody>
          <a:bodyPr wrap="none" rtlCol="0">
            <a:spAutoFit/>
          </a:bodyPr>
          <a:lstStyle/>
          <a:p>
            <a:r>
              <a:rPr lang="ja-JP" altLang="en-US" sz="5400">
                <a:latin typeface="Hiragino Maru Gothic Pro W4" panose="020F0400000000000000" pitchFamily="34" charset="-128"/>
                <a:ea typeface="Hiragino Maru Gothic Pro W4" panose="020F0400000000000000" pitchFamily="34" charset="-128"/>
              </a:rPr>
              <a:t>②</a:t>
            </a:r>
            <a:r>
              <a:rPr lang="en-US" altLang="ja-JP" sz="5400" dirty="0">
                <a:latin typeface="Hiragino Maru Gothic Pro W4" panose="020F0400000000000000" pitchFamily="34" charset="-128"/>
                <a:ea typeface="Hiragino Maru Gothic Pro W4" panose="020F0400000000000000" pitchFamily="34" charset="-128"/>
              </a:rPr>
              <a:t> </a:t>
            </a:r>
            <a:r>
              <a:rPr lang="ja-JP" altLang="en-US" sz="5400">
                <a:latin typeface="Hiragino Maru Gothic Pro W4" panose="020F0400000000000000" pitchFamily="34" charset="-128"/>
                <a:ea typeface="Hiragino Maru Gothic Pro W4" panose="020F0400000000000000" pitchFamily="34" charset="-128"/>
              </a:rPr>
              <a:t>わるい</a:t>
            </a:r>
            <a:r>
              <a:rPr lang="en-US" altLang="ja-JP" sz="5400" dirty="0">
                <a:latin typeface="Hiragino Maru Gothic Pro W4" panose="020F0400000000000000" pitchFamily="34" charset="-128"/>
                <a:ea typeface="Hiragino Maru Gothic Pro W4" panose="020F0400000000000000" pitchFamily="34" charset="-128"/>
              </a:rPr>
              <a:t>!!</a:t>
            </a:r>
            <a:endParaRPr kumimoji="1" lang="ja-JP" altLang="en-US" sz="5400" b="1">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4638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3" name="図 2" descr="挿絵 が含まれている画像&#10;&#10;自動的に生成された説明">
            <a:extLst>
              <a:ext uri="{FF2B5EF4-FFF2-40B4-BE49-F238E27FC236}">
                <a16:creationId xmlns:a16="http://schemas.microsoft.com/office/drawing/2014/main" id="{35A00670-EF77-B74D-98DB-B9F7CA80FA8F}"/>
              </a:ext>
            </a:extLst>
          </p:cNvPr>
          <p:cNvPicPr>
            <a:picLocks noChangeAspect="1"/>
          </p:cNvPicPr>
          <p:nvPr/>
        </p:nvPicPr>
        <p:blipFill>
          <a:blip r:embed="rId3"/>
          <a:stretch>
            <a:fillRect/>
          </a:stretch>
        </p:blipFill>
        <p:spPr>
          <a:xfrm>
            <a:off x="5953131" y="1876534"/>
            <a:ext cx="3005111" cy="4676666"/>
          </a:xfrm>
          <a:prstGeom prst="rect">
            <a:avLst/>
          </a:prstGeom>
        </p:spPr>
      </p:pic>
      <p:sp>
        <p:nvSpPr>
          <p:cNvPr id="4" name="Rectangle 5">
            <a:extLst>
              <a:ext uri="{FF2B5EF4-FFF2-40B4-BE49-F238E27FC236}">
                <a16:creationId xmlns:a16="http://schemas.microsoft.com/office/drawing/2014/main" id="{119D9F83-C567-324E-8BA7-02EC20AF4F67}"/>
              </a:ext>
            </a:extLst>
          </p:cNvPr>
          <p:cNvSpPr>
            <a:spLocks noChangeArrowheads="1"/>
          </p:cNvSpPr>
          <p:nvPr/>
        </p:nvSpPr>
        <p:spPr bwMode="auto">
          <a:xfrm>
            <a:off x="241176" y="1710275"/>
            <a:ext cx="6444208" cy="5564728"/>
          </a:xfrm>
          <a:prstGeom prst="rect">
            <a:avLst/>
          </a:prstGeom>
          <a:noFill/>
          <a:ln w="12700" cap="sq">
            <a:noFill/>
            <a:miter lim="800000"/>
            <a:headEnd type="none" w="sm" len="sm"/>
            <a:tailEnd type="none" w="sm" len="sm"/>
          </a:ln>
        </p:spPr>
        <p:txBody>
          <a:bodyPr wrap="square">
            <a:spAutoFit/>
          </a:bodyPr>
          <a:lstStyle/>
          <a:p>
            <a:pPr>
              <a:lnSpc>
                <a:spcPts val="4300"/>
              </a:lnSpc>
            </a:pPr>
            <a:r>
              <a:rPr lang="ja-JP" altLang="en-US" sz="3200">
                <a:solidFill>
                  <a:srgbClr val="185836"/>
                </a:solidFill>
                <a:latin typeface="Hiragino Maru Gothic Pro W4" panose="020F0400000000000000" pitchFamily="34" charset="-128"/>
                <a:ea typeface="Hiragino Maru Gothic Pro W4" panose="020F0400000000000000" pitchFamily="34" charset="-128"/>
              </a:rPr>
              <a:t>１．未熟児が生まれやすい</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300"/>
              </a:lnSpc>
            </a:pPr>
            <a:r>
              <a:rPr lang="en-US" altLang="ja-JP" sz="3200" dirty="0">
                <a:solidFill>
                  <a:srgbClr val="185836"/>
                </a:solidFill>
                <a:latin typeface="Hiragino Maru Gothic Pro W4" panose="020F0400000000000000" pitchFamily="34" charset="-128"/>
                <a:ea typeface="Hiragino Maru Gothic Pro W4" panose="020F0400000000000000" pitchFamily="34" charset="-128"/>
              </a:rPr>
              <a:t>			</a:t>
            </a: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FF0000"/>
                </a:solidFill>
                <a:latin typeface="Hiragino Maru Gothic Pro W4" panose="020F0400000000000000" pitchFamily="34" charset="-128"/>
                <a:ea typeface="Hiragino Maru Gothic Pro W4" panose="020F0400000000000000" pitchFamily="34" charset="-128"/>
              </a:rPr>
              <a:t>赤ちゃんが育たない）</a:t>
            </a:r>
            <a:br>
              <a:rPr lang="en-US" altLang="ja-JP" sz="3200" dirty="0">
                <a:solidFill>
                  <a:srgbClr val="FF0000"/>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２．</a:t>
            </a: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乳幼児</a:t>
            </a:r>
            <a:r>
              <a:rPr lang="ja-JP" altLang="en-US" sz="3200">
                <a:solidFill>
                  <a:srgbClr val="185836"/>
                </a:solidFill>
                <a:latin typeface="Hiragino Maru Gothic Pro W4" panose="020F0400000000000000" pitchFamily="34" charset="-128"/>
                <a:ea typeface="Hiragino Maru Gothic Pro W4" panose="020F0400000000000000" pitchFamily="34" charset="-128"/>
              </a:rPr>
              <a:t>突然死症候群</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300"/>
              </a:lnSpc>
            </a:pPr>
            <a:r>
              <a:rPr lang="en-US" altLang="ja-JP" sz="3200" dirty="0">
                <a:solidFill>
                  <a:srgbClr val="185836"/>
                </a:solidFill>
                <a:latin typeface="Hiragino Maru Gothic Pro W4" panose="020F0400000000000000" pitchFamily="34" charset="-128"/>
                <a:ea typeface="Hiragino Maru Gothic Pro W4" panose="020F0400000000000000" pitchFamily="34" charset="-128"/>
              </a:rPr>
              <a:t>			</a:t>
            </a:r>
            <a:r>
              <a:rPr lang="en-US" altLang="ja-JP" sz="3200" dirty="0">
                <a:solidFill>
                  <a:srgbClr val="FF0000"/>
                </a:solidFill>
                <a:latin typeface="Hiragino Maru Gothic Pro W4" panose="020F0400000000000000" pitchFamily="34" charset="-128"/>
                <a:ea typeface="Hiragino Maru Gothic Pro W4" panose="020F0400000000000000" pitchFamily="34" charset="-128"/>
              </a:rPr>
              <a:t>(</a:t>
            </a:r>
            <a:r>
              <a:rPr lang="ja-JP" altLang="en-US" sz="3200">
                <a:solidFill>
                  <a:srgbClr val="FF0000"/>
                </a:solidFill>
                <a:latin typeface="Hiragino Maru Gothic Pro W4" panose="020F0400000000000000" pitchFamily="34" charset="-128"/>
                <a:ea typeface="Hiragino Maru Gothic Pro W4" panose="020F0400000000000000" pitchFamily="34" charset="-128"/>
              </a:rPr>
              <a:t>急に死んでしまう）</a:t>
            </a:r>
            <a:endParaRPr lang="ja-JP" altLang="en-US" sz="3200" dirty="0">
              <a:solidFill>
                <a:srgbClr val="FF0000"/>
              </a:solidFill>
              <a:latin typeface="Hiragino Maru Gothic Pro W4" panose="020F0400000000000000" pitchFamily="34" charset="-128"/>
              <a:ea typeface="Hiragino Maru Gothic Pro W4" panose="020F0400000000000000" pitchFamily="34" charset="-128"/>
            </a:endParaRPr>
          </a:p>
          <a:p>
            <a:pPr>
              <a:lnSpc>
                <a:spcPts val="4300"/>
              </a:lnSpc>
            </a:pP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３．ぜんそくなど肺の病気に</a:t>
            </a:r>
            <a:endParaRPr lang="en-US" altLang="ja-JP" sz="3200" dirty="0">
              <a:solidFill>
                <a:srgbClr val="185836"/>
              </a:solidFill>
              <a:latin typeface="Hiragino Maru Gothic Pro W4" panose="020F0400000000000000" pitchFamily="34" charset="-128"/>
              <a:ea typeface="Hiragino Maru Gothic Pro W4" panose="020F0400000000000000" pitchFamily="34" charset="-128"/>
            </a:endParaRPr>
          </a:p>
          <a:p>
            <a:pPr>
              <a:lnSpc>
                <a:spcPts val="4300"/>
              </a:lnSpc>
            </a:pPr>
            <a:r>
              <a:rPr lang="ja-JP" altLang="en-US" sz="3200">
                <a:solidFill>
                  <a:srgbClr val="185836"/>
                </a:solidFill>
                <a:latin typeface="Hiragino Maru Gothic Pro W4" panose="020F0400000000000000" pitchFamily="34" charset="-128"/>
                <a:ea typeface="Hiragino Maru Gothic Pro W4" panose="020F0400000000000000" pitchFamily="34" charset="-128"/>
              </a:rPr>
              <a:t>　　なりやすい</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４．</a:t>
            </a:r>
            <a:r>
              <a:rPr lang="ja-JP" altLang="en-US" sz="3200" dirty="0">
                <a:solidFill>
                  <a:srgbClr val="185836"/>
                </a:solidFill>
                <a:latin typeface="Hiragino Maru Gothic Pro W4" panose="020F0400000000000000" pitchFamily="34" charset="-128"/>
                <a:ea typeface="Hiragino Maru Gothic Pro W4" panose="020F0400000000000000" pitchFamily="34" charset="-128"/>
              </a:rPr>
              <a:t>身長が伸びなくなる</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５．勉強に集中できない</a:t>
            </a:r>
            <a:br>
              <a:rPr lang="ja-JP" altLang="en-US" sz="3200">
                <a:solidFill>
                  <a:srgbClr val="185836"/>
                </a:solidFill>
                <a:latin typeface="Hiragino Maru Gothic Pro W4" panose="020F0400000000000000" pitchFamily="34" charset="-128"/>
                <a:ea typeface="Hiragino Maru Gothic Pro W4" panose="020F0400000000000000" pitchFamily="34" charset="-128"/>
              </a:rPr>
            </a:br>
            <a:r>
              <a:rPr lang="ja-JP" altLang="en-US" sz="3200">
                <a:solidFill>
                  <a:srgbClr val="185836"/>
                </a:solidFill>
                <a:latin typeface="Hiragino Maru Gothic Pro W4" panose="020F0400000000000000" pitchFamily="34" charset="-128"/>
                <a:ea typeface="Hiragino Maru Gothic Pro W4" panose="020F0400000000000000" pitchFamily="34" charset="-128"/>
              </a:rPr>
              <a:t>６．虫歯がふえる</a:t>
            </a:r>
            <a:br>
              <a:rPr lang="ja-JP" altLang="en-US" sz="3200" dirty="0">
                <a:solidFill>
                  <a:srgbClr val="185836"/>
                </a:solidFill>
                <a:latin typeface="Hiragino Maru Gothic Pro W4" panose="020F0400000000000000" pitchFamily="34" charset="-128"/>
                <a:ea typeface="Hiragino Maru Gothic Pro W4" panose="020F0400000000000000" pitchFamily="34" charset="-128"/>
              </a:rPr>
            </a:br>
            <a:endParaRPr lang="ja-JP" altLang="en-US" sz="3200" dirty="0">
              <a:solidFill>
                <a:srgbClr val="185836"/>
              </a:solidFill>
              <a:latin typeface="Hiragino Maru Gothic Pro W4" panose="020F0400000000000000" pitchFamily="34" charset="-128"/>
              <a:ea typeface="Hiragino Maru Gothic Pro W4" panose="020F0400000000000000" pitchFamily="34" charset="-128"/>
            </a:endParaRPr>
          </a:p>
        </p:txBody>
      </p:sp>
      <p:sp>
        <p:nvSpPr>
          <p:cNvPr id="6" name="角丸四角形 5">
            <a:extLst>
              <a:ext uri="{FF2B5EF4-FFF2-40B4-BE49-F238E27FC236}">
                <a16:creationId xmlns:a16="http://schemas.microsoft.com/office/drawing/2014/main" id="{8A241FAB-0866-BF41-8993-6F6C7804AE01}"/>
              </a:ext>
            </a:extLst>
          </p:cNvPr>
          <p:cNvSpPr/>
          <p:nvPr/>
        </p:nvSpPr>
        <p:spPr>
          <a:xfrm>
            <a:off x="241176" y="304800"/>
            <a:ext cx="8598024" cy="1309254"/>
          </a:xfrm>
          <a:prstGeom prst="roundRect">
            <a:avLst/>
          </a:prstGeom>
          <a:solidFill>
            <a:schemeClr val="accent4">
              <a:lumMod val="40000"/>
              <a:lumOff val="6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400">
                <a:solidFill>
                  <a:schemeClr val="tx1"/>
                </a:solidFill>
                <a:latin typeface="Hiragino Maru Gothic Pro W4" panose="020F0400000000000000" pitchFamily="34" charset="-128"/>
                <a:ea typeface="Hiragino Maru Gothic Pro W4" panose="020F0400000000000000" pitchFamily="34" charset="-128"/>
              </a:rPr>
              <a:t>タバコは、赤ちゃんに</a:t>
            </a:r>
            <a:endParaRPr kumimoji="1" lang="en-US" altLang="ja-JP" sz="34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400">
                <a:solidFill>
                  <a:schemeClr val="tx1"/>
                </a:solidFill>
                <a:latin typeface="Hiragino Maru Gothic Pro W4" panose="020F0400000000000000" pitchFamily="34" charset="-128"/>
                <a:ea typeface="Hiragino Maru Gothic Pro W4" panose="020F0400000000000000" pitchFamily="34" charset="-128"/>
              </a:rPr>
              <a:t>悪い影響をあたえる事があります。</a:t>
            </a:r>
          </a:p>
        </p:txBody>
      </p:sp>
      <p:grpSp>
        <p:nvGrpSpPr>
          <p:cNvPr id="16" name="グループ化 15">
            <a:extLst>
              <a:ext uri="{FF2B5EF4-FFF2-40B4-BE49-F238E27FC236}">
                <a16:creationId xmlns:a16="http://schemas.microsoft.com/office/drawing/2014/main" id="{305C7DE8-BA98-4F4B-986A-AE87FB7C8A19}"/>
              </a:ext>
            </a:extLst>
          </p:cNvPr>
          <p:cNvGrpSpPr/>
          <p:nvPr/>
        </p:nvGrpSpPr>
        <p:grpSpPr>
          <a:xfrm>
            <a:off x="6172366" y="2278380"/>
            <a:ext cx="2730458" cy="2301239"/>
            <a:chOff x="4825705" y="4968240"/>
            <a:chExt cx="1127426" cy="1029390"/>
          </a:xfrm>
        </p:grpSpPr>
        <p:cxnSp>
          <p:nvCxnSpPr>
            <p:cNvPr id="9" name="直線コネクタ 8">
              <a:extLst>
                <a:ext uri="{FF2B5EF4-FFF2-40B4-BE49-F238E27FC236}">
                  <a16:creationId xmlns:a16="http://schemas.microsoft.com/office/drawing/2014/main" id="{9B8EDB33-0485-384E-928F-E2B8F77A0162}"/>
                </a:ext>
              </a:extLst>
            </p:cNvPr>
            <p:cNvCxnSpPr>
              <a:cxnSpLocks/>
            </p:cNvCxnSpPr>
            <p:nvPr/>
          </p:nvCxnSpPr>
          <p:spPr>
            <a:xfrm>
              <a:off x="4825705" y="4968240"/>
              <a:ext cx="1127426" cy="102939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8C307D00-A77D-2D4C-8912-70F9E256301A}"/>
                </a:ext>
              </a:extLst>
            </p:cNvPr>
            <p:cNvCxnSpPr>
              <a:cxnSpLocks/>
            </p:cNvCxnSpPr>
            <p:nvPr/>
          </p:nvCxnSpPr>
          <p:spPr>
            <a:xfrm flipH="1">
              <a:off x="4825705" y="4968240"/>
              <a:ext cx="1127426" cy="102939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7381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Picture 2" descr="妊娠">
            <a:extLst>
              <a:ext uri="{FF2B5EF4-FFF2-40B4-BE49-F238E27FC236}">
                <a16:creationId xmlns:a16="http://schemas.microsoft.com/office/drawing/2014/main" id="{2DE00184-B56D-154A-BB5F-E47895D0CCD0}"/>
              </a:ext>
            </a:extLst>
          </p:cNvPr>
          <p:cNvPicPr>
            <a:picLocks noChangeAspect="1" noChangeArrowheads="1"/>
          </p:cNvPicPr>
          <p:nvPr/>
        </p:nvPicPr>
        <p:blipFill>
          <a:blip r:embed="rId3" cstate="print"/>
          <a:srcRect/>
          <a:stretch>
            <a:fillRect/>
          </a:stretch>
        </p:blipFill>
        <p:spPr bwMode="auto">
          <a:xfrm>
            <a:off x="5220072" y="0"/>
            <a:ext cx="3923928" cy="6858000"/>
          </a:xfrm>
          <a:prstGeom prst="rect">
            <a:avLst/>
          </a:prstGeom>
          <a:noFill/>
          <a:ln w="9525">
            <a:noFill/>
            <a:miter lim="800000"/>
            <a:headEnd/>
            <a:tailEnd/>
          </a:ln>
        </p:spPr>
      </p:pic>
      <p:sp>
        <p:nvSpPr>
          <p:cNvPr id="4" name="テキスト ボックス 3">
            <a:extLst>
              <a:ext uri="{FF2B5EF4-FFF2-40B4-BE49-F238E27FC236}">
                <a16:creationId xmlns:a16="http://schemas.microsoft.com/office/drawing/2014/main" id="{4768D341-2028-1649-981F-7CD31C90D498}"/>
              </a:ext>
            </a:extLst>
          </p:cNvPr>
          <p:cNvSpPr txBox="1"/>
          <p:nvPr/>
        </p:nvSpPr>
        <p:spPr>
          <a:xfrm>
            <a:off x="362014" y="237836"/>
            <a:ext cx="4306968" cy="3285258"/>
          </a:xfrm>
          <a:prstGeom prst="rect">
            <a:avLst/>
          </a:prstGeom>
          <a:noFill/>
        </p:spPr>
        <p:txBody>
          <a:bodyPr wrap="square" rtlCol="0">
            <a:spAutoFit/>
          </a:bodyPr>
          <a:lstStyle/>
          <a:p>
            <a:pPr>
              <a:lnSpc>
                <a:spcPts val="4240"/>
              </a:lnSpc>
            </a:pPr>
            <a:r>
              <a:rPr kumimoji="1" lang="ja-JP" altLang="en-US" sz="3200" b="1">
                <a:solidFill>
                  <a:srgbClr val="FF0000"/>
                </a:solidFill>
                <a:latin typeface="Hiragino Maru Gothic Pro W4" panose="020F0400000000000000" pitchFamily="34" charset="-128"/>
                <a:ea typeface="Hiragino Maru Gothic Pro W4" panose="020F0400000000000000" pitchFamily="34" charset="-128"/>
              </a:rPr>
              <a:t>妊娠している女性が</a:t>
            </a:r>
            <a:endParaRPr kumimoji="1" lang="en-US" altLang="ja-JP" sz="32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240"/>
              </a:lnSpc>
            </a:pPr>
            <a:r>
              <a:rPr kumimoji="1" lang="ja-JP" altLang="en-US" sz="3200" b="1">
                <a:solidFill>
                  <a:srgbClr val="FF0000"/>
                </a:solidFill>
                <a:latin typeface="Hiragino Maru Gothic Pro W4" panose="020F0400000000000000" pitchFamily="34" charset="-128"/>
                <a:ea typeface="Hiragino Maru Gothic Pro W4" panose="020F0400000000000000" pitchFamily="34" charset="-128"/>
              </a:rPr>
              <a:t>タバコをすうと、</a:t>
            </a:r>
            <a:endParaRPr kumimoji="1" lang="en-US" altLang="ja-JP" sz="32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240"/>
              </a:lnSpc>
            </a:pPr>
            <a:r>
              <a:rPr kumimoji="1" lang="ja-JP" altLang="en-US" sz="3200" b="1">
                <a:solidFill>
                  <a:srgbClr val="FF0000"/>
                </a:solidFill>
                <a:latin typeface="Hiragino Maru Gothic Pro W4" panose="020F0400000000000000" pitchFamily="34" charset="-128"/>
                <a:ea typeface="Hiragino Maru Gothic Pro W4" panose="020F0400000000000000" pitchFamily="34" charset="-128"/>
              </a:rPr>
              <a:t>知らないうちに</a:t>
            </a:r>
            <a:endParaRPr kumimoji="1" lang="en-US" altLang="ja-JP" sz="32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240"/>
              </a:lnSpc>
            </a:pPr>
            <a:r>
              <a:rPr kumimoji="1" lang="ja-JP" altLang="en-US" sz="3200" b="1">
                <a:solidFill>
                  <a:srgbClr val="FF0000"/>
                </a:solidFill>
                <a:latin typeface="Hiragino Maru Gothic Pro W4" panose="020F0400000000000000" pitchFamily="34" charset="-128"/>
                <a:ea typeface="Hiragino Maru Gothic Pro W4" panose="020F0400000000000000" pitchFamily="34" charset="-128"/>
              </a:rPr>
              <a:t>大切な赤ちゃんにも</a:t>
            </a:r>
            <a:endParaRPr kumimoji="1" lang="en-US" altLang="ja-JP" sz="32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240"/>
              </a:lnSpc>
            </a:pPr>
            <a:r>
              <a:rPr kumimoji="1" lang="ja-JP" altLang="en-US" sz="3200" b="1">
                <a:solidFill>
                  <a:srgbClr val="FF0000"/>
                </a:solidFill>
                <a:latin typeface="Hiragino Maru Gothic Pro W4" panose="020F0400000000000000" pitchFamily="34" charset="-128"/>
                <a:ea typeface="Hiragino Maru Gothic Pro W4" panose="020F0400000000000000" pitchFamily="34" charset="-128"/>
              </a:rPr>
              <a:t>タバコをすわせて</a:t>
            </a:r>
            <a:endParaRPr kumimoji="1" lang="en-US" altLang="ja-JP" sz="3200" b="1" dirty="0">
              <a:solidFill>
                <a:srgbClr val="FF0000"/>
              </a:solidFill>
              <a:latin typeface="Hiragino Maru Gothic Pro W4" panose="020F0400000000000000" pitchFamily="34" charset="-128"/>
              <a:ea typeface="Hiragino Maru Gothic Pro W4" panose="020F0400000000000000" pitchFamily="34" charset="-128"/>
            </a:endParaRPr>
          </a:p>
          <a:p>
            <a:pPr>
              <a:lnSpc>
                <a:spcPts val="4240"/>
              </a:lnSpc>
            </a:pPr>
            <a:r>
              <a:rPr kumimoji="1" lang="ja-JP" altLang="en-US" sz="3200" b="1">
                <a:solidFill>
                  <a:srgbClr val="FF0000"/>
                </a:solidFill>
                <a:latin typeface="Hiragino Maru Gothic Pro W4" panose="020F0400000000000000" pitchFamily="34" charset="-128"/>
                <a:ea typeface="Hiragino Maru Gothic Pro W4" panose="020F0400000000000000" pitchFamily="34" charset="-128"/>
              </a:rPr>
              <a:t>しまっています！</a:t>
            </a:r>
          </a:p>
        </p:txBody>
      </p:sp>
      <p:pic>
        <p:nvPicPr>
          <p:cNvPr id="6" name="図 5" descr="挿絵 が含まれている画像&#10;&#10;自動的に生成された説明">
            <a:extLst>
              <a:ext uri="{FF2B5EF4-FFF2-40B4-BE49-F238E27FC236}">
                <a16:creationId xmlns:a16="http://schemas.microsoft.com/office/drawing/2014/main" id="{B696ADBE-8B04-0F46-B697-838DE98F0D8A}"/>
              </a:ext>
            </a:extLst>
          </p:cNvPr>
          <p:cNvPicPr>
            <a:picLocks noChangeAspect="1"/>
          </p:cNvPicPr>
          <p:nvPr/>
        </p:nvPicPr>
        <p:blipFill>
          <a:blip r:embed="rId4"/>
          <a:stretch>
            <a:fillRect/>
          </a:stretch>
        </p:blipFill>
        <p:spPr>
          <a:xfrm>
            <a:off x="138863" y="4287990"/>
            <a:ext cx="2120900" cy="2540000"/>
          </a:xfrm>
          <a:prstGeom prst="rect">
            <a:avLst/>
          </a:prstGeom>
        </p:spPr>
      </p:pic>
      <p:sp>
        <p:nvSpPr>
          <p:cNvPr id="7" name="四角形吹き出し 6">
            <a:extLst>
              <a:ext uri="{FF2B5EF4-FFF2-40B4-BE49-F238E27FC236}">
                <a16:creationId xmlns:a16="http://schemas.microsoft.com/office/drawing/2014/main" id="{D21EE305-6BCD-E049-9C12-2EAE2914EE55}"/>
              </a:ext>
            </a:extLst>
          </p:cNvPr>
          <p:cNvSpPr/>
          <p:nvPr/>
        </p:nvSpPr>
        <p:spPr>
          <a:xfrm>
            <a:off x="2382982" y="3654716"/>
            <a:ext cx="2561545" cy="1579418"/>
          </a:xfrm>
          <a:prstGeom prst="wedgeRectCallout">
            <a:avLst>
              <a:gd name="adj1" fmla="val -78097"/>
              <a:gd name="adj2" fmla="val 5197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a:solidFill>
                  <a:schemeClr val="tx1"/>
                </a:solidFill>
                <a:latin typeface="Hiragino Maru Gothic Pro W4" panose="020F0400000000000000" pitchFamily="34" charset="-128"/>
                <a:ea typeface="Hiragino Maru Gothic Pro W4" panose="020F0400000000000000" pitchFamily="34" charset="-128"/>
              </a:rPr>
              <a:t>絶対に</a:t>
            </a:r>
            <a:endParaRPr kumimoji="1" lang="en-US" altLang="ja-JP" sz="3200" b="1"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3200" b="1">
                <a:solidFill>
                  <a:schemeClr val="tx1"/>
                </a:solidFill>
                <a:latin typeface="Hiragino Maru Gothic Pro W4" panose="020F0400000000000000" pitchFamily="34" charset="-128"/>
                <a:ea typeface="Hiragino Maru Gothic Pro W4" panose="020F0400000000000000" pitchFamily="34" charset="-128"/>
              </a:rPr>
              <a:t>すわないで</a:t>
            </a:r>
            <a:r>
              <a:rPr kumimoji="1" lang="en-US" altLang="ja-JP" sz="3200" b="1"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3200" b="1">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643792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709678" y="3870960"/>
            <a:ext cx="5724644" cy="1847622"/>
          </a:xfrm>
          <a:prstGeom prst="rect">
            <a:avLst/>
          </a:prstGeom>
          <a:noFill/>
        </p:spPr>
        <p:txBody>
          <a:bodyPr wrap="none" rtlCol="0">
            <a:spAutoFit/>
          </a:bodyPr>
          <a:lstStyle/>
          <a:p>
            <a:pPr>
              <a:lnSpc>
                <a:spcPts val="7080"/>
              </a:lnSpc>
            </a:pPr>
            <a:r>
              <a:rPr kumimoji="1" lang="ja-JP" altLang="en-US" sz="5400">
                <a:latin typeface="Hiragino Maru Gothic Pro W4" panose="020F0400000000000000" pitchFamily="34" charset="-128"/>
                <a:ea typeface="Hiragino Maru Gothic Pro W4" panose="020F0400000000000000" pitchFamily="34" charset="-128"/>
              </a:rPr>
              <a:t>タバコをすうって</a:t>
            </a:r>
            <a:endParaRPr kumimoji="1" lang="en-US" altLang="ja-JP" sz="5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5400">
                <a:latin typeface="Hiragino Maru Gothic Pro W4" panose="020F0400000000000000" pitchFamily="34" charset="-128"/>
                <a:ea typeface="Hiragino Maru Gothic Pro W4" panose="020F0400000000000000" pitchFamily="34" charset="-128"/>
              </a:rPr>
              <a:t>カッコいいの？</a:t>
            </a:r>
            <a:endParaRPr kumimoji="1" lang="en-US" altLang="ja-JP" sz="5400" dirty="0">
              <a:latin typeface="Hiragino Maru Gothic Pro W4" panose="020F0400000000000000" pitchFamily="34" charset="-128"/>
              <a:ea typeface="Hiragino Maru Gothic Pro W4" panose="020F0400000000000000" pitchFamily="34" charset="-128"/>
            </a:endParaRPr>
          </a:p>
        </p:txBody>
      </p:sp>
      <p:pic>
        <p:nvPicPr>
          <p:cNvPr id="7" name="図 6" descr="ロゴ が含まれている画像&#10;&#10;自動的に生成された説明">
            <a:extLst>
              <a:ext uri="{FF2B5EF4-FFF2-40B4-BE49-F238E27FC236}">
                <a16:creationId xmlns:a16="http://schemas.microsoft.com/office/drawing/2014/main" id="{6C76B240-93C7-C545-8273-538BAAFF2521}"/>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1999305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4" name="図 3" descr="アイコン&#10;&#10;自動的に生成された説明">
            <a:extLst>
              <a:ext uri="{FF2B5EF4-FFF2-40B4-BE49-F238E27FC236}">
                <a16:creationId xmlns:a16="http://schemas.microsoft.com/office/drawing/2014/main" id="{CD6E6FD3-6893-4245-9CFD-7BC1674D4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7727" y="4052046"/>
            <a:ext cx="2082490" cy="2771549"/>
          </a:xfrm>
          <a:prstGeom prst="rect">
            <a:avLst/>
          </a:prstGeom>
        </p:spPr>
      </p:pic>
      <p:pic>
        <p:nvPicPr>
          <p:cNvPr id="5" name="図 4" descr="アイコン&#10;&#10;自動的に生成された説明">
            <a:extLst>
              <a:ext uri="{FF2B5EF4-FFF2-40B4-BE49-F238E27FC236}">
                <a16:creationId xmlns:a16="http://schemas.microsoft.com/office/drawing/2014/main" id="{D054A103-08B6-C145-BF5E-012391567B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7801" y="4052046"/>
            <a:ext cx="2186354" cy="2771549"/>
          </a:xfrm>
          <a:prstGeom prst="rect">
            <a:avLst/>
          </a:prstGeom>
        </p:spPr>
      </p:pic>
      <p:sp>
        <p:nvSpPr>
          <p:cNvPr id="6" name="Rectangle 2">
            <a:extLst>
              <a:ext uri="{FF2B5EF4-FFF2-40B4-BE49-F238E27FC236}">
                <a16:creationId xmlns:a16="http://schemas.microsoft.com/office/drawing/2014/main" id="{12632B05-EB42-4E46-AC6A-D70FB3518BE9}"/>
              </a:ext>
            </a:extLst>
          </p:cNvPr>
          <p:cNvSpPr txBox="1">
            <a:spLocks noChangeArrowheads="1"/>
          </p:cNvSpPr>
          <p:nvPr/>
        </p:nvSpPr>
        <p:spPr>
          <a:xfrm>
            <a:off x="359532" y="339091"/>
            <a:ext cx="8424936" cy="3497804"/>
          </a:xfrm>
          <a:prstGeom prst="rect">
            <a:avLst/>
          </a:prstGeom>
          <a:solidFill>
            <a:schemeClr val="bg1"/>
          </a:solidFill>
          <a:ln>
            <a:solidFill>
              <a:schemeClr val="bg1"/>
            </a:solidFill>
          </a:ln>
        </p:spPr>
        <p:txBody>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charset="0"/>
                <a:ea typeface="Osaka" charset="-128"/>
              </a:defRPr>
            </a:lvl2pPr>
            <a:lvl3pPr algn="ctr" rtl="0" eaLnBrk="0" fontAlgn="base" hangingPunct="0">
              <a:spcBef>
                <a:spcPct val="0"/>
              </a:spcBef>
              <a:spcAft>
                <a:spcPct val="0"/>
              </a:spcAft>
              <a:defRPr kumimoji="1" sz="4400">
                <a:solidFill>
                  <a:schemeClr val="tx2"/>
                </a:solidFill>
                <a:latin typeface="Times" charset="0"/>
                <a:ea typeface="Osaka" charset="-128"/>
              </a:defRPr>
            </a:lvl3pPr>
            <a:lvl4pPr algn="ctr" rtl="0" eaLnBrk="0" fontAlgn="base" hangingPunct="0">
              <a:spcBef>
                <a:spcPct val="0"/>
              </a:spcBef>
              <a:spcAft>
                <a:spcPct val="0"/>
              </a:spcAft>
              <a:defRPr kumimoji="1" sz="4400">
                <a:solidFill>
                  <a:schemeClr val="tx2"/>
                </a:solidFill>
                <a:latin typeface="Times" charset="0"/>
                <a:ea typeface="Osaka" charset="-128"/>
              </a:defRPr>
            </a:lvl4pPr>
            <a:lvl5pPr algn="ctr" rtl="0" eaLnBrk="0" fontAlgn="base" hangingPunct="0">
              <a:spcBef>
                <a:spcPct val="0"/>
              </a:spcBef>
              <a:spcAft>
                <a:spcPct val="0"/>
              </a:spcAft>
              <a:defRPr kumimoji="1" sz="4400">
                <a:solidFill>
                  <a:schemeClr val="tx2"/>
                </a:solidFill>
                <a:latin typeface="Times" charset="0"/>
                <a:ea typeface="Osaka" charset="-128"/>
              </a:defRPr>
            </a:lvl5pPr>
            <a:lvl6pPr marL="457200" algn="ctr" rtl="0" fontAlgn="base">
              <a:spcBef>
                <a:spcPct val="0"/>
              </a:spcBef>
              <a:spcAft>
                <a:spcPct val="0"/>
              </a:spcAft>
              <a:defRPr kumimoji="1" sz="4400">
                <a:solidFill>
                  <a:schemeClr val="tx2"/>
                </a:solidFill>
                <a:latin typeface="Times" charset="0"/>
                <a:ea typeface="Osaka" charset="-128"/>
              </a:defRPr>
            </a:lvl6pPr>
            <a:lvl7pPr marL="914400" algn="ctr" rtl="0" fontAlgn="base">
              <a:spcBef>
                <a:spcPct val="0"/>
              </a:spcBef>
              <a:spcAft>
                <a:spcPct val="0"/>
              </a:spcAft>
              <a:defRPr kumimoji="1" sz="4400">
                <a:solidFill>
                  <a:schemeClr val="tx2"/>
                </a:solidFill>
                <a:latin typeface="Times" charset="0"/>
                <a:ea typeface="Osaka" charset="-128"/>
              </a:defRPr>
            </a:lvl7pPr>
            <a:lvl8pPr marL="1371600" algn="ctr" rtl="0" fontAlgn="base">
              <a:spcBef>
                <a:spcPct val="0"/>
              </a:spcBef>
              <a:spcAft>
                <a:spcPct val="0"/>
              </a:spcAft>
              <a:defRPr kumimoji="1" sz="4400">
                <a:solidFill>
                  <a:schemeClr val="tx2"/>
                </a:solidFill>
                <a:latin typeface="Times" charset="0"/>
                <a:ea typeface="Osaka" charset="-128"/>
              </a:defRPr>
            </a:lvl8pPr>
            <a:lvl9pPr marL="1828800" algn="ctr" rtl="0" fontAlgn="base">
              <a:spcBef>
                <a:spcPct val="0"/>
              </a:spcBef>
              <a:spcAft>
                <a:spcPct val="0"/>
              </a:spcAft>
              <a:defRPr kumimoji="1" sz="4400">
                <a:solidFill>
                  <a:schemeClr val="tx2"/>
                </a:solidFill>
                <a:latin typeface="Times" charset="0"/>
                <a:ea typeface="Osaka" charset="-128"/>
              </a:defRPr>
            </a:lvl9pPr>
          </a:lstStyle>
          <a:p>
            <a:pPr algn="l" eaLnBrk="1" hangingPunct="1">
              <a:lnSpc>
                <a:spcPts val="5280"/>
              </a:lnSpc>
            </a:pPr>
            <a:r>
              <a:rPr lang="ja-JP" altLang="en-US" sz="4000" kern="0">
                <a:solidFill>
                  <a:schemeClr val="tx1"/>
                </a:solidFill>
                <a:latin typeface="Hiragino Maru Gothic Pro W4" panose="020F0400000000000000" pitchFamily="34" charset="-128"/>
                <a:ea typeface="Hiragino Maru Gothic Pro W4" panose="020F0400000000000000" pitchFamily="34" charset="-128"/>
              </a:rPr>
              <a:t>　これまで</a:t>
            </a:r>
            <a:endParaRPr lang="en-US" altLang="ja-JP" sz="4000" kern="0" dirty="0">
              <a:solidFill>
                <a:schemeClr val="tx1"/>
              </a:solidFill>
              <a:latin typeface="Hiragino Maru Gothic Pro W4" panose="020F0400000000000000" pitchFamily="34" charset="-128"/>
              <a:ea typeface="Hiragino Maru Gothic Pro W4" panose="020F0400000000000000" pitchFamily="34" charset="-128"/>
            </a:endParaRPr>
          </a:p>
          <a:p>
            <a:pPr algn="l" eaLnBrk="1" hangingPunct="1">
              <a:lnSpc>
                <a:spcPts val="5280"/>
              </a:lnSpc>
            </a:pPr>
            <a:r>
              <a:rPr lang="ja-JP" altLang="en-US" sz="4000" kern="0">
                <a:solidFill>
                  <a:schemeClr val="tx1"/>
                </a:solidFill>
                <a:latin typeface="Hiragino Maru Gothic Pro W4" panose="020F0400000000000000" pitchFamily="34" charset="-128"/>
                <a:ea typeface="Hiragino Maru Gothic Pro W4" panose="020F0400000000000000" pitchFamily="34" charset="-128"/>
              </a:rPr>
              <a:t>　おうちの人や、先生から</a:t>
            </a:r>
            <a:br>
              <a:rPr lang="ja-JP" altLang="en-US" sz="4000" kern="0">
                <a:solidFill>
                  <a:schemeClr val="tx1"/>
                </a:solidFill>
                <a:latin typeface="Hiragino Maru Gothic Pro W4" panose="020F0400000000000000" pitchFamily="34" charset="-128"/>
                <a:ea typeface="Hiragino Maru Gothic Pro W4" panose="020F0400000000000000" pitchFamily="34" charset="-128"/>
              </a:rPr>
            </a:br>
            <a:r>
              <a:rPr lang="ja-JP" altLang="en-US" sz="4000" kern="0">
                <a:solidFill>
                  <a:schemeClr val="tx1"/>
                </a:solidFill>
                <a:latin typeface="Hiragino Maru Gothic Pro W4" panose="020F0400000000000000" pitchFamily="34" charset="-128"/>
                <a:ea typeface="Hiragino Maru Gothic Pro W4" panose="020F0400000000000000" pitchFamily="34" charset="-128"/>
              </a:rPr>
              <a:t>　タバコのお話を聞いたことが</a:t>
            </a:r>
            <a:br>
              <a:rPr lang="ja-JP" altLang="en-US" sz="4000" kern="0">
                <a:solidFill>
                  <a:schemeClr val="tx1"/>
                </a:solidFill>
                <a:latin typeface="Hiragino Maru Gothic Pro W4" panose="020F0400000000000000" pitchFamily="34" charset="-128"/>
                <a:ea typeface="Hiragino Maru Gothic Pro W4" panose="020F0400000000000000" pitchFamily="34" charset="-128"/>
              </a:rPr>
            </a:br>
            <a:r>
              <a:rPr lang="ja-JP" altLang="en-US" sz="4000" kern="0">
                <a:solidFill>
                  <a:schemeClr val="tx1"/>
                </a:solidFill>
                <a:latin typeface="Hiragino Maru Gothic Pro W4" panose="020F0400000000000000" pitchFamily="34" charset="-128"/>
                <a:ea typeface="Hiragino Maru Gothic Pro W4" panose="020F0400000000000000" pitchFamily="34" charset="-128"/>
              </a:rPr>
              <a:t>　ありますか？</a:t>
            </a:r>
            <a:br>
              <a:rPr lang="ja-JP" altLang="en-US" sz="4000" kern="0">
                <a:solidFill>
                  <a:schemeClr val="tx1"/>
                </a:solidFill>
                <a:latin typeface="Hiragino Maru Gothic Pro W4" panose="020F0400000000000000" pitchFamily="34" charset="-128"/>
                <a:ea typeface="Hiragino Maru Gothic Pro W4" panose="020F0400000000000000" pitchFamily="34" charset="-128"/>
              </a:rPr>
            </a:br>
            <a:r>
              <a:rPr lang="ja-JP" altLang="en-US" sz="4000" kern="0">
                <a:solidFill>
                  <a:schemeClr val="tx1"/>
                </a:solidFill>
                <a:latin typeface="Hiragino Maru Gothic Pro W4" panose="020F0400000000000000" pitchFamily="34" charset="-128"/>
                <a:ea typeface="Hiragino Maru Gothic Pro W4" panose="020F0400000000000000" pitchFamily="34" charset="-128"/>
              </a:rPr>
              <a:t>　ある人は手をあげて下さい。</a:t>
            </a:r>
          </a:p>
        </p:txBody>
      </p:sp>
    </p:spTree>
    <p:extLst>
      <p:ext uri="{BB962C8B-B14F-4D97-AF65-F5344CB8AC3E}">
        <p14:creationId xmlns:p14="http://schemas.microsoft.com/office/powerpoint/2010/main" val="3372194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第６問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pic>
        <p:nvPicPr>
          <p:cNvPr id="8" name="Picture 2" descr="Twins, 22, made up to show how they would look at 40 if Kirsty, left, was a smoker and Kelly, right, was not">
            <a:extLst>
              <a:ext uri="{FF2B5EF4-FFF2-40B4-BE49-F238E27FC236}">
                <a16:creationId xmlns:a16="http://schemas.microsoft.com/office/drawing/2014/main" id="{BBBF2C01-D27C-254F-BC44-87237C7A4CA5}"/>
              </a:ext>
            </a:extLst>
          </p:cNvPr>
          <p:cNvPicPr>
            <a:picLocks noChangeAspect="1" noChangeArrowheads="1"/>
          </p:cNvPicPr>
          <p:nvPr/>
        </p:nvPicPr>
        <p:blipFill>
          <a:blip r:embed="rId4" cstate="print"/>
          <a:srcRect/>
          <a:stretch>
            <a:fillRect/>
          </a:stretch>
        </p:blipFill>
        <p:spPr>
          <a:xfrm>
            <a:off x="1132612" y="2175308"/>
            <a:ext cx="6878776" cy="4126422"/>
          </a:xfrm>
          <a:prstGeom prst="rect">
            <a:avLst/>
          </a:prstGeom>
        </p:spPr>
      </p:pic>
      <p:sp>
        <p:nvSpPr>
          <p:cNvPr id="3" name="テキスト ボックス 2">
            <a:extLst>
              <a:ext uri="{FF2B5EF4-FFF2-40B4-BE49-F238E27FC236}">
                <a16:creationId xmlns:a16="http://schemas.microsoft.com/office/drawing/2014/main" id="{8A498E8D-FEB0-6141-9360-DEC7A78F6993}"/>
              </a:ext>
            </a:extLst>
          </p:cNvPr>
          <p:cNvSpPr txBox="1"/>
          <p:nvPr/>
        </p:nvSpPr>
        <p:spPr>
          <a:xfrm>
            <a:off x="5554508" y="6295818"/>
            <a:ext cx="3059556" cy="369332"/>
          </a:xfrm>
          <a:prstGeom prst="rect">
            <a:avLst/>
          </a:prstGeom>
          <a:noFill/>
        </p:spPr>
        <p:txBody>
          <a:bodyPr wrap="none" rtlCol="0">
            <a:spAutoFit/>
          </a:bodyPr>
          <a:lstStyle/>
          <a:p>
            <a:r>
              <a:rPr kumimoji="1" lang="en-US" altLang="ja-JP" dirty="0"/>
              <a:t>BBC News 27 September, 2001</a:t>
            </a:r>
            <a:endParaRPr kumimoji="1" lang="ja-JP" altLang="en-US"/>
          </a:p>
        </p:txBody>
      </p:sp>
      <p:sp>
        <p:nvSpPr>
          <p:cNvPr id="9" name="テキスト ボックス 8">
            <a:extLst>
              <a:ext uri="{FF2B5EF4-FFF2-40B4-BE49-F238E27FC236}">
                <a16:creationId xmlns:a16="http://schemas.microsoft.com/office/drawing/2014/main" id="{43EFC3F6-EF96-B84B-9A36-057BD1AA4A21}"/>
              </a:ext>
            </a:extLst>
          </p:cNvPr>
          <p:cNvSpPr txBox="1"/>
          <p:nvPr/>
        </p:nvSpPr>
        <p:spPr>
          <a:xfrm>
            <a:off x="421946" y="1145867"/>
            <a:ext cx="8192118" cy="883127"/>
          </a:xfrm>
          <a:prstGeom prst="rect">
            <a:avLst/>
          </a:prstGeom>
          <a:noFill/>
        </p:spPr>
        <p:txBody>
          <a:bodyPr wrap="square" rtlCol="0">
            <a:spAutoFit/>
          </a:bodyPr>
          <a:lstStyle/>
          <a:p>
            <a:pPr>
              <a:lnSpc>
                <a:spcPts val="7080"/>
              </a:lnSpc>
            </a:pPr>
            <a:r>
              <a:rPr kumimoji="1" lang="ja-JP" altLang="en-US" sz="3600">
                <a:latin typeface="Hiragino Maru Gothic Pro W4" panose="020F0400000000000000" pitchFamily="34" charset="-128"/>
                <a:ea typeface="Hiragino Maru Gothic Pro W4" panose="020F0400000000000000" pitchFamily="34" charset="-128"/>
              </a:rPr>
              <a:t>この２人の関係は？　親子？ふたご？</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37587346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descr="図形, 矢印&#10;&#10;自動的に生成された説明">
            <a:extLst>
              <a:ext uri="{FF2B5EF4-FFF2-40B4-BE49-F238E27FC236}">
                <a16:creationId xmlns:a16="http://schemas.microsoft.com/office/drawing/2014/main" id="{A5713744-9265-2240-A26F-6F2B564E2804}"/>
              </a:ext>
            </a:extLst>
          </p:cNvPr>
          <p:cNvPicPr>
            <a:picLocks noChangeAspect="1"/>
          </p:cNvPicPr>
          <p:nvPr/>
        </p:nvPicPr>
        <p:blipFill>
          <a:blip r:embed="rId3"/>
          <a:stretch>
            <a:fillRect/>
          </a:stretch>
        </p:blipFill>
        <p:spPr>
          <a:xfrm>
            <a:off x="0" y="22578"/>
            <a:ext cx="9144000" cy="6858000"/>
          </a:xfrm>
          <a:prstGeom prst="rect">
            <a:avLst/>
          </a:prstGeom>
        </p:spPr>
      </p:pic>
      <p:sp>
        <p:nvSpPr>
          <p:cNvPr id="4" name="Rectangle 2">
            <a:extLst>
              <a:ext uri="{FF2B5EF4-FFF2-40B4-BE49-F238E27FC236}">
                <a16:creationId xmlns:a16="http://schemas.microsoft.com/office/drawing/2014/main" id="{A3B95D53-627B-EA4C-B381-E9086D4B94B4}"/>
              </a:ext>
            </a:extLst>
          </p:cNvPr>
          <p:cNvSpPr txBox="1">
            <a:spLocks noChangeArrowheads="1"/>
          </p:cNvSpPr>
          <p:nvPr/>
        </p:nvSpPr>
        <p:spPr>
          <a:xfrm>
            <a:off x="760604" y="3678715"/>
            <a:ext cx="3152301" cy="1738412"/>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ts val="6080"/>
              </a:lnSpc>
            </a:pPr>
            <a:r>
              <a:rPr lang="ja-JP" altLang="en-US">
                <a:latin typeface="Hiragino Maru Gothic Pro W4" panose="020F0400000000000000" pitchFamily="34" charset="-128"/>
                <a:ea typeface="Hiragino Maru Gothic Pro W4" panose="020F0400000000000000" pitchFamily="34" charset="-128"/>
              </a:rPr>
              <a:t>①親子</a:t>
            </a:r>
            <a:br>
              <a:rPr lang="ja-JP" altLang="en-US">
                <a:latin typeface="Hiragino Maru Gothic Pro W4" panose="020F0400000000000000" pitchFamily="34" charset="-128"/>
                <a:ea typeface="Hiragino Maru Gothic Pro W4" panose="020F0400000000000000" pitchFamily="34" charset="-128"/>
              </a:rPr>
            </a:br>
            <a:r>
              <a:rPr lang="ja-JP" altLang="en-US">
                <a:latin typeface="Hiragino Maru Gothic Pro W4" panose="020F0400000000000000" pitchFamily="34" charset="-128"/>
                <a:ea typeface="Hiragino Maru Gothic Pro W4" panose="020F0400000000000000" pitchFamily="34" charset="-128"/>
              </a:rPr>
              <a:t>②ふたご</a:t>
            </a:r>
          </a:p>
        </p:txBody>
      </p:sp>
      <p:pic>
        <p:nvPicPr>
          <p:cNvPr id="5" name="図 4" descr="アイコン&#10;&#10;自動的に生成された説明">
            <a:extLst>
              <a:ext uri="{FF2B5EF4-FFF2-40B4-BE49-F238E27FC236}">
                <a16:creationId xmlns:a16="http://schemas.microsoft.com/office/drawing/2014/main" id="{1CE608C5-405E-F646-B6AF-5E2B856C2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18" y="4710590"/>
            <a:ext cx="1630488" cy="2169988"/>
          </a:xfrm>
          <a:prstGeom prst="rect">
            <a:avLst/>
          </a:prstGeom>
        </p:spPr>
      </p:pic>
      <p:pic>
        <p:nvPicPr>
          <p:cNvPr id="6" name="図 5" descr="アイコン&#10;&#10;自動的に生成された説明">
            <a:extLst>
              <a:ext uri="{FF2B5EF4-FFF2-40B4-BE49-F238E27FC236}">
                <a16:creationId xmlns:a16="http://schemas.microsoft.com/office/drawing/2014/main" id="{60C5EEFC-2B62-9446-8B3E-6F5FC610A1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822" y="4710590"/>
            <a:ext cx="1711809" cy="2169988"/>
          </a:xfrm>
          <a:prstGeom prst="rect">
            <a:avLst/>
          </a:prstGeom>
        </p:spPr>
      </p:pic>
      <p:sp>
        <p:nvSpPr>
          <p:cNvPr id="7" name="テキスト ボックス 6">
            <a:extLst>
              <a:ext uri="{FF2B5EF4-FFF2-40B4-BE49-F238E27FC236}">
                <a16:creationId xmlns:a16="http://schemas.microsoft.com/office/drawing/2014/main" id="{C8B40705-F7AA-B644-997E-6A76CE1B3EB8}"/>
              </a:ext>
            </a:extLst>
          </p:cNvPr>
          <p:cNvSpPr txBox="1"/>
          <p:nvPr/>
        </p:nvSpPr>
        <p:spPr>
          <a:xfrm>
            <a:off x="5398479" y="1346843"/>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8" name="テキスト ボックス 7">
            <a:extLst>
              <a:ext uri="{FF2B5EF4-FFF2-40B4-BE49-F238E27FC236}">
                <a16:creationId xmlns:a16="http://schemas.microsoft.com/office/drawing/2014/main" id="{AD646ECC-2724-EE4F-9731-5DB86396224F}"/>
              </a:ext>
            </a:extLst>
          </p:cNvPr>
          <p:cNvSpPr txBox="1"/>
          <p:nvPr/>
        </p:nvSpPr>
        <p:spPr>
          <a:xfrm>
            <a:off x="5731101" y="2978089"/>
            <a:ext cx="2408032" cy="707886"/>
          </a:xfrm>
          <a:prstGeom prst="rect">
            <a:avLst/>
          </a:prstGeom>
          <a:solidFill>
            <a:schemeClr val="accent5">
              <a:lumMod val="20000"/>
              <a:lumOff val="80000"/>
            </a:schemeClr>
          </a:solidFill>
          <a:ln w="57150">
            <a:solidFill>
              <a:srgbClr val="FF0000"/>
            </a:solidFill>
          </a:ln>
        </p:spPr>
        <p:txBody>
          <a:bodyPr wrap="none" rtlCol="0">
            <a:spAutoFit/>
          </a:bodyPr>
          <a:lstStyle/>
          <a:p>
            <a:r>
              <a:rPr lang="ja-JP" altLang="en-US" sz="4000">
                <a:latin typeface="Hiragino Maru Gothic Pro W4" panose="020F0400000000000000" pitchFamily="34" charset="-128"/>
                <a:ea typeface="Hiragino Maru Gothic Pro W4" panose="020F0400000000000000" pitchFamily="34" charset="-128"/>
              </a:rPr>
              <a:t>②</a:t>
            </a:r>
            <a:r>
              <a:rPr lang="en-US" altLang="ja-JP" sz="4000" dirty="0">
                <a:latin typeface="Hiragino Maru Gothic Pro W4" panose="020F0400000000000000" pitchFamily="34" charset="-128"/>
                <a:ea typeface="Hiragino Maru Gothic Pro W4" panose="020F0400000000000000" pitchFamily="34" charset="-128"/>
              </a:rPr>
              <a:t> </a:t>
            </a:r>
            <a:r>
              <a:rPr lang="ja-JP" altLang="en-US" sz="4000">
                <a:latin typeface="Hiragino Maru Gothic Pro W4" panose="020F0400000000000000" pitchFamily="34" charset="-128"/>
                <a:ea typeface="Hiragino Maru Gothic Pro W4" panose="020F0400000000000000" pitchFamily="34" charset="-128"/>
              </a:rPr>
              <a:t>ふたご</a:t>
            </a:r>
            <a:endParaRPr kumimoji="1" lang="ja-JP" altLang="en-US" sz="4000" b="1">
              <a:latin typeface="Hiragino Maru Gothic Pro W4" panose="020F0400000000000000" pitchFamily="34" charset="-128"/>
              <a:ea typeface="Hiragino Maru Gothic Pro W4" panose="020F0400000000000000" pitchFamily="34" charset="-128"/>
            </a:endParaRPr>
          </a:p>
        </p:txBody>
      </p:sp>
      <p:pic>
        <p:nvPicPr>
          <p:cNvPr id="9" name="Picture 2" descr="Twins, 22, made up to show how they would look at 40 if Kirsty, left, was a smoker and Kelly, right, was not">
            <a:extLst>
              <a:ext uri="{FF2B5EF4-FFF2-40B4-BE49-F238E27FC236}">
                <a16:creationId xmlns:a16="http://schemas.microsoft.com/office/drawing/2014/main" id="{9D3952A7-9820-0E40-8E30-67B5B8DD3F1B}"/>
              </a:ext>
            </a:extLst>
          </p:cNvPr>
          <p:cNvPicPr>
            <a:picLocks noChangeAspect="1" noChangeArrowheads="1"/>
          </p:cNvPicPr>
          <p:nvPr/>
        </p:nvPicPr>
        <p:blipFill>
          <a:blip r:embed="rId6" cstate="print"/>
          <a:srcRect/>
          <a:stretch>
            <a:fillRect/>
          </a:stretch>
        </p:blipFill>
        <p:spPr>
          <a:xfrm>
            <a:off x="0" y="350789"/>
            <a:ext cx="4876799" cy="2925482"/>
          </a:xfrm>
          <a:prstGeom prst="rect">
            <a:avLst/>
          </a:prstGeom>
        </p:spPr>
      </p:pic>
      <p:sp>
        <p:nvSpPr>
          <p:cNvPr id="10" name="テキスト ボックス 9">
            <a:extLst>
              <a:ext uri="{FF2B5EF4-FFF2-40B4-BE49-F238E27FC236}">
                <a16:creationId xmlns:a16="http://schemas.microsoft.com/office/drawing/2014/main" id="{028D6822-95FD-F947-A250-17B037A8F1DB}"/>
              </a:ext>
            </a:extLst>
          </p:cNvPr>
          <p:cNvSpPr txBox="1"/>
          <p:nvPr/>
        </p:nvSpPr>
        <p:spPr>
          <a:xfrm>
            <a:off x="1883122" y="3244334"/>
            <a:ext cx="3059556" cy="369332"/>
          </a:xfrm>
          <a:prstGeom prst="rect">
            <a:avLst/>
          </a:prstGeom>
          <a:noFill/>
        </p:spPr>
        <p:txBody>
          <a:bodyPr wrap="none" rtlCol="0">
            <a:spAutoFit/>
          </a:bodyPr>
          <a:lstStyle/>
          <a:p>
            <a:r>
              <a:rPr kumimoji="1" lang="en-US" altLang="ja-JP" dirty="0"/>
              <a:t>BBC News 27 September, 2001</a:t>
            </a:r>
            <a:endParaRPr kumimoji="1" lang="ja-JP" altLang="en-US"/>
          </a:p>
        </p:txBody>
      </p:sp>
    </p:spTree>
    <p:extLst>
      <p:ext uri="{BB962C8B-B14F-4D97-AF65-F5344CB8AC3E}">
        <p14:creationId xmlns:p14="http://schemas.microsoft.com/office/powerpoint/2010/main" val="204636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2" name="Picture 2" descr="~3182336おばさん２">
            <a:extLst>
              <a:ext uri="{FF2B5EF4-FFF2-40B4-BE49-F238E27FC236}">
                <a16:creationId xmlns:a16="http://schemas.microsoft.com/office/drawing/2014/main" id="{6849371C-48A0-5847-987F-D8AD2095CDB4}"/>
              </a:ext>
            </a:extLst>
          </p:cNvPr>
          <p:cNvPicPr>
            <a:picLocks noChangeAspect="1" noChangeArrowheads="1"/>
          </p:cNvPicPr>
          <p:nvPr/>
        </p:nvPicPr>
        <p:blipFill rotWithShape="1">
          <a:blip r:embed="rId3" cstate="print"/>
          <a:srcRect l="4878" t="4546" r="4878"/>
          <a:stretch/>
        </p:blipFill>
        <p:spPr>
          <a:xfrm>
            <a:off x="1048874" y="1177635"/>
            <a:ext cx="7046252" cy="5548923"/>
          </a:xfrm>
          <a:prstGeom prst="rect">
            <a:avLst/>
          </a:prstGeom>
        </p:spPr>
      </p:pic>
      <p:sp>
        <p:nvSpPr>
          <p:cNvPr id="3" name="テキスト ボックス 2">
            <a:extLst>
              <a:ext uri="{FF2B5EF4-FFF2-40B4-BE49-F238E27FC236}">
                <a16:creationId xmlns:a16="http://schemas.microsoft.com/office/drawing/2014/main" id="{17CBFD8C-2D04-7742-B1FF-32AC0A139AA7}"/>
              </a:ext>
            </a:extLst>
          </p:cNvPr>
          <p:cNvSpPr txBox="1"/>
          <p:nvPr/>
        </p:nvSpPr>
        <p:spPr>
          <a:xfrm>
            <a:off x="475941" y="131442"/>
            <a:ext cx="8192118" cy="883127"/>
          </a:xfrm>
          <a:prstGeom prst="rect">
            <a:avLst/>
          </a:prstGeom>
          <a:noFill/>
        </p:spPr>
        <p:txBody>
          <a:bodyPr wrap="square" rtlCol="0">
            <a:spAutoFit/>
          </a:bodyPr>
          <a:lstStyle/>
          <a:p>
            <a:pPr>
              <a:lnSpc>
                <a:spcPts val="7080"/>
              </a:lnSpc>
            </a:pPr>
            <a:r>
              <a:rPr kumimoji="1" lang="ja-JP" altLang="en-US" sz="3600">
                <a:latin typeface="Hiragino Maru Gothic Pro W4" panose="020F0400000000000000" pitchFamily="34" charset="-128"/>
                <a:ea typeface="Hiragino Maru Gothic Pro W4" panose="020F0400000000000000" pitchFamily="34" charset="-128"/>
              </a:rPr>
              <a:t>タバコをすうと、どんなことになる？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36594319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2175164" y="3539837"/>
            <a:ext cx="6179127" cy="2758127"/>
          </a:xfrm>
          <a:prstGeom prst="rect">
            <a:avLst/>
          </a:prstGeom>
          <a:noFill/>
        </p:spPr>
        <p:txBody>
          <a:bodyPr wrap="square" rtlCol="0">
            <a:spAutoFit/>
          </a:bodyPr>
          <a:lstStyle/>
          <a:p>
            <a:pPr>
              <a:lnSpc>
                <a:spcPts val="7080"/>
              </a:lnSpc>
            </a:pPr>
            <a:r>
              <a:rPr kumimoji="1" lang="ja-JP" altLang="en-US" sz="5400">
                <a:latin typeface="Hiragino Maru Gothic Pro W4" panose="020F0400000000000000" pitchFamily="34" charset="-128"/>
                <a:ea typeface="Hiragino Maru Gothic Pro W4" panose="020F0400000000000000" pitchFamily="34" charset="-128"/>
              </a:rPr>
              <a:t>タバコをすうと</a:t>
            </a:r>
            <a:endParaRPr kumimoji="1" lang="en-US" altLang="ja-JP" sz="5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5400">
                <a:latin typeface="Hiragino Maru Gothic Pro W4" panose="020F0400000000000000" pitchFamily="34" charset="-128"/>
                <a:ea typeface="Hiragino Maru Gothic Pro W4" panose="020F0400000000000000" pitchFamily="34" charset="-128"/>
              </a:rPr>
              <a:t>歯や口の中は</a:t>
            </a:r>
            <a:endParaRPr kumimoji="1" lang="en-US" altLang="ja-JP" sz="5400" dirty="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5400">
                <a:latin typeface="Hiragino Maru Gothic Pro W4" panose="020F0400000000000000" pitchFamily="34" charset="-128"/>
                <a:ea typeface="Hiragino Maru Gothic Pro W4" panose="020F0400000000000000" pitchFamily="34" charset="-128"/>
              </a:rPr>
              <a:t>どうなるの？</a:t>
            </a:r>
            <a:endParaRPr kumimoji="1" lang="en-US" altLang="ja-JP" sz="5400" dirty="0">
              <a:latin typeface="Hiragino Maru Gothic Pro W4" panose="020F0400000000000000" pitchFamily="34" charset="-128"/>
              <a:ea typeface="Hiragino Maru Gothic Pro W4" panose="020F0400000000000000" pitchFamily="34" charset="-128"/>
            </a:endParaRPr>
          </a:p>
        </p:txBody>
      </p:sp>
      <p:pic>
        <p:nvPicPr>
          <p:cNvPr id="7" name="図 6" descr="ロゴ が含まれている画像&#10;&#10;自動的に生成された説明">
            <a:extLst>
              <a:ext uri="{FF2B5EF4-FFF2-40B4-BE49-F238E27FC236}">
                <a16:creationId xmlns:a16="http://schemas.microsoft.com/office/drawing/2014/main" id="{6C76B240-93C7-C545-8273-538BAAFF2521}"/>
              </a:ext>
            </a:extLst>
          </p:cNvPr>
          <p:cNvPicPr>
            <a:picLocks noChangeAspect="1"/>
          </p:cNvPicPr>
          <p:nvPr/>
        </p:nvPicPr>
        <p:blipFill>
          <a:blip r:embed="rId4"/>
          <a:stretch>
            <a:fillRect/>
          </a:stretch>
        </p:blipFill>
        <p:spPr>
          <a:xfrm>
            <a:off x="141141" y="305927"/>
            <a:ext cx="1716235" cy="1214221"/>
          </a:xfrm>
          <a:prstGeom prst="rect">
            <a:avLst/>
          </a:prstGeom>
        </p:spPr>
      </p:pic>
    </p:spTree>
    <p:extLst>
      <p:ext uri="{BB962C8B-B14F-4D97-AF65-F5344CB8AC3E}">
        <p14:creationId xmlns:p14="http://schemas.microsoft.com/office/powerpoint/2010/main" val="2182976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3CB7A075-9D67-254F-835B-263A049D8EBB}"/>
              </a:ext>
            </a:extLst>
          </p:cNvPr>
          <p:cNvSpPr>
            <a:spLocks noChangeArrowheads="1"/>
          </p:cNvSpPr>
          <p:nvPr/>
        </p:nvSpPr>
        <p:spPr bwMode="auto">
          <a:xfrm>
            <a:off x="140566" y="1191418"/>
            <a:ext cx="798294" cy="4894263"/>
          </a:xfrm>
          <a:prstGeom prst="rect">
            <a:avLst/>
          </a:prstGeom>
          <a:solidFill>
            <a:srgbClr val="000066"/>
          </a:solidFill>
          <a:ln w="50800">
            <a:solidFill>
              <a:schemeClr val="tx1"/>
            </a:solidFill>
            <a:miter lim="800000"/>
            <a:headEnd/>
            <a:tailEnd/>
          </a:ln>
        </p:spPr>
        <p:txBody>
          <a:bodyPr vert="eaVert" wrap="square" lIns="90487" tIns="44450" rIns="90487" bIns="44450">
            <a:spAutoFit/>
          </a:bodyPr>
          <a:lstStyle/>
          <a:p>
            <a:r>
              <a:rPr lang="ja-JP" altLang="en-US" sz="4000" b="1">
                <a:solidFill>
                  <a:schemeClr val="bg1"/>
                </a:solidFill>
                <a:latin typeface="Hiragino Maru Gothic Pro W4" panose="020F0400000000000000" pitchFamily="34" charset="-128"/>
                <a:ea typeface="Hiragino Maru Gothic Pro W4" panose="020F0400000000000000" pitchFamily="34" charset="-128"/>
              </a:rPr>
              <a:t>タバコを吸う人の歯</a:t>
            </a:r>
            <a:endParaRPr lang="ja-JP" sz="4000" b="1">
              <a:solidFill>
                <a:schemeClr val="bg1"/>
              </a:solidFill>
              <a:latin typeface="Hiragino Maru Gothic Pro W4" panose="020F0400000000000000" pitchFamily="34" charset="-128"/>
              <a:ea typeface="Hiragino Maru Gothic Pro W4" panose="020F0400000000000000" pitchFamily="34" charset="-128"/>
            </a:endParaRPr>
          </a:p>
        </p:txBody>
      </p:sp>
      <p:sp>
        <p:nvSpPr>
          <p:cNvPr id="4" name="Rectangle 4">
            <a:extLst>
              <a:ext uri="{FF2B5EF4-FFF2-40B4-BE49-F238E27FC236}">
                <a16:creationId xmlns:a16="http://schemas.microsoft.com/office/drawing/2014/main" id="{A4DE5A48-CA0C-734A-A410-0ED5DCE0628A}"/>
              </a:ext>
            </a:extLst>
          </p:cNvPr>
          <p:cNvSpPr>
            <a:spLocks noChangeArrowheads="1"/>
          </p:cNvSpPr>
          <p:nvPr/>
        </p:nvSpPr>
        <p:spPr bwMode="auto">
          <a:xfrm>
            <a:off x="3673841" y="6329363"/>
            <a:ext cx="4106892" cy="366767"/>
          </a:xfrm>
          <a:prstGeom prst="rect">
            <a:avLst/>
          </a:prstGeom>
          <a:noFill/>
          <a:ln w="12700">
            <a:noFill/>
            <a:miter lim="800000"/>
            <a:headEnd/>
            <a:tailEnd/>
          </a:ln>
        </p:spPr>
        <p:txBody>
          <a:bodyPr wrap="none" lIns="90487" tIns="44450" rIns="90487" bIns="44450">
            <a:spAutoFit/>
          </a:bodyPr>
          <a:lstStyle/>
          <a:p>
            <a:r>
              <a:rPr lang="ja-JP" altLang="en-US">
                <a:latin typeface="Hiragino Maru Gothic Pro W4" panose="020F0400000000000000" pitchFamily="34" charset="-128"/>
                <a:ea typeface="Hiragino Maru Gothic Pro W4" panose="020F0400000000000000" pitchFamily="34" charset="-128"/>
              </a:rPr>
              <a:t>「タバコをやめよう</a:t>
            </a:r>
            <a:r>
              <a:rPr lang="ja-JP">
                <a:latin typeface="Hiragino Maru Gothic Pro W4" panose="020F0400000000000000" pitchFamily="34" charset="-128"/>
                <a:ea typeface="Hiragino Maru Gothic Pro W4" panose="020F0400000000000000" pitchFamily="34" charset="-128"/>
              </a:rPr>
              <a:t>」</a:t>
            </a:r>
            <a:r>
              <a:rPr lang="ja-JP" altLang="en-US">
                <a:latin typeface="Hiragino Maru Gothic Pro W4" panose="020F0400000000000000" pitchFamily="34" charset="-128"/>
                <a:ea typeface="Hiragino Maru Gothic Pro W4" panose="020F0400000000000000" pitchFamily="34" charset="-128"/>
              </a:rPr>
              <a:t>石井正敏著より</a:t>
            </a:r>
          </a:p>
        </p:txBody>
      </p:sp>
      <p:grpSp>
        <p:nvGrpSpPr>
          <p:cNvPr id="5" name="Group 5">
            <a:extLst>
              <a:ext uri="{FF2B5EF4-FFF2-40B4-BE49-F238E27FC236}">
                <a16:creationId xmlns:a16="http://schemas.microsoft.com/office/drawing/2014/main" id="{2FBD1C4B-CB33-6C48-BA3E-25FBEFC6D485}"/>
              </a:ext>
            </a:extLst>
          </p:cNvPr>
          <p:cNvGrpSpPr>
            <a:grpSpLocks/>
          </p:cNvGrpSpPr>
          <p:nvPr/>
        </p:nvGrpSpPr>
        <p:grpSpPr bwMode="auto">
          <a:xfrm>
            <a:off x="1080648" y="1123950"/>
            <a:ext cx="3217862" cy="5086350"/>
            <a:chOff x="764" y="684"/>
            <a:chExt cx="2280" cy="3204"/>
          </a:xfrm>
        </p:grpSpPr>
        <p:pic>
          <p:nvPicPr>
            <p:cNvPr id="6" name="Picture 6">
              <a:extLst>
                <a:ext uri="{FF2B5EF4-FFF2-40B4-BE49-F238E27FC236}">
                  <a16:creationId xmlns:a16="http://schemas.microsoft.com/office/drawing/2014/main" id="{66F252BB-5108-C444-A7F4-E36B01773A50}"/>
                </a:ext>
              </a:extLst>
            </p:cNvPr>
            <p:cNvPicPr>
              <a:picLocks noChangeAspect="1" noChangeArrowheads="1"/>
            </p:cNvPicPr>
            <p:nvPr/>
          </p:nvPicPr>
          <p:blipFill>
            <a:blip r:embed="rId3" cstate="print"/>
            <a:srcRect/>
            <a:stretch>
              <a:fillRect/>
            </a:stretch>
          </p:blipFill>
          <p:spPr bwMode="auto">
            <a:xfrm>
              <a:off x="764" y="684"/>
              <a:ext cx="2280" cy="1569"/>
            </a:xfrm>
            <a:prstGeom prst="rect">
              <a:avLst/>
            </a:prstGeom>
            <a:noFill/>
            <a:ln w="28575">
              <a:solidFill>
                <a:srgbClr val="FF0000"/>
              </a:solidFill>
              <a:miter lim="800000"/>
              <a:headEnd/>
              <a:tailEnd/>
            </a:ln>
          </p:spPr>
        </p:pic>
        <p:pic>
          <p:nvPicPr>
            <p:cNvPr id="7" name="Picture 7">
              <a:extLst>
                <a:ext uri="{FF2B5EF4-FFF2-40B4-BE49-F238E27FC236}">
                  <a16:creationId xmlns:a16="http://schemas.microsoft.com/office/drawing/2014/main" id="{F672FFAA-1A86-8148-99A0-922D78FEF6D6}"/>
                </a:ext>
              </a:extLst>
            </p:cNvPr>
            <p:cNvPicPr>
              <a:picLocks noChangeAspect="1" noChangeArrowheads="1"/>
            </p:cNvPicPr>
            <p:nvPr/>
          </p:nvPicPr>
          <p:blipFill>
            <a:blip r:embed="rId4" cstate="print"/>
            <a:srcRect/>
            <a:stretch>
              <a:fillRect/>
            </a:stretch>
          </p:blipFill>
          <p:spPr bwMode="auto">
            <a:xfrm>
              <a:off x="791" y="2280"/>
              <a:ext cx="2253" cy="1608"/>
            </a:xfrm>
            <a:prstGeom prst="rect">
              <a:avLst/>
            </a:prstGeom>
            <a:noFill/>
            <a:ln w="28575">
              <a:solidFill>
                <a:srgbClr val="FF0000"/>
              </a:solidFill>
              <a:miter lim="800000"/>
              <a:headEnd/>
              <a:tailEnd/>
            </a:ln>
          </p:spPr>
        </p:pic>
      </p:grpSp>
      <p:grpSp>
        <p:nvGrpSpPr>
          <p:cNvPr id="8" name="Group 8">
            <a:extLst>
              <a:ext uri="{FF2B5EF4-FFF2-40B4-BE49-F238E27FC236}">
                <a16:creationId xmlns:a16="http://schemas.microsoft.com/office/drawing/2014/main" id="{1059D9BC-FA53-964D-985D-5C626FF279D1}"/>
              </a:ext>
            </a:extLst>
          </p:cNvPr>
          <p:cNvGrpSpPr>
            <a:grpSpLocks/>
          </p:cNvGrpSpPr>
          <p:nvPr/>
        </p:nvGrpSpPr>
        <p:grpSpPr bwMode="auto">
          <a:xfrm>
            <a:off x="4437063" y="1047750"/>
            <a:ext cx="4379220" cy="5219700"/>
            <a:chOff x="3144" y="660"/>
            <a:chExt cx="3104" cy="3288"/>
          </a:xfrm>
        </p:grpSpPr>
        <p:sp>
          <p:nvSpPr>
            <p:cNvPr id="9" name="Rectangle 9">
              <a:extLst>
                <a:ext uri="{FF2B5EF4-FFF2-40B4-BE49-F238E27FC236}">
                  <a16:creationId xmlns:a16="http://schemas.microsoft.com/office/drawing/2014/main" id="{10CD41D6-18CE-8045-B6E5-F9BFC0F48409}"/>
                </a:ext>
              </a:extLst>
            </p:cNvPr>
            <p:cNvSpPr>
              <a:spLocks noChangeArrowheads="1"/>
            </p:cNvSpPr>
            <p:nvPr/>
          </p:nvSpPr>
          <p:spPr bwMode="auto">
            <a:xfrm>
              <a:off x="5682" y="660"/>
              <a:ext cx="566" cy="3288"/>
            </a:xfrm>
            <a:prstGeom prst="rect">
              <a:avLst/>
            </a:prstGeom>
            <a:solidFill>
              <a:srgbClr val="000066"/>
            </a:solidFill>
            <a:ln w="50800">
              <a:solidFill>
                <a:schemeClr val="tx1"/>
              </a:solidFill>
              <a:miter lim="800000"/>
              <a:headEnd/>
              <a:tailEnd/>
            </a:ln>
          </p:spPr>
          <p:txBody>
            <a:bodyPr vert="eaVert" wrap="none" lIns="90487" tIns="44450" rIns="90487" bIns="44450">
              <a:spAutoFit/>
            </a:bodyPr>
            <a:lstStyle/>
            <a:p>
              <a:r>
                <a:rPr lang="ja-JP" altLang="en-US" sz="4000" b="1">
                  <a:solidFill>
                    <a:schemeClr val="bg1"/>
                  </a:solidFill>
                  <a:latin typeface="Hiragino Maru Gothic Pro W4" panose="020F0400000000000000" pitchFamily="34" charset="-128"/>
                  <a:ea typeface="Hiragino Maru Gothic Pro W4" panose="020F0400000000000000" pitchFamily="34" charset="-128"/>
                </a:rPr>
                <a:t>タバコをやめた人の歯</a:t>
              </a:r>
              <a:endParaRPr lang="ja-JP" sz="4000" b="1">
                <a:solidFill>
                  <a:schemeClr val="bg1"/>
                </a:solidFill>
                <a:latin typeface="Hiragino Maru Gothic Pro W4" panose="020F0400000000000000" pitchFamily="34" charset="-128"/>
                <a:ea typeface="Hiragino Maru Gothic Pro W4" panose="020F0400000000000000" pitchFamily="34" charset="-128"/>
              </a:endParaRPr>
            </a:p>
          </p:txBody>
        </p:sp>
        <p:grpSp>
          <p:nvGrpSpPr>
            <p:cNvPr id="10" name="Group 10">
              <a:extLst>
                <a:ext uri="{FF2B5EF4-FFF2-40B4-BE49-F238E27FC236}">
                  <a16:creationId xmlns:a16="http://schemas.microsoft.com/office/drawing/2014/main" id="{F7682374-6CA1-8F4B-9C0E-758F662576A9}"/>
                </a:ext>
              </a:extLst>
            </p:cNvPr>
            <p:cNvGrpSpPr>
              <a:grpSpLocks/>
            </p:cNvGrpSpPr>
            <p:nvPr/>
          </p:nvGrpSpPr>
          <p:grpSpPr bwMode="auto">
            <a:xfrm>
              <a:off x="3144" y="708"/>
              <a:ext cx="2387" cy="3186"/>
              <a:chOff x="3144" y="708"/>
              <a:chExt cx="2387" cy="3186"/>
            </a:xfrm>
          </p:grpSpPr>
          <p:pic>
            <p:nvPicPr>
              <p:cNvPr id="11" name="Picture 11">
                <a:extLst>
                  <a:ext uri="{FF2B5EF4-FFF2-40B4-BE49-F238E27FC236}">
                    <a16:creationId xmlns:a16="http://schemas.microsoft.com/office/drawing/2014/main" id="{4A135051-8FE4-5843-8FC6-89B3B54DA232}"/>
                  </a:ext>
                </a:extLst>
              </p:cNvPr>
              <p:cNvPicPr>
                <a:picLocks noChangeAspect="1" noChangeArrowheads="1"/>
              </p:cNvPicPr>
              <p:nvPr/>
            </p:nvPicPr>
            <p:blipFill>
              <a:blip r:embed="rId5" cstate="print"/>
              <a:srcRect/>
              <a:stretch>
                <a:fillRect/>
              </a:stretch>
            </p:blipFill>
            <p:spPr bwMode="auto">
              <a:xfrm>
                <a:off x="3148" y="708"/>
                <a:ext cx="2366" cy="1642"/>
              </a:xfrm>
              <a:prstGeom prst="rect">
                <a:avLst/>
              </a:prstGeom>
              <a:noFill/>
              <a:ln w="28575">
                <a:solidFill>
                  <a:srgbClr val="FFFF00"/>
                </a:solidFill>
                <a:miter lim="800000"/>
                <a:headEnd/>
                <a:tailEnd/>
              </a:ln>
            </p:spPr>
          </p:pic>
          <p:pic>
            <p:nvPicPr>
              <p:cNvPr id="12" name="Picture 12">
                <a:extLst>
                  <a:ext uri="{FF2B5EF4-FFF2-40B4-BE49-F238E27FC236}">
                    <a16:creationId xmlns:a16="http://schemas.microsoft.com/office/drawing/2014/main" id="{80CF5D74-E042-E246-974E-81FE0FE69BA8}"/>
                  </a:ext>
                </a:extLst>
              </p:cNvPr>
              <p:cNvPicPr>
                <a:picLocks noChangeAspect="1" noChangeArrowheads="1"/>
              </p:cNvPicPr>
              <p:nvPr/>
            </p:nvPicPr>
            <p:blipFill>
              <a:blip r:embed="rId6" cstate="print"/>
              <a:srcRect/>
              <a:stretch>
                <a:fillRect/>
              </a:stretch>
            </p:blipFill>
            <p:spPr bwMode="auto">
              <a:xfrm>
                <a:off x="3144" y="2292"/>
                <a:ext cx="2387" cy="1602"/>
              </a:xfrm>
              <a:prstGeom prst="rect">
                <a:avLst/>
              </a:prstGeom>
              <a:noFill/>
              <a:ln w="28575">
                <a:solidFill>
                  <a:srgbClr val="FFFF00"/>
                </a:solidFill>
                <a:miter lim="800000"/>
                <a:headEnd/>
                <a:tailEnd/>
              </a:ln>
            </p:spPr>
          </p:pic>
        </p:grpSp>
      </p:grpSp>
      <p:sp>
        <p:nvSpPr>
          <p:cNvPr id="15" name="Rectangle 2">
            <a:extLst>
              <a:ext uri="{FF2B5EF4-FFF2-40B4-BE49-F238E27FC236}">
                <a16:creationId xmlns:a16="http://schemas.microsoft.com/office/drawing/2014/main" id="{DDB6983B-C014-3349-823C-1E24C73A0421}"/>
              </a:ext>
            </a:extLst>
          </p:cNvPr>
          <p:cNvSpPr>
            <a:spLocks noChangeArrowheads="1"/>
          </p:cNvSpPr>
          <p:nvPr/>
        </p:nvSpPr>
        <p:spPr bwMode="auto">
          <a:xfrm>
            <a:off x="406400" y="112540"/>
            <a:ext cx="8331200" cy="1011410"/>
          </a:xfrm>
          <a:prstGeom prst="rect">
            <a:avLst/>
          </a:prstGeom>
          <a:noFill/>
          <a:ln w="12700">
            <a:noFill/>
            <a:miter lim="800000"/>
            <a:headEnd/>
            <a:tailEnd/>
          </a:ln>
          <a:effectLst>
            <a:outerShdw blurRad="50800" dist="38100" dir="2700000" algn="tl" rotWithShape="0">
              <a:prstClr val="black">
                <a:alpha val="40000"/>
              </a:prstClr>
            </a:outerShdw>
          </a:effectLst>
        </p:spPr>
        <p:txBody>
          <a:bodyPr lIns="90487" tIns="44450" rIns="90487" bIns="44450" anchor="ctr"/>
          <a:lstStyle/>
          <a:p>
            <a:pPr algn="ctr">
              <a:defRPr/>
            </a:pPr>
            <a:r>
              <a:rPr lang="ja-JP" altLang="en-US" sz="4400">
                <a:solidFill>
                  <a:srgbClr val="FF0000"/>
                </a:solidFill>
                <a:latin typeface="Hiragino Maru Gothic Pro W4" panose="020F0400000000000000" pitchFamily="34" charset="-128"/>
                <a:ea typeface="Hiragino Maru Gothic Pro W4" panose="020F0400000000000000" pitchFamily="34" charset="-128"/>
              </a:rPr>
              <a:t>タバコで歯と歯ぐきがよごれる。</a:t>
            </a:r>
          </a:p>
        </p:txBody>
      </p:sp>
    </p:spTree>
    <p:extLst>
      <p:ext uri="{BB962C8B-B14F-4D97-AF65-F5344CB8AC3E}">
        <p14:creationId xmlns:p14="http://schemas.microsoft.com/office/powerpoint/2010/main" val="1266680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第７問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1339832"/>
            <a:ext cx="8192118" cy="1200329"/>
          </a:xfrm>
          <a:prstGeom prst="rect">
            <a:avLst/>
          </a:prstGeom>
          <a:solidFill>
            <a:schemeClr val="accent4">
              <a:lumMod val="20000"/>
              <a:lumOff val="80000"/>
            </a:schemeClr>
          </a:solidFill>
          <a:ln>
            <a:solidFill>
              <a:srgbClr val="0432FF"/>
            </a:solidFill>
          </a:ln>
        </p:spPr>
        <p:txBody>
          <a:bodyPr wrap="squar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タバコをすい始めた年齢と、肺ガンに</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関係はあるの？</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457195" y="2722838"/>
            <a:ext cx="8192118" cy="1769267"/>
          </a:xfrm>
          <a:prstGeom prst="rect">
            <a:avLst/>
          </a:prstGeom>
          <a:noFill/>
        </p:spPr>
        <p:txBody>
          <a:bodyPr wrap="square" rtlCol="0">
            <a:spAutoFit/>
          </a:bodyPr>
          <a:lstStyle/>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早くすい始めた人ほど、肺ガンになりやすい</a:t>
            </a:r>
            <a:endParaRPr kumimoji="1" lang="en-US" altLang="ja-JP" sz="3000" dirty="0">
              <a:latin typeface="Hiragino Maru Gothic Pro W4" panose="020F0400000000000000" pitchFamily="34" charset="-128"/>
              <a:ea typeface="Hiragino Maru Gothic Pro W4" panose="020F0400000000000000" pitchFamily="34" charset="-128"/>
            </a:endParaRPr>
          </a:p>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遅くすい始めた人ほど、肺ガンになりやすい</a:t>
            </a:r>
            <a:endParaRPr kumimoji="1" lang="en-US" altLang="ja-JP" sz="3000" dirty="0">
              <a:latin typeface="Hiragino Maru Gothic Pro W4" panose="020F0400000000000000" pitchFamily="34" charset="-128"/>
              <a:ea typeface="Hiragino Maru Gothic Pro W4" panose="020F0400000000000000" pitchFamily="34" charset="-128"/>
            </a:endParaRPr>
          </a:p>
          <a:p>
            <a:pPr marL="342900" indent="-342900">
              <a:lnSpc>
                <a:spcPts val="4500"/>
              </a:lnSpc>
              <a:buAutoNum type="arabicPeriod"/>
            </a:pPr>
            <a:r>
              <a:rPr kumimoji="1" lang="ja-JP" altLang="en-US" sz="3000">
                <a:latin typeface="Hiragino Maru Gothic Pro W4" panose="020F0400000000000000" pitchFamily="34" charset="-128"/>
                <a:ea typeface="Hiragino Maru Gothic Pro W4" panose="020F0400000000000000" pitchFamily="34" charset="-128"/>
              </a:rPr>
              <a:t>すい始めた年齢とは関係ない</a:t>
            </a:r>
            <a:endParaRPr kumimoji="1" lang="en-US" altLang="ja-JP" sz="3000" dirty="0">
              <a:latin typeface="Hiragino Maru Gothic Pro W4" panose="020F0400000000000000" pitchFamily="34" charset="-128"/>
              <a:ea typeface="Hiragino Maru Gothic Pro W4" panose="020F0400000000000000" pitchFamily="34" charset="-128"/>
            </a:endParaRPr>
          </a:p>
        </p:txBody>
      </p:sp>
      <p:pic>
        <p:nvPicPr>
          <p:cNvPr id="10" name="図 9" descr="アイコン&#10;&#10;自動的に生成された説明">
            <a:extLst>
              <a:ext uri="{FF2B5EF4-FFF2-40B4-BE49-F238E27FC236}">
                <a16:creationId xmlns:a16="http://schemas.microsoft.com/office/drawing/2014/main" id="{6A70DCAC-463B-7947-A4AC-8793E2A6DE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6353" y="4712274"/>
            <a:ext cx="1368549" cy="1821378"/>
          </a:xfrm>
          <a:prstGeom prst="rect">
            <a:avLst/>
          </a:prstGeom>
        </p:spPr>
      </p:pic>
      <p:pic>
        <p:nvPicPr>
          <p:cNvPr id="11" name="図 10" descr="アイコン&#10;&#10;自動的に生成された説明">
            <a:extLst>
              <a:ext uri="{FF2B5EF4-FFF2-40B4-BE49-F238E27FC236}">
                <a16:creationId xmlns:a16="http://schemas.microsoft.com/office/drawing/2014/main" id="{1C2711D3-FADF-8745-A742-F1953FD7E0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897" y="4712274"/>
            <a:ext cx="1436806" cy="1821378"/>
          </a:xfrm>
          <a:prstGeom prst="rect">
            <a:avLst/>
          </a:prstGeom>
        </p:spPr>
      </p:pic>
      <p:sp>
        <p:nvSpPr>
          <p:cNvPr id="13" name="テキスト ボックス 12">
            <a:extLst>
              <a:ext uri="{FF2B5EF4-FFF2-40B4-BE49-F238E27FC236}">
                <a16:creationId xmlns:a16="http://schemas.microsoft.com/office/drawing/2014/main" id="{E45AFCB8-06D8-034A-B4BD-6B71D16C26F4}"/>
              </a:ext>
            </a:extLst>
          </p:cNvPr>
          <p:cNvSpPr txBox="1"/>
          <p:nvPr/>
        </p:nvSpPr>
        <p:spPr>
          <a:xfrm>
            <a:off x="4244230" y="5321467"/>
            <a:ext cx="4251965" cy="707886"/>
          </a:xfrm>
          <a:prstGeom prst="rect">
            <a:avLst/>
          </a:prstGeom>
          <a:solidFill>
            <a:schemeClr val="accent2">
              <a:lumMod val="40000"/>
              <a:lumOff val="60000"/>
            </a:schemeClr>
          </a:solidFill>
        </p:spPr>
        <p:txBody>
          <a:bodyPr wrap="squar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こたえの前に･･･</a:t>
            </a:r>
          </a:p>
        </p:txBody>
      </p:sp>
    </p:spTree>
    <p:extLst>
      <p:ext uri="{BB962C8B-B14F-4D97-AF65-F5344CB8AC3E}">
        <p14:creationId xmlns:p14="http://schemas.microsoft.com/office/powerpoint/2010/main" val="1253194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CE820E-6A5A-6945-BE63-BFC9F1D05DFA}"/>
              </a:ext>
            </a:extLst>
          </p:cNvPr>
          <p:cNvSpPr txBox="1">
            <a:spLocks noChangeArrowheads="1"/>
          </p:cNvSpPr>
          <p:nvPr/>
        </p:nvSpPr>
        <p:spPr>
          <a:xfrm>
            <a:off x="544513" y="333375"/>
            <a:ext cx="7772400" cy="76200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a:latin typeface="Hiragino Maru Gothic Pro W4" panose="020F0400000000000000" pitchFamily="34" charset="-128"/>
                <a:ea typeface="Hiragino Maru Gothic Pro W4" panose="020F0400000000000000" pitchFamily="34" charset="-128"/>
              </a:rPr>
              <a:t>彼らに起こったことは？</a:t>
            </a:r>
          </a:p>
        </p:txBody>
      </p:sp>
      <p:sp>
        <p:nvSpPr>
          <p:cNvPr id="4" name="Rectangle 3">
            <a:extLst>
              <a:ext uri="{FF2B5EF4-FFF2-40B4-BE49-F238E27FC236}">
                <a16:creationId xmlns:a16="http://schemas.microsoft.com/office/drawing/2014/main" id="{9826B456-AF2E-414A-BEE2-EBAF2784A391}"/>
              </a:ext>
            </a:extLst>
          </p:cNvPr>
          <p:cNvSpPr>
            <a:spLocks noChangeArrowheads="1"/>
          </p:cNvSpPr>
          <p:nvPr/>
        </p:nvSpPr>
        <p:spPr bwMode="auto">
          <a:xfrm>
            <a:off x="5531119" y="3793627"/>
            <a:ext cx="3416320" cy="2099870"/>
          </a:xfrm>
          <a:prstGeom prst="rect">
            <a:avLst/>
          </a:prstGeom>
          <a:noFill/>
          <a:ln w="9525">
            <a:noFill/>
            <a:miter lim="800000"/>
            <a:headEnd/>
            <a:tailEnd/>
          </a:ln>
        </p:spPr>
        <p:txBody>
          <a:bodyPr wrap="none">
            <a:spAutoFit/>
          </a:bodyPr>
          <a:lstStyle/>
          <a:p>
            <a:pPr>
              <a:lnSpc>
                <a:spcPts val="4000"/>
              </a:lnSpc>
            </a:pPr>
            <a:r>
              <a:rPr lang="ja-JP" sz="2800">
                <a:solidFill>
                  <a:srgbClr val="000099"/>
                </a:solidFill>
                <a:latin typeface="Hiragino Maru Gothic Pro W4" panose="020F0400000000000000" pitchFamily="34" charset="-128"/>
                <a:ea typeface="Hiragino Maru Gothic Pro W4" panose="020F0400000000000000" pitchFamily="34" charset="-128"/>
              </a:rPr>
              <a:t>フロリダ在住</a:t>
            </a:r>
            <a:endParaRPr lang="en-US" altLang="ja-JP" sz="28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000"/>
              </a:lnSpc>
            </a:pPr>
            <a:r>
              <a:rPr lang="ja-JP" altLang="en-US" sz="2800">
                <a:solidFill>
                  <a:srgbClr val="000099"/>
                </a:solidFill>
                <a:latin typeface="Hiragino Maru Gothic Pro W4" panose="020F0400000000000000" pitchFamily="34" charset="-128"/>
                <a:ea typeface="Hiragino Maru Gothic Pro W4" panose="020F0400000000000000" pitchFamily="34" charset="-128"/>
              </a:rPr>
              <a:t>奥さんと子供が一人</a:t>
            </a:r>
            <a:endParaRPr lang="ja-JP" sz="28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000"/>
              </a:lnSpc>
            </a:pPr>
            <a:r>
              <a:rPr lang="ja-JP" altLang="ja-JP" sz="2800">
                <a:solidFill>
                  <a:srgbClr val="000099"/>
                </a:solidFill>
                <a:latin typeface="Hiragino Maru Gothic Pro W4" panose="020F0400000000000000" pitchFamily="34" charset="-128"/>
                <a:ea typeface="Hiragino Maru Gothic Pro W4" panose="020F0400000000000000" pitchFamily="34" charset="-128"/>
              </a:rPr>
              <a:t>13</a:t>
            </a:r>
            <a:r>
              <a:rPr lang="ja-JP" sz="2800">
                <a:solidFill>
                  <a:srgbClr val="000099"/>
                </a:solidFill>
                <a:latin typeface="Hiragino Maru Gothic Pro W4" panose="020F0400000000000000" pitchFamily="34" charset="-128"/>
                <a:ea typeface="Hiragino Maru Gothic Pro W4" panose="020F0400000000000000" pitchFamily="34" charset="-128"/>
              </a:rPr>
              <a:t>歳より</a:t>
            </a:r>
            <a:r>
              <a:rPr lang="ja-JP" altLang="en-US" sz="2800">
                <a:solidFill>
                  <a:srgbClr val="000099"/>
                </a:solidFill>
                <a:latin typeface="Hiragino Maru Gothic Pro W4" panose="020F0400000000000000" pitchFamily="34" charset="-128"/>
                <a:ea typeface="Hiragino Maru Gothic Pro W4" panose="020F0400000000000000" pitchFamily="34" charset="-128"/>
              </a:rPr>
              <a:t>タバコを</a:t>
            </a:r>
            <a:endParaRPr lang="en-US" altLang="ja-JP" sz="2800" dirty="0">
              <a:solidFill>
                <a:srgbClr val="000099"/>
              </a:solidFill>
              <a:latin typeface="Hiragino Maru Gothic Pro W4" panose="020F0400000000000000" pitchFamily="34" charset="-128"/>
              <a:ea typeface="Hiragino Maru Gothic Pro W4" panose="020F0400000000000000" pitchFamily="34" charset="-128"/>
            </a:endParaRPr>
          </a:p>
          <a:p>
            <a:pPr>
              <a:lnSpc>
                <a:spcPts val="4000"/>
              </a:lnSpc>
            </a:pPr>
            <a:r>
              <a:rPr lang="ja-JP" altLang="en-US" sz="2800">
                <a:solidFill>
                  <a:srgbClr val="000099"/>
                </a:solidFill>
                <a:latin typeface="Hiragino Maru Gothic Pro W4" panose="020F0400000000000000" pitchFamily="34" charset="-128"/>
                <a:ea typeface="Hiragino Maru Gothic Pro W4" panose="020F0400000000000000" pitchFamily="34" charset="-128"/>
              </a:rPr>
              <a:t>すっていた</a:t>
            </a:r>
            <a:endParaRPr lang="ja-JP" altLang="en-US" sz="2800" dirty="0">
              <a:solidFill>
                <a:srgbClr val="000099"/>
              </a:solidFill>
              <a:latin typeface="Hiragino Maru Gothic Pro W4" panose="020F0400000000000000" pitchFamily="34" charset="-128"/>
              <a:ea typeface="Hiragino Maru Gothic Pro W4" panose="020F0400000000000000" pitchFamily="34" charset="-128"/>
            </a:endParaRPr>
          </a:p>
        </p:txBody>
      </p:sp>
      <p:pic>
        <p:nvPicPr>
          <p:cNvPr id="5" name="Picture 4">
            <a:extLst>
              <a:ext uri="{FF2B5EF4-FFF2-40B4-BE49-F238E27FC236}">
                <a16:creationId xmlns:a16="http://schemas.microsoft.com/office/drawing/2014/main" id="{F8D283FA-80B9-3F48-A36F-98803DB9D181}"/>
              </a:ext>
            </a:extLst>
          </p:cNvPr>
          <p:cNvPicPr>
            <a:picLocks noChangeAspect="1" noChangeArrowheads="1"/>
          </p:cNvPicPr>
          <p:nvPr/>
        </p:nvPicPr>
        <p:blipFill>
          <a:blip r:embed="rId3" cstate="print"/>
          <a:srcRect/>
          <a:stretch>
            <a:fillRect/>
          </a:stretch>
        </p:blipFill>
        <p:spPr>
          <a:xfrm>
            <a:off x="264391" y="1303818"/>
            <a:ext cx="4965700" cy="5220807"/>
          </a:xfrm>
          <a:prstGeom prst="rect">
            <a:avLst/>
          </a:prstGeom>
        </p:spPr>
      </p:pic>
      <p:sp>
        <p:nvSpPr>
          <p:cNvPr id="7" name="角丸四角形吹き出し 6">
            <a:extLst>
              <a:ext uri="{FF2B5EF4-FFF2-40B4-BE49-F238E27FC236}">
                <a16:creationId xmlns:a16="http://schemas.microsoft.com/office/drawing/2014/main" id="{4745CEE4-FEC4-B44F-B193-FC505FFBEE51}"/>
              </a:ext>
            </a:extLst>
          </p:cNvPr>
          <p:cNvSpPr/>
          <p:nvPr/>
        </p:nvSpPr>
        <p:spPr>
          <a:xfrm>
            <a:off x="5130368" y="1303818"/>
            <a:ext cx="3355406" cy="1577927"/>
          </a:xfrm>
          <a:prstGeom prst="wedgeRoundRectCallout">
            <a:avLst>
              <a:gd name="adj1" fmla="val -85659"/>
              <a:gd name="adj2" fmla="val 103109"/>
              <a:gd name="adj3" fmla="val 16667"/>
            </a:avLst>
          </a:prstGeom>
          <a:solidFill>
            <a:schemeClr val="accent4">
              <a:lumMod val="20000"/>
              <a:lumOff val="80000"/>
            </a:schemeClr>
          </a:solidFill>
          <a:ln w="508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rPr>
              <a:t>ブライアン　カーティスさん</a:t>
            </a:r>
            <a:endParaRPr kumimoji="1" lang="en-US" altLang="ja-JP" sz="3200" dirty="0">
              <a:solidFill>
                <a:schemeClr val="tx1"/>
              </a:solidFill>
            </a:endParaRPr>
          </a:p>
          <a:p>
            <a:pPr algn="ctr"/>
            <a:r>
              <a:rPr kumimoji="1" lang="en-US" altLang="ja-JP" sz="3200" dirty="0">
                <a:solidFill>
                  <a:schemeClr val="tx1"/>
                </a:solidFill>
              </a:rPr>
              <a:t>33</a:t>
            </a:r>
            <a:r>
              <a:rPr kumimoji="1" lang="ja-JP" altLang="en-US" sz="3200">
                <a:solidFill>
                  <a:schemeClr val="tx1"/>
                </a:solidFill>
              </a:rPr>
              <a:t>才</a:t>
            </a:r>
          </a:p>
        </p:txBody>
      </p:sp>
    </p:spTree>
    <p:extLst>
      <p:ext uri="{BB962C8B-B14F-4D97-AF65-F5344CB8AC3E}">
        <p14:creationId xmlns:p14="http://schemas.microsoft.com/office/powerpoint/2010/main" val="11629123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40ED5F34-4949-9F47-8669-3B521B748205}"/>
              </a:ext>
            </a:extLst>
          </p:cNvPr>
          <p:cNvSpPr txBox="1">
            <a:spLocks noChangeArrowheads="1"/>
          </p:cNvSpPr>
          <p:nvPr/>
        </p:nvSpPr>
        <p:spPr>
          <a:xfrm>
            <a:off x="381000" y="609599"/>
            <a:ext cx="7772400" cy="73429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a:latin typeface="Hiragino Maru Gothic Pro W4" panose="020F0400000000000000" pitchFamily="34" charset="-128"/>
                <a:ea typeface="Hiragino Maru Gothic Pro W4" panose="020F0400000000000000" pitchFamily="34" charset="-128"/>
              </a:rPr>
              <a:t>この写真の</a:t>
            </a:r>
            <a:r>
              <a:rPr lang="en-US" altLang="ja-JP" dirty="0">
                <a:latin typeface="Hiragino Maru Gothic Pro W4" panose="020F0400000000000000" pitchFamily="34" charset="-128"/>
                <a:ea typeface="Hiragino Maru Gothic Pro W4" panose="020F0400000000000000" pitchFamily="34" charset="-128"/>
              </a:rPr>
              <a:t>2</a:t>
            </a:r>
            <a:r>
              <a:rPr lang="ja-JP" altLang="en-US">
                <a:latin typeface="Hiragino Maru Gothic Pro W4" panose="020F0400000000000000" pitchFamily="34" charset="-128"/>
                <a:ea typeface="Hiragino Maru Gothic Pro W4" panose="020F0400000000000000" pitchFamily="34" charset="-128"/>
              </a:rPr>
              <a:t>ヶ月後</a:t>
            </a:r>
            <a:r>
              <a:rPr lang="en-US" altLang="ja-JP" dirty="0">
                <a:latin typeface="Hiragino Maru Gothic Pro W4" panose="020F0400000000000000" pitchFamily="34" charset="-128"/>
                <a:ea typeface="Hiragino Maru Gothic Pro W4" panose="020F0400000000000000" pitchFamily="34" charset="-128"/>
              </a:rPr>
              <a:t>‥‥</a:t>
            </a:r>
          </a:p>
        </p:txBody>
      </p:sp>
      <p:pic>
        <p:nvPicPr>
          <p:cNvPr id="3" name="Picture 3">
            <a:extLst>
              <a:ext uri="{FF2B5EF4-FFF2-40B4-BE49-F238E27FC236}">
                <a16:creationId xmlns:a16="http://schemas.microsoft.com/office/drawing/2014/main" id="{801CC253-4DD2-5A4D-ADF4-D90909DDD51D}"/>
              </a:ext>
            </a:extLst>
          </p:cNvPr>
          <p:cNvPicPr>
            <a:picLocks noChangeAspect="1" noChangeArrowheads="1"/>
          </p:cNvPicPr>
          <p:nvPr/>
        </p:nvPicPr>
        <p:blipFill>
          <a:blip r:embed="rId3" cstate="print"/>
          <a:srcRect/>
          <a:stretch>
            <a:fillRect/>
          </a:stretch>
        </p:blipFill>
        <p:spPr>
          <a:xfrm>
            <a:off x="3662391" y="1621064"/>
            <a:ext cx="5426189" cy="3664237"/>
          </a:xfrm>
          <a:prstGeom prst="rect">
            <a:avLst/>
          </a:prstGeom>
        </p:spPr>
      </p:pic>
      <p:sp>
        <p:nvSpPr>
          <p:cNvPr id="4" name="Rectangle 4">
            <a:extLst>
              <a:ext uri="{FF2B5EF4-FFF2-40B4-BE49-F238E27FC236}">
                <a16:creationId xmlns:a16="http://schemas.microsoft.com/office/drawing/2014/main" id="{19175FB4-7266-2C4A-86F5-579B14FA61B2}"/>
              </a:ext>
            </a:extLst>
          </p:cNvPr>
          <p:cNvSpPr>
            <a:spLocks noChangeArrowheads="1"/>
          </p:cNvSpPr>
          <p:nvPr/>
        </p:nvSpPr>
        <p:spPr bwMode="auto">
          <a:xfrm>
            <a:off x="164093" y="5441462"/>
            <a:ext cx="8865609" cy="522515"/>
          </a:xfrm>
          <a:prstGeom prst="rect">
            <a:avLst/>
          </a:prstGeom>
          <a:noFill/>
          <a:ln w="9525">
            <a:noFill/>
            <a:miter lim="800000"/>
            <a:headEnd/>
            <a:tailEnd/>
          </a:ln>
        </p:spPr>
        <p:txBody>
          <a:bodyPr wrap="square">
            <a:spAutoFit/>
          </a:bodyPr>
          <a:lstStyle/>
          <a:p>
            <a:pPr>
              <a:lnSpc>
                <a:spcPts val="3600"/>
              </a:lnSpc>
            </a:pPr>
            <a:r>
              <a:rPr lang="ja-JP" altLang="en-US" sz="2800">
                <a:latin typeface="Hiragino Maru Gothic Pro W4" panose="020F0400000000000000" pitchFamily="34" charset="-128"/>
                <a:ea typeface="Hiragino Maru Gothic Pro W4" panose="020F0400000000000000" pitchFamily="34" charset="-128"/>
              </a:rPr>
              <a:t>ブライアンさんは、肺ガンで亡くなってしまいました。</a:t>
            </a:r>
            <a:endParaRPr lang="en-US" altLang="ja-JP" sz="2800" dirty="0">
              <a:latin typeface="Hiragino Maru Gothic Pro W4" panose="020F0400000000000000" pitchFamily="34" charset="-128"/>
              <a:ea typeface="Hiragino Maru Gothic Pro W4" panose="020F0400000000000000" pitchFamily="34" charset="-128"/>
            </a:endParaRPr>
          </a:p>
        </p:txBody>
      </p:sp>
      <p:pic>
        <p:nvPicPr>
          <p:cNvPr id="5" name="Picture 5">
            <a:extLst>
              <a:ext uri="{FF2B5EF4-FFF2-40B4-BE49-F238E27FC236}">
                <a16:creationId xmlns:a16="http://schemas.microsoft.com/office/drawing/2014/main" id="{8F167408-03B5-444A-B8DF-791D4C786DC1}"/>
              </a:ext>
            </a:extLst>
          </p:cNvPr>
          <p:cNvPicPr>
            <a:picLocks noChangeAspect="1" noChangeArrowheads="1"/>
          </p:cNvPicPr>
          <p:nvPr/>
        </p:nvPicPr>
        <p:blipFill>
          <a:blip r:embed="rId4" cstate="print"/>
          <a:srcRect/>
          <a:stretch>
            <a:fillRect/>
          </a:stretch>
        </p:blipFill>
        <p:spPr bwMode="auto">
          <a:xfrm>
            <a:off x="121229" y="2109583"/>
            <a:ext cx="2898775" cy="3048000"/>
          </a:xfrm>
          <a:prstGeom prst="rect">
            <a:avLst/>
          </a:prstGeom>
          <a:noFill/>
          <a:ln w="9525">
            <a:noFill/>
            <a:miter lim="800000"/>
            <a:headEnd/>
            <a:tailEnd/>
          </a:ln>
        </p:spPr>
      </p:pic>
      <p:sp>
        <p:nvSpPr>
          <p:cNvPr id="7" name="右矢印 6">
            <a:extLst>
              <a:ext uri="{FF2B5EF4-FFF2-40B4-BE49-F238E27FC236}">
                <a16:creationId xmlns:a16="http://schemas.microsoft.com/office/drawing/2014/main" id="{A08FA58A-0334-9C4B-A4F8-8606C4130F34}"/>
              </a:ext>
            </a:extLst>
          </p:cNvPr>
          <p:cNvSpPr/>
          <p:nvPr/>
        </p:nvSpPr>
        <p:spPr>
          <a:xfrm>
            <a:off x="3052791" y="3377274"/>
            <a:ext cx="609600" cy="5126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C308978E-031D-ED4A-8CDA-240C5293F698}"/>
              </a:ext>
            </a:extLst>
          </p:cNvPr>
          <p:cNvSpPr txBox="1"/>
          <p:nvPr/>
        </p:nvSpPr>
        <p:spPr>
          <a:xfrm>
            <a:off x="410659" y="5985647"/>
            <a:ext cx="8372475" cy="769441"/>
          </a:xfrm>
          <a:prstGeom prst="rect">
            <a:avLst/>
          </a:prstGeom>
          <a:noFill/>
        </p:spPr>
        <p:txBody>
          <a:bodyPr wrap="square" rtlCol="0">
            <a:spAutoFit/>
          </a:bodyPr>
          <a:lstStyle/>
          <a:p>
            <a:r>
              <a:rPr lang="ja-JP" altLang="en-US" sz="2200">
                <a:solidFill>
                  <a:srgbClr val="000099"/>
                </a:solidFill>
                <a:latin typeface="Hiragino Maru Gothic Pro W4" panose="020F0400000000000000" pitchFamily="34" charset="-128"/>
                <a:ea typeface="Hiragino Maru Gothic Pro W4" panose="020F0400000000000000" pitchFamily="34" charset="-128"/>
              </a:rPr>
              <a:t>この写真は「これ以上ブライアンさんのように、タバコのせいで</a:t>
            </a:r>
            <a:endParaRPr lang="en-US" altLang="ja-JP" sz="2200" dirty="0">
              <a:solidFill>
                <a:srgbClr val="000099"/>
              </a:solidFill>
              <a:latin typeface="Hiragino Maru Gothic Pro W4" panose="020F0400000000000000" pitchFamily="34" charset="-128"/>
              <a:ea typeface="Hiragino Maru Gothic Pro W4" panose="020F0400000000000000" pitchFamily="34" charset="-128"/>
            </a:endParaRPr>
          </a:p>
          <a:p>
            <a:r>
              <a:rPr lang="ja-JP" altLang="en-US" sz="2200">
                <a:solidFill>
                  <a:srgbClr val="000099"/>
                </a:solidFill>
                <a:latin typeface="Hiragino Maru Gothic Pro W4" panose="020F0400000000000000" pitchFamily="34" charset="-128"/>
                <a:ea typeface="Hiragino Maru Gothic Pro W4" panose="020F0400000000000000" pitchFamily="34" charset="-128"/>
              </a:rPr>
              <a:t>早死にする人がいなくなるように」と御家族が見せてくれました</a:t>
            </a:r>
          </a:p>
        </p:txBody>
      </p:sp>
    </p:spTree>
    <p:extLst>
      <p:ext uri="{BB962C8B-B14F-4D97-AF65-F5344CB8AC3E}">
        <p14:creationId xmlns:p14="http://schemas.microsoft.com/office/powerpoint/2010/main" val="232654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1000"/>
                                        <p:tgtEl>
                                          <p:spTgt spid="4"/>
                                        </p:tgtEl>
                                      </p:cBhvr>
                                    </p:animEffect>
                                  </p:childTnLst>
                                </p:cTn>
                              </p:par>
                            </p:childTnLst>
                          </p:cTn>
                        </p:par>
                        <p:par>
                          <p:cTn id="12" fill="hold">
                            <p:stCondLst>
                              <p:cond delay="2000"/>
                            </p:stCondLst>
                            <p:childTnLst>
                              <p:par>
                                <p:cTn id="13" presetID="9" presetClass="entr" presetSubtype="0" fill="hold" grpId="0"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9">
            <a:extLst>
              <a:ext uri="{FF2B5EF4-FFF2-40B4-BE49-F238E27FC236}">
                <a16:creationId xmlns:a16="http://schemas.microsoft.com/office/drawing/2014/main" id="{73197D0A-EBC9-E24D-9D08-A4156D3B7489}"/>
              </a:ext>
            </a:extLst>
          </p:cNvPr>
          <p:cNvPicPr>
            <a:picLocks noChangeAspect="1" noChangeArrowheads="1"/>
          </p:cNvPicPr>
          <p:nvPr/>
        </p:nvPicPr>
        <p:blipFill>
          <a:blip r:embed="rId3" cstate="print"/>
          <a:srcRect/>
          <a:stretch>
            <a:fillRect/>
          </a:stretch>
        </p:blipFill>
        <p:spPr>
          <a:xfrm>
            <a:off x="4020476" y="2563091"/>
            <a:ext cx="4726533" cy="3651456"/>
          </a:xfrm>
          <a:prstGeom prst="rect">
            <a:avLst/>
          </a:prstGeom>
          <a:noFill/>
        </p:spPr>
      </p:pic>
      <p:sp>
        <p:nvSpPr>
          <p:cNvPr id="3" name="正方形/長方形 2">
            <a:extLst>
              <a:ext uri="{FF2B5EF4-FFF2-40B4-BE49-F238E27FC236}">
                <a16:creationId xmlns:a16="http://schemas.microsoft.com/office/drawing/2014/main" id="{2FA8FD61-6067-8D47-BA4A-3B20B0AD95BB}"/>
              </a:ext>
            </a:extLst>
          </p:cNvPr>
          <p:cNvSpPr/>
          <p:nvPr/>
        </p:nvSpPr>
        <p:spPr>
          <a:xfrm>
            <a:off x="1297536" y="1077603"/>
            <a:ext cx="6267046" cy="1246495"/>
          </a:xfrm>
          <a:prstGeom prst="rect">
            <a:avLst/>
          </a:prstGeom>
        </p:spPr>
        <p:txBody>
          <a:bodyPr wrap="square">
            <a:spAutoFit/>
          </a:bodyPr>
          <a:lstStyle/>
          <a:p>
            <a:pPr marL="342900" indent="-342900">
              <a:lnSpc>
                <a:spcPts val="45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早くすい始めた人ほど</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4500"/>
              </a:lnSpc>
            </a:pPr>
            <a:r>
              <a:rPr kumimoji="1" lang="ja-JP" altLang="en-US" sz="4000">
                <a:latin typeface="Hiragino Maru Gothic Pro W4" panose="020F0400000000000000" pitchFamily="34" charset="-128"/>
                <a:ea typeface="Hiragino Maru Gothic Pro W4" panose="020F0400000000000000" pitchFamily="34" charset="-128"/>
              </a:rPr>
              <a:t>　肺ガンになりやすい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1F291D1B-B477-2547-892B-9DC821C62A25}"/>
              </a:ext>
            </a:extLst>
          </p:cNvPr>
          <p:cNvSpPr txBox="1"/>
          <p:nvPr/>
        </p:nvSpPr>
        <p:spPr>
          <a:xfrm>
            <a:off x="300009" y="253441"/>
            <a:ext cx="2797561"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こたえは①</a:t>
            </a:r>
          </a:p>
        </p:txBody>
      </p:sp>
      <p:sp>
        <p:nvSpPr>
          <p:cNvPr id="7" name="角丸四角形吹き出し 6">
            <a:extLst>
              <a:ext uri="{FF2B5EF4-FFF2-40B4-BE49-F238E27FC236}">
                <a16:creationId xmlns:a16="http://schemas.microsoft.com/office/drawing/2014/main" id="{0D709FAA-75CB-874B-A2AC-D6ADF2176DC9}"/>
              </a:ext>
            </a:extLst>
          </p:cNvPr>
          <p:cNvSpPr/>
          <p:nvPr/>
        </p:nvSpPr>
        <p:spPr>
          <a:xfrm>
            <a:off x="396992" y="3075710"/>
            <a:ext cx="2806624" cy="1662545"/>
          </a:xfrm>
          <a:prstGeom prst="wedgeRoundRectCallout">
            <a:avLst>
              <a:gd name="adj1" fmla="val 87647"/>
              <a:gd name="adj2" fmla="val 85833"/>
              <a:gd name="adj3" fmla="val 16667"/>
            </a:avLst>
          </a:prstGeom>
          <a:solidFill>
            <a:srgbClr val="FFFF00"/>
          </a:solidFill>
          <a:ln w="508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とくに</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15</a:t>
            </a: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才以下は</a:t>
            </a:r>
            <a:endParaRPr kumimoji="1" lang="en-US" altLang="ja-JP" sz="3200" dirty="0">
              <a:solidFill>
                <a:schemeClr val="tx1"/>
              </a:solidFill>
              <a:latin typeface="Hiragino Maru Gothic Pro W4" panose="020F0400000000000000" pitchFamily="34" charset="-128"/>
              <a:ea typeface="Hiragino Maru Gothic Pro W4" panose="020F0400000000000000" pitchFamily="34" charset="-128"/>
            </a:endParaRPr>
          </a:p>
          <a:p>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あぶない</a:t>
            </a: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18922808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829791" y="0"/>
            <a:ext cx="3484418" cy="1182590"/>
          </a:xfrm>
          <a:prstGeom prst="rect">
            <a:avLst/>
          </a:prstGeom>
        </p:spPr>
      </p:pic>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第８問</a:t>
            </a:r>
          </a:p>
        </p:txBody>
      </p:sp>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182590"/>
            <a:ext cx="8842141" cy="567541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1431272"/>
            <a:ext cx="8192118" cy="1344792"/>
          </a:xfrm>
          <a:prstGeom prst="rect">
            <a:avLst/>
          </a:prstGeom>
          <a:solidFill>
            <a:schemeClr val="accent4">
              <a:lumMod val="20000"/>
              <a:lumOff val="80000"/>
            </a:schemeClr>
          </a:solidFill>
          <a:ln>
            <a:solidFill>
              <a:srgbClr val="0432FF"/>
            </a:solidFill>
          </a:ln>
        </p:spPr>
        <p:txBody>
          <a:bodyPr wrap="square" rtlCol="0">
            <a:spAutoFit/>
          </a:bodyPr>
          <a:lstStyle/>
          <a:p>
            <a:pPr algn="ctr">
              <a:lnSpc>
                <a:spcPts val="5120"/>
              </a:lnSpc>
            </a:pPr>
            <a:r>
              <a:rPr kumimoji="1" lang="ja-JP" altLang="en-US" sz="3600">
                <a:latin typeface="Hiragino Maru Gothic Pro W4" panose="020F0400000000000000" pitchFamily="34" charset="-128"/>
                <a:ea typeface="Hiragino Maru Gothic Pro W4" panose="020F0400000000000000" pitchFamily="34" charset="-128"/>
              </a:rPr>
              <a:t>タバコをすう人の家族は</a:t>
            </a:r>
            <a:endParaRPr kumimoji="1" lang="en-US" altLang="ja-JP" sz="3600" dirty="0">
              <a:latin typeface="Hiragino Maru Gothic Pro W4" panose="020F0400000000000000" pitchFamily="34" charset="-128"/>
              <a:ea typeface="Hiragino Maru Gothic Pro W4" panose="020F0400000000000000" pitchFamily="34" charset="-128"/>
            </a:endParaRPr>
          </a:p>
          <a:p>
            <a:pPr algn="ctr">
              <a:lnSpc>
                <a:spcPts val="5120"/>
              </a:lnSpc>
            </a:pPr>
            <a:r>
              <a:rPr kumimoji="1" lang="ja-JP" altLang="en-US" sz="3600">
                <a:latin typeface="Hiragino Maru Gothic Pro W4" panose="020F0400000000000000" pitchFamily="34" charset="-128"/>
                <a:ea typeface="Hiragino Maru Gothic Pro W4" panose="020F0400000000000000" pitchFamily="34" charset="-128"/>
              </a:rPr>
              <a:t>病気にならないの？</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2446017" y="2933306"/>
            <a:ext cx="4251965" cy="1558760"/>
          </a:xfrm>
          <a:prstGeom prst="rect">
            <a:avLst/>
          </a:prstGeom>
          <a:noFill/>
        </p:spPr>
        <p:txBody>
          <a:bodyPr wrap="square" rtlCol="0">
            <a:spAutoFit/>
          </a:bodyPr>
          <a:lstStyle/>
          <a:p>
            <a:pPr marL="342900" indent="-342900">
              <a:lnSpc>
                <a:spcPts val="60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なる</a:t>
            </a:r>
            <a:endParaRPr kumimoji="1" lang="en-US" altLang="ja-JP" sz="4000" dirty="0">
              <a:latin typeface="Hiragino Maru Gothic Pro W4" panose="020F0400000000000000" pitchFamily="34" charset="-128"/>
              <a:ea typeface="Hiragino Maru Gothic Pro W4" panose="020F0400000000000000" pitchFamily="34" charset="-128"/>
            </a:endParaRPr>
          </a:p>
          <a:p>
            <a:pPr marL="342900" indent="-342900">
              <a:lnSpc>
                <a:spcPts val="60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ならない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10" name="図 9" descr="アイコン&#10;&#10;自動的に生成された説明">
            <a:extLst>
              <a:ext uri="{FF2B5EF4-FFF2-40B4-BE49-F238E27FC236}">
                <a16:creationId xmlns:a16="http://schemas.microsoft.com/office/drawing/2014/main" id="{6A70DCAC-463B-7947-A4AC-8793E2A6DE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7985" y="4794162"/>
            <a:ext cx="1368549" cy="1821378"/>
          </a:xfrm>
          <a:prstGeom prst="rect">
            <a:avLst/>
          </a:prstGeom>
        </p:spPr>
      </p:pic>
      <p:pic>
        <p:nvPicPr>
          <p:cNvPr id="11" name="図 10" descr="アイコン&#10;&#10;自動的に生成された説明">
            <a:extLst>
              <a:ext uri="{FF2B5EF4-FFF2-40B4-BE49-F238E27FC236}">
                <a16:creationId xmlns:a16="http://schemas.microsoft.com/office/drawing/2014/main" id="{1C2711D3-FADF-8745-A742-F1953FD7E0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529" y="4794162"/>
            <a:ext cx="1436806" cy="1821378"/>
          </a:xfrm>
          <a:prstGeom prst="rect">
            <a:avLst/>
          </a:prstGeom>
        </p:spPr>
      </p:pic>
      <p:sp>
        <p:nvSpPr>
          <p:cNvPr id="13" name="テキスト ボックス 12">
            <a:extLst>
              <a:ext uri="{FF2B5EF4-FFF2-40B4-BE49-F238E27FC236}">
                <a16:creationId xmlns:a16="http://schemas.microsoft.com/office/drawing/2014/main" id="{AC1A96F0-FB54-E746-BBAD-FE55EE5041FE}"/>
              </a:ext>
            </a:extLst>
          </p:cNvPr>
          <p:cNvSpPr txBox="1"/>
          <p:nvPr/>
        </p:nvSpPr>
        <p:spPr>
          <a:xfrm>
            <a:off x="5039918" y="5383816"/>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Tree>
    <p:extLst>
      <p:ext uri="{BB962C8B-B14F-4D97-AF65-F5344CB8AC3E}">
        <p14:creationId xmlns:p14="http://schemas.microsoft.com/office/powerpoint/2010/main" val="3383696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テキスト, グラフィック, 抽象, 記号 が含まれている画像&#10;&#10;自動的に生成された説明">
            <a:extLst>
              <a:ext uri="{FF2B5EF4-FFF2-40B4-BE49-F238E27FC236}">
                <a16:creationId xmlns:a16="http://schemas.microsoft.com/office/drawing/2014/main" id="{FDB19289-9233-AF40-A75E-ABFAA5AB83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967766"/>
          </a:xfrm>
          <a:prstGeom prst="rect">
            <a:avLst/>
          </a:prstGeom>
        </p:spPr>
      </p:pic>
      <p:pic>
        <p:nvPicPr>
          <p:cNvPr id="3" name="図 2" descr="アイコン&#10;&#10;自動的に生成された説明">
            <a:extLst>
              <a:ext uri="{FF2B5EF4-FFF2-40B4-BE49-F238E27FC236}">
                <a16:creationId xmlns:a16="http://schemas.microsoft.com/office/drawing/2014/main" id="{67F2C07C-6748-FC47-9ED8-4A963D7702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6542" y="4080670"/>
            <a:ext cx="2169309" cy="2887095"/>
          </a:xfrm>
          <a:prstGeom prst="rect">
            <a:avLst/>
          </a:prstGeom>
        </p:spPr>
      </p:pic>
      <p:pic>
        <p:nvPicPr>
          <p:cNvPr id="5" name="図 4" descr="アイコン&#10;&#10;自動的に生成された説明">
            <a:extLst>
              <a:ext uri="{FF2B5EF4-FFF2-40B4-BE49-F238E27FC236}">
                <a16:creationId xmlns:a16="http://schemas.microsoft.com/office/drawing/2014/main" id="{80708C5E-1C64-2E47-9387-EEE28759B6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1524" y="4080671"/>
            <a:ext cx="2277504" cy="2887095"/>
          </a:xfrm>
          <a:prstGeom prst="rect">
            <a:avLst/>
          </a:prstGeom>
        </p:spPr>
      </p:pic>
      <p:sp>
        <p:nvSpPr>
          <p:cNvPr id="8" name="テキスト ボックス 7">
            <a:extLst>
              <a:ext uri="{FF2B5EF4-FFF2-40B4-BE49-F238E27FC236}">
                <a16:creationId xmlns:a16="http://schemas.microsoft.com/office/drawing/2014/main" id="{FD5437E5-6EDC-BC43-BEAD-ECE17739AEB7}"/>
              </a:ext>
            </a:extLst>
          </p:cNvPr>
          <p:cNvSpPr txBox="1"/>
          <p:nvPr/>
        </p:nvSpPr>
        <p:spPr>
          <a:xfrm>
            <a:off x="458149" y="1695486"/>
            <a:ext cx="8227702" cy="2001638"/>
          </a:xfrm>
          <a:prstGeom prst="rect">
            <a:avLst/>
          </a:prstGeom>
          <a:solidFill>
            <a:schemeClr val="accent4">
              <a:lumMod val="40000"/>
              <a:lumOff val="60000"/>
            </a:schemeClr>
          </a:solidFill>
        </p:spPr>
        <p:txBody>
          <a:bodyPr wrap="square" rtlCol="0">
            <a:spAutoFit/>
          </a:bodyPr>
          <a:lstStyle/>
          <a:p>
            <a:pPr algn="ctr">
              <a:lnSpc>
                <a:spcPct val="150000"/>
              </a:lnSpc>
            </a:pPr>
            <a:r>
              <a:rPr lang="ja-JP" altLang="en-US" sz="4400" b="1">
                <a:latin typeface="Hiragino Maru Gothic Pro W4" panose="020F0400000000000000" pitchFamily="34" charset="-128"/>
                <a:ea typeface="Hiragino Maru Gothic Pro W4" panose="020F0400000000000000" pitchFamily="34" charset="-128"/>
              </a:rPr>
              <a:t>タバコについてのクイズです！</a:t>
            </a:r>
            <a:endParaRPr lang="en-US" altLang="ja-JP" sz="4400" b="1">
              <a:latin typeface="Hiragino Maru Gothic Pro W4" panose="020F0400000000000000" pitchFamily="34" charset="-128"/>
              <a:ea typeface="Hiragino Maru Gothic Pro W4" panose="020F0400000000000000" pitchFamily="34" charset="-128"/>
            </a:endParaRPr>
          </a:p>
          <a:p>
            <a:pPr algn="ctr">
              <a:lnSpc>
                <a:spcPct val="150000"/>
              </a:lnSpc>
            </a:pPr>
            <a:r>
              <a:rPr lang="ja-JP" altLang="en-US" sz="4400" b="1">
                <a:latin typeface="Hiragino Maru Gothic Pro W4" panose="020F0400000000000000" pitchFamily="34" charset="-128"/>
                <a:ea typeface="Hiragino Maru Gothic Pro W4" panose="020F0400000000000000" pitchFamily="34" charset="-128"/>
              </a:rPr>
              <a:t>手をあげてこたえてくださいね</a:t>
            </a:r>
          </a:p>
        </p:txBody>
      </p:sp>
    </p:spTree>
    <p:extLst>
      <p:ext uri="{BB962C8B-B14F-4D97-AF65-F5344CB8AC3E}">
        <p14:creationId xmlns:p14="http://schemas.microsoft.com/office/powerpoint/2010/main" val="35212797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230FDB1-5990-BB44-8F7F-4DAD0D261AD1}"/>
              </a:ext>
            </a:extLst>
          </p:cNvPr>
          <p:cNvSpPr txBox="1"/>
          <p:nvPr/>
        </p:nvSpPr>
        <p:spPr>
          <a:xfrm>
            <a:off x="409084" y="435838"/>
            <a:ext cx="3062057" cy="769441"/>
          </a:xfrm>
          <a:prstGeom prst="rect">
            <a:avLst/>
          </a:prstGeom>
          <a:solidFill>
            <a:schemeClr val="accent2">
              <a:lumMod val="40000"/>
              <a:lumOff val="60000"/>
            </a:schemeClr>
          </a:solidFill>
        </p:spPr>
        <p:txBody>
          <a:bodyPr wrap="none" rtlCol="0">
            <a:spAutoFit/>
          </a:bodyPr>
          <a:lstStyle/>
          <a:p>
            <a:r>
              <a:rPr kumimoji="1" lang="ja-JP" altLang="en-US" sz="4400" b="1">
                <a:latin typeface="Hiragino Maru Gothic Pro W4" panose="020F0400000000000000" pitchFamily="34" charset="-128"/>
                <a:ea typeface="Hiragino Maru Gothic Pro W4" panose="020F0400000000000000" pitchFamily="34" charset="-128"/>
              </a:rPr>
              <a:t>こたえは①</a:t>
            </a:r>
          </a:p>
        </p:txBody>
      </p:sp>
      <p:sp>
        <p:nvSpPr>
          <p:cNvPr id="3" name="正方形/長方形 2">
            <a:extLst>
              <a:ext uri="{FF2B5EF4-FFF2-40B4-BE49-F238E27FC236}">
                <a16:creationId xmlns:a16="http://schemas.microsoft.com/office/drawing/2014/main" id="{1CA16EBD-C4D2-3947-A912-617C0AEDAC9E}"/>
              </a:ext>
            </a:extLst>
          </p:cNvPr>
          <p:cNvSpPr/>
          <p:nvPr/>
        </p:nvSpPr>
        <p:spPr>
          <a:xfrm>
            <a:off x="3884556" y="244617"/>
            <a:ext cx="3977640" cy="1246495"/>
          </a:xfrm>
          <a:prstGeom prst="rect">
            <a:avLst/>
          </a:prstGeom>
        </p:spPr>
        <p:txBody>
          <a:bodyPr wrap="square">
            <a:spAutoFit/>
          </a:bodyPr>
          <a:lstStyle/>
          <a:p>
            <a:pPr>
              <a:lnSpc>
                <a:spcPts val="4500"/>
              </a:lnSpc>
            </a:pPr>
            <a:r>
              <a:rPr kumimoji="1" lang="ja-JP" altLang="en-US" sz="4000">
                <a:latin typeface="Hiragino Maru Gothic Pro W4" panose="020F0400000000000000" pitchFamily="34" charset="-128"/>
                <a:ea typeface="Hiragino Maru Gothic Pro W4" panose="020F0400000000000000" pitchFamily="34" charset="-128"/>
              </a:rPr>
              <a:t>タバコは家族も</a:t>
            </a:r>
            <a:endParaRPr kumimoji="1" lang="en-US" altLang="ja-JP" sz="4000" dirty="0">
              <a:latin typeface="Hiragino Maru Gothic Pro W4" panose="020F0400000000000000" pitchFamily="34" charset="-128"/>
              <a:ea typeface="Hiragino Maru Gothic Pro W4" panose="020F0400000000000000" pitchFamily="34" charset="-128"/>
            </a:endParaRPr>
          </a:p>
          <a:p>
            <a:pPr>
              <a:lnSpc>
                <a:spcPts val="4500"/>
              </a:lnSpc>
            </a:pPr>
            <a:r>
              <a:rPr kumimoji="1" lang="ja-JP" altLang="en-US" sz="4000">
                <a:latin typeface="Hiragino Maru Gothic Pro W4" panose="020F0400000000000000" pitchFamily="34" charset="-128"/>
                <a:ea typeface="Hiragino Maru Gothic Pro W4" panose="020F0400000000000000" pitchFamily="34" charset="-128"/>
              </a:rPr>
              <a:t>病気にします！</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6" name="Picture 3">
            <a:extLst>
              <a:ext uri="{FF2B5EF4-FFF2-40B4-BE49-F238E27FC236}">
                <a16:creationId xmlns:a16="http://schemas.microsoft.com/office/drawing/2014/main" id="{7527FCF6-53AA-DD48-BE81-517D32112EE3}"/>
              </a:ext>
            </a:extLst>
          </p:cNvPr>
          <p:cNvPicPr>
            <a:picLocks noChangeAspect="1" noChangeArrowheads="1"/>
          </p:cNvPicPr>
          <p:nvPr/>
        </p:nvPicPr>
        <p:blipFill rotWithShape="1">
          <a:blip r:embed="rId3" cstate="print"/>
          <a:srcRect l="2861" t="13711" r="18638" b="32265"/>
          <a:stretch/>
        </p:blipFill>
        <p:spPr>
          <a:xfrm>
            <a:off x="254289" y="1697831"/>
            <a:ext cx="5704551" cy="3020056"/>
          </a:xfrm>
          <a:prstGeom prst="rect">
            <a:avLst/>
          </a:prstGeom>
        </p:spPr>
      </p:pic>
      <p:pic>
        <p:nvPicPr>
          <p:cNvPr id="5" name="図 4" descr="部屋, 時計 が含まれている画像&#10;&#10;自動的に生成された説明">
            <a:extLst>
              <a:ext uri="{FF2B5EF4-FFF2-40B4-BE49-F238E27FC236}">
                <a16:creationId xmlns:a16="http://schemas.microsoft.com/office/drawing/2014/main" id="{5E2620EE-DFF3-2448-8954-DB352B2EA392}"/>
              </a:ext>
            </a:extLst>
          </p:cNvPr>
          <p:cNvPicPr>
            <a:picLocks noChangeAspect="1"/>
          </p:cNvPicPr>
          <p:nvPr/>
        </p:nvPicPr>
        <p:blipFill>
          <a:blip r:embed="rId4"/>
          <a:stretch>
            <a:fillRect/>
          </a:stretch>
        </p:blipFill>
        <p:spPr>
          <a:xfrm>
            <a:off x="6050280" y="2064926"/>
            <a:ext cx="3020056" cy="3020056"/>
          </a:xfrm>
          <a:prstGeom prst="rect">
            <a:avLst/>
          </a:prstGeom>
        </p:spPr>
      </p:pic>
      <p:sp>
        <p:nvSpPr>
          <p:cNvPr id="7" name="テキスト ボックス 6">
            <a:extLst>
              <a:ext uri="{FF2B5EF4-FFF2-40B4-BE49-F238E27FC236}">
                <a16:creationId xmlns:a16="http://schemas.microsoft.com/office/drawing/2014/main" id="{DD154814-E658-DC47-8895-F7F5A597ED0F}"/>
              </a:ext>
            </a:extLst>
          </p:cNvPr>
          <p:cNvSpPr txBox="1"/>
          <p:nvPr/>
        </p:nvSpPr>
        <p:spPr>
          <a:xfrm>
            <a:off x="409084" y="4933550"/>
            <a:ext cx="8325831" cy="1551643"/>
          </a:xfrm>
          <a:prstGeom prst="rect">
            <a:avLst/>
          </a:prstGeom>
          <a:noFill/>
        </p:spPr>
        <p:txBody>
          <a:bodyPr wrap="square" rtlCol="0">
            <a:spAutoFit/>
          </a:bodyPr>
          <a:lstStyle/>
          <a:p>
            <a:pPr>
              <a:lnSpc>
                <a:spcPts val="3860"/>
              </a:lnSpc>
            </a:pP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ぜんそくになる子どもの数</a:t>
            </a:r>
            <a:r>
              <a:rPr kumimoji="1" lang="ja-JP" altLang="en-US" sz="2800">
                <a:latin typeface="Hiragino Maru Gothic Pro W4" panose="020F0400000000000000" pitchFamily="34" charset="-128"/>
                <a:ea typeface="Hiragino Maru Gothic Pro W4" panose="020F0400000000000000" pitchFamily="34" charset="-128"/>
              </a:rPr>
              <a:t>は、</a:t>
            </a:r>
            <a:endParaRPr kumimoji="1" lang="en-US" altLang="ja-JP" sz="2800" dirty="0">
              <a:latin typeface="Hiragino Maru Gothic Pro W4" panose="020F0400000000000000" pitchFamily="34" charset="-128"/>
              <a:ea typeface="Hiragino Maru Gothic Pro W4" panose="020F0400000000000000" pitchFamily="34" charset="-128"/>
            </a:endParaRPr>
          </a:p>
          <a:p>
            <a:pPr>
              <a:lnSpc>
                <a:spcPts val="3860"/>
              </a:lnSpc>
            </a:pPr>
            <a:r>
              <a:rPr kumimoji="1" lang="ja-JP" altLang="en-US" sz="2800">
                <a:latin typeface="Hiragino Maru Gothic Pro W4" panose="020F0400000000000000" pitchFamily="34" charset="-128"/>
                <a:ea typeface="Hiragino Maru Gothic Pro W4" panose="020F0400000000000000" pitchFamily="34" charset="-128"/>
              </a:rPr>
              <a:t>お父さんがタバコをすってると</a:t>
            </a:r>
            <a:r>
              <a:rPr kumimoji="1" lang="en-US" altLang="ja-JP" sz="2800" dirty="0">
                <a:solidFill>
                  <a:srgbClr val="FF0000"/>
                </a:solidFill>
                <a:latin typeface="Hiragino Maru Gothic Pro W4" panose="020F0400000000000000" pitchFamily="34" charset="-128"/>
                <a:ea typeface="Hiragino Maru Gothic Pro W4" panose="020F0400000000000000" pitchFamily="34" charset="-128"/>
              </a:rPr>
              <a:t>1.8</a:t>
            </a: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倍</a:t>
            </a:r>
            <a:endParaRPr kumimoji="1" lang="en-US" altLang="ja-JP" sz="2800" dirty="0">
              <a:solidFill>
                <a:srgbClr val="FF0000"/>
              </a:solidFill>
              <a:latin typeface="Hiragino Maru Gothic Pro W4" panose="020F0400000000000000" pitchFamily="34" charset="-128"/>
              <a:ea typeface="Hiragino Maru Gothic Pro W4" panose="020F0400000000000000" pitchFamily="34" charset="-128"/>
            </a:endParaRPr>
          </a:p>
          <a:p>
            <a:pPr>
              <a:lnSpc>
                <a:spcPts val="3860"/>
              </a:lnSpc>
            </a:pPr>
            <a:r>
              <a:rPr kumimoji="1" lang="ja-JP" altLang="en-US" sz="2800">
                <a:latin typeface="Hiragino Maru Gothic Pro W4" panose="020F0400000000000000" pitchFamily="34" charset="-128"/>
                <a:ea typeface="Hiragino Maru Gothic Pro W4" panose="020F0400000000000000" pitchFamily="34" charset="-128"/>
              </a:rPr>
              <a:t>お母さんがタバコをすってると</a:t>
            </a: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約</a:t>
            </a:r>
            <a:r>
              <a:rPr kumimoji="1" lang="en-US" altLang="ja-JP" sz="2800" dirty="0">
                <a:solidFill>
                  <a:srgbClr val="FF0000"/>
                </a:solidFill>
                <a:latin typeface="Hiragino Maru Gothic Pro W4" panose="020F0400000000000000" pitchFamily="34" charset="-128"/>
                <a:ea typeface="Hiragino Maru Gothic Pro W4" panose="020F0400000000000000" pitchFamily="34" charset="-128"/>
              </a:rPr>
              <a:t>3</a:t>
            </a:r>
            <a:r>
              <a:rPr kumimoji="1" lang="ja-JP" altLang="en-US" sz="2800">
                <a:solidFill>
                  <a:srgbClr val="FF0000"/>
                </a:solidFill>
                <a:latin typeface="Hiragino Maru Gothic Pro W4" panose="020F0400000000000000" pitchFamily="34" charset="-128"/>
                <a:ea typeface="Hiragino Maru Gothic Pro W4" panose="020F0400000000000000" pitchFamily="34" charset="-128"/>
              </a:rPr>
              <a:t>倍　</a:t>
            </a:r>
            <a:r>
              <a:rPr kumimoji="1" lang="ja-JP" altLang="en-US" sz="2800">
                <a:latin typeface="Hiragino Maru Gothic Pro W4" panose="020F0400000000000000" pitchFamily="34" charset="-128"/>
                <a:ea typeface="Hiragino Maru Gothic Pro W4" panose="020F0400000000000000" pitchFamily="34" charset="-128"/>
              </a:rPr>
              <a:t>に増えます</a:t>
            </a:r>
          </a:p>
        </p:txBody>
      </p:sp>
    </p:spTree>
    <p:extLst>
      <p:ext uri="{BB962C8B-B14F-4D97-AF65-F5344CB8AC3E}">
        <p14:creationId xmlns:p14="http://schemas.microsoft.com/office/powerpoint/2010/main" val="10529336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rotWithShape="1">
          <a:blip r:embed="rId3"/>
          <a:srcRect b="53428"/>
          <a:stretch/>
        </p:blipFill>
        <p:spPr>
          <a:xfrm>
            <a:off x="2502305" y="299226"/>
            <a:ext cx="4139389" cy="1404883"/>
          </a:xfrm>
          <a:prstGeom prst="rect">
            <a:avLst/>
          </a:prstGeom>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0AB35BB1-C6C6-5F4D-AE74-26AE767DC04A}"/>
              </a:ext>
            </a:extLst>
          </p:cNvPr>
          <p:cNvPicPr>
            <a:picLocks noChangeAspect="1"/>
          </p:cNvPicPr>
          <p:nvPr/>
        </p:nvPicPr>
        <p:blipFill rotWithShape="1">
          <a:blip r:embed="rId3"/>
          <a:srcRect t="46254"/>
          <a:stretch/>
        </p:blipFill>
        <p:spPr>
          <a:xfrm>
            <a:off x="121750" y="1704109"/>
            <a:ext cx="8842141" cy="4876800"/>
          </a:xfrm>
          <a:prstGeom prst="rect">
            <a:avLst/>
          </a:prstGeom>
        </p:spPr>
      </p:pic>
      <p:sp>
        <p:nvSpPr>
          <p:cNvPr id="9" name="テキスト ボックス 8">
            <a:extLst>
              <a:ext uri="{FF2B5EF4-FFF2-40B4-BE49-F238E27FC236}">
                <a16:creationId xmlns:a16="http://schemas.microsoft.com/office/drawing/2014/main" id="{43EFC3F6-EF96-B84B-9A36-057BD1AA4A21}"/>
              </a:ext>
            </a:extLst>
          </p:cNvPr>
          <p:cNvSpPr txBox="1"/>
          <p:nvPr/>
        </p:nvSpPr>
        <p:spPr>
          <a:xfrm>
            <a:off x="475941" y="2004471"/>
            <a:ext cx="8192118" cy="2069349"/>
          </a:xfrm>
          <a:prstGeom prst="rect">
            <a:avLst/>
          </a:prstGeom>
          <a:solidFill>
            <a:schemeClr val="accent4">
              <a:lumMod val="20000"/>
              <a:lumOff val="80000"/>
            </a:schemeClr>
          </a:solidFill>
          <a:ln>
            <a:solidFill>
              <a:srgbClr val="0432FF"/>
            </a:solidFill>
          </a:ln>
        </p:spPr>
        <p:txBody>
          <a:bodyPr wrap="square" rtlCol="0">
            <a:spAutoFit/>
          </a:bodyPr>
          <a:lstStyle/>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副流煙　（ふくりゅうえん）とか、</a:t>
            </a:r>
            <a:endParaRPr kumimoji="1" lang="en-US" altLang="ja-JP" sz="3600" dirty="0">
              <a:latin typeface="Hiragino Maru Gothic Pro W4" panose="020F0400000000000000" pitchFamily="34" charset="-128"/>
              <a:ea typeface="Hiragino Maru Gothic Pro W4" panose="020F0400000000000000" pitchFamily="34" charset="-128"/>
            </a:endParaRPr>
          </a:p>
          <a:p>
            <a:pPr>
              <a:lnSpc>
                <a:spcPts val="5320"/>
              </a:lnSpc>
            </a:pPr>
            <a:r>
              <a:rPr kumimoji="1" lang="ja-JP" altLang="en-US" sz="3600">
                <a:latin typeface="Hiragino Maru Gothic Pro W4" panose="020F0400000000000000" pitchFamily="34" charset="-128"/>
                <a:ea typeface="Hiragino Maru Gothic Pro W4" panose="020F0400000000000000" pitchFamily="34" charset="-128"/>
              </a:rPr>
              <a:t>受動喫煙（じゅどうきつえん）という言葉を聞いたことがありますか？</a:t>
            </a:r>
            <a:endParaRPr kumimoji="1" lang="en-US" altLang="ja-JP" sz="3600" dirty="0">
              <a:latin typeface="Hiragino Maru Gothic Pro W4" panose="020F0400000000000000" pitchFamily="34" charset="-128"/>
              <a:ea typeface="Hiragino Maru Gothic Pro W4" panose="020F0400000000000000" pitchFamily="34" charset="-128"/>
            </a:endParaRPr>
          </a:p>
        </p:txBody>
      </p:sp>
      <p:sp>
        <p:nvSpPr>
          <p:cNvPr id="2" name="テキスト ボックス 1">
            <a:extLst>
              <a:ext uri="{FF2B5EF4-FFF2-40B4-BE49-F238E27FC236}">
                <a16:creationId xmlns:a16="http://schemas.microsoft.com/office/drawing/2014/main" id="{D87ACE33-A863-CF46-A50E-23B46C619442}"/>
              </a:ext>
            </a:extLst>
          </p:cNvPr>
          <p:cNvSpPr txBox="1"/>
          <p:nvPr/>
        </p:nvSpPr>
        <p:spPr>
          <a:xfrm>
            <a:off x="1146584" y="4295021"/>
            <a:ext cx="4251965" cy="1626086"/>
          </a:xfrm>
          <a:prstGeom prst="rect">
            <a:avLst/>
          </a:prstGeom>
          <a:noFill/>
        </p:spPr>
        <p:txBody>
          <a:bodyPr wrap="square" rtlCol="0">
            <a:spAutoFit/>
          </a:bodyPr>
          <a:lstStyle/>
          <a:p>
            <a:pPr marL="342900" indent="-342900">
              <a:lnSpc>
                <a:spcPts val="63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ある</a:t>
            </a:r>
            <a:endParaRPr kumimoji="1" lang="en-US" altLang="ja-JP" sz="4000" dirty="0">
              <a:latin typeface="Hiragino Maru Gothic Pro W4" panose="020F0400000000000000" pitchFamily="34" charset="-128"/>
              <a:ea typeface="Hiragino Maru Gothic Pro W4" panose="020F0400000000000000" pitchFamily="34" charset="-128"/>
            </a:endParaRPr>
          </a:p>
          <a:p>
            <a:pPr marL="342900" indent="-342900">
              <a:lnSpc>
                <a:spcPts val="6300"/>
              </a:lnSpc>
              <a:buAutoNum type="arabicPeriod"/>
            </a:pPr>
            <a:r>
              <a:rPr kumimoji="1" lang="ja-JP" altLang="en-US" sz="4000">
                <a:latin typeface="Hiragino Maru Gothic Pro W4" panose="020F0400000000000000" pitchFamily="34" charset="-128"/>
                <a:ea typeface="Hiragino Maru Gothic Pro W4" panose="020F0400000000000000" pitchFamily="34" charset="-128"/>
              </a:rPr>
              <a:t>ない</a:t>
            </a:r>
            <a:endParaRPr kumimoji="1" lang="en-US" altLang="ja-JP" sz="4000" dirty="0">
              <a:latin typeface="Hiragino Maru Gothic Pro W4" panose="020F0400000000000000" pitchFamily="34" charset="-128"/>
              <a:ea typeface="Hiragino Maru Gothic Pro W4" panose="020F0400000000000000" pitchFamily="34" charset="-128"/>
            </a:endParaRPr>
          </a:p>
        </p:txBody>
      </p:sp>
      <p:pic>
        <p:nvPicPr>
          <p:cNvPr id="10" name="図 9" descr="アイコン&#10;&#10;自動的に生成された説明">
            <a:extLst>
              <a:ext uri="{FF2B5EF4-FFF2-40B4-BE49-F238E27FC236}">
                <a16:creationId xmlns:a16="http://schemas.microsoft.com/office/drawing/2014/main" id="{6A70DCAC-463B-7947-A4AC-8793E2A6DE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6830" y="4462893"/>
            <a:ext cx="1368549" cy="1821378"/>
          </a:xfrm>
          <a:prstGeom prst="rect">
            <a:avLst/>
          </a:prstGeom>
        </p:spPr>
      </p:pic>
      <p:pic>
        <p:nvPicPr>
          <p:cNvPr id="11" name="図 10" descr="アイコン&#10;&#10;自動的に生成された説明">
            <a:extLst>
              <a:ext uri="{FF2B5EF4-FFF2-40B4-BE49-F238E27FC236}">
                <a16:creationId xmlns:a16="http://schemas.microsoft.com/office/drawing/2014/main" id="{1C2711D3-FADF-8745-A742-F1953FD7E0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32374" y="4462893"/>
            <a:ext cx="1436806" cy="1821378"/>
          </a:xfrm>
          <a:prstGeom prst="rect">
            <a:avLst/>
          </a:prstGeom>
        </p:spPr>
      </p:pic>
      <p:pic>
        <p:nvPicPr>
          <p:cNvPr id="13" name="図 12" descr="ロゴ が含まれている画像&#10;&#10;自動的に生成された説明">
            <a:extLst>
              <a:ext uri="{FF2B5EF4-FFF2-40B4-BE49-F238E27FC236}">
                <a16:creationId xmlns:a16="http://schemas.microsoft.com/office/drawing/2014/main" id="{6A34F1D6-3CE6-CC42-BB42-7C2A6E0D27DE}"/>
              </a:ext>
            </a:extLst>
          </p:cNvPr>
          <p:cNvPicPr>
            <a:picLocks noChangeAspect="1"/>
          </p:cNvPicPr>
          <p:nvPr/>
        </p:nvPicPr>
        <p:blipFill>
          <a:blip r:embed="rId6"/>
          <a:stretch>
            <a:fillRect/>
          </a:stretch>
        </p:blipFill>
        <p:spPr>
          <a:xfrm>
            <a:off x="121750" y="239367"/>
            <a:ext cx="1716235" cy="1214221"/>
          </a:xfrm>
          <a:prstGeom prst="rect">
            <a:avLst/>
          </a:prstGeom>
        </p:spPr>
      </p:pic>
    </p:spTree>
    <p:extLst>
      <p:ext uri="{BB962C8B-B14F-4D97-AF65-F5344CB8AC3E}">
        <p14:creationId xmlns:p14="http://schemas.microsoft.com/office/powerpoint/2010/main" val="2217834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0" name="角丸四角形 29">
            <a:extLst>
              <a:ext uri="{FF2B5EF4-FFF2-40B4-BE49-F238E27FC236}">
                <a16:creationId xmlns:a16="http://schemas.microsoft.com/office/drawing/2014/main" id="{319686EB-30EF-ED4A-A1E5-F1B36705F432}"/>
              </a:ext>
            </a:extLst>
          </p:cNvPr>
          <p:cNvSpPr/>
          <p:nvPr/>
        </p:nvSpPr>
        <p:spPr>
          <a:xfrm>
            <a:off x="118909" y="117805"/>
            <a:ext cx="8665862" cy="286655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 name="グループ化 15">
            <a:extLst>
              <a:ext uri="{FF2B5EF4-FFF2-40B4-BE49-F238E27FC236}">
                <a16:creationId xmlns:a16="http://schemas.microsoft.com/office/drawing/2014/main" id="{72668FAB-855F-9F4F-A396-94EEE0D8D6A1}"/>
              </a:ext>
            </a:extLst>
          </p:cNvPr>
          <p:cNvGrpSpPr/>
          <p:nvPr/>
        </p:nvGrpSpPr>
        <p:grpSpPr>
          <a:xfrm>
            <a:off x="3712151" y="2174711"/>
            <a:ext cx="5431849" cy="4478572"/>
            <a:chOff x="2409198" y="1208423"/>
            <a:chExt cx="6451651" cy="5118290"/>
          </a:xfrm>
        </p:grpSpPr>
        <p:grpSp>
          <p:nvGrpSpPr>
            <p:cNvPr id="12" name="グループ化 11">
              <a:extLst>
                <a:ext uri="{FF2B5EF4-FFF2-40B4-BE49-F238E27FC236}">
                  <a16:creationId xmlns:a16="http://schemas.microsoft.com/office/drawing/2014/main" id="{41180698-29A0-A440-A9B6-A946AD87CDF6}"/>
                </a:ext>
              </a:extLst>
            </p:cNvPr>
            <p:cNvGrpSpPr/>
            <p:nvPr/>
          </p:nvGrpSpPr>
          <p:grpSpPr>
            <a:xfrm>
              <a:off x="2409198" y="1208423"/>
              <a:ext cx="6451651" cy="5118290"/>
              <a:chOff x="1607097" y="544428"/>
              <a:chExt cx="5528489" cy="4207756"/>
            </a:xfrm>
          </p:grpSpPr>
          <p:pic>
            <p:nvPicPr>
              <p:cNvPr id="3" name="図 2">
                <a:extLst>
                  <a:ext uri="{FF2B5EF4-FFF2-40B4-BE49-F238E27FC236}">
                    <a16:creationId xmlns:a16="http://schemas.microsoft.com/office/drawing/2014/main" id="{885E8183-5A38-3743-B546-57B1425064DF}"/>
                  </a:ext>
                </a:extLst>
              </p:cNvPr>
              <p:cNvPicPr>
                <a:picLocks noChangeAspect="1"/>
              </p:cNvPicPr>
              <p:nvPr/>
            </p:nvPicPr>
            <p:blipFill>
              <a:blip r:embed="rId3"/>
              <a:stretch>
                <a:fillRect/>
              </a:stretch>
            </p:blipFill>
            <p:spPr>
              <a:xfrm>
                <a:off x="4000500" y="1600200"/>
                <a:ext cx="3135086" cy="3135086"/>
              </a:xfrm>
              <a:prstGeom prst="rect">
                <a:avLst/>
              </a:prstGeom>
            </p:spPr>
          </p:pic>
          <p:pic>
            <p:nvPicPr>
              <p:cNvPr id="5" name="図 4">
                <a:extLst>
                  <a:ext uri="{FF2B5EF4-FFF2-40B4-BE49-F238E27FC236}">
                    <a16:creationId xmlns:a16="http://schemas.microsoft.com/office/drawing/2014/main" id="{D971A76E-767D-264F-99AA-72E952EA803E}"/>
                  </a:ext>
                </a:extLst>
              </p:cNvPr>
              <p:cNvPicPr>
                <a:picLocks noChangeAspect="1"/>
              </p:cNvPicPr>
              <p:nvPr/>
            </p:nvPicPr>
            <p:blipFill>
              <a:blip r:embed="rId4"/>
              <a:stretch>
                <a:fillRect/>
              </a:stretch>
            </p:blipFill>
            <p:spPr>
              <a:xfrm>
                <a:off x="1607097" y="2131148"/>
                <a:ext cx="2621036" cy="2621036"/>
              </a:xfrm>
              <a:prstGeom prst="rect">
                <a:avLst/>
              </a:prstGeom>
            </p:spPr>
          </p:pic>
          <p:pic>
            <p:nvPicPr>
              <p:cNvPr id="7" name="図 6" descr="ナイフ が含まれている画像&#10;&#10;自動的に生成された説明">
                <a:extLst>
                  <a:ext uri="{FF2B5EF4-FFF2-40B4-BE49-F238E27FC236}">
                    <a16:creationId xmlns:a16="http://schemas.microsoft.com/office/drawing/2014/main" id="{B287C6EA-4085-794C-A052-BEE863F792C9}"/>
                  </a:ext>
                </a:extLst>
              </p:cNvPr>
              <p:cNvPicPr>
                <a:picLocks noChangeAspect="1"/>
              </p:cNvPicPr>
              <p:nvPr/>
            </p:nvPicPr>
            <p:blipFill rotWithShape="1">
              <a:blip r:embed="rId5"/>
              <a:srcRect r="66201" b="26797"/>
              <a:stretch/>
            </p:blipFill>
            <p:spPr>
              <a:xfrm rot="20909171">
                <a:off x="3736622" y="2286000"/>
                <a:ext cx="527755" cy="1143000"/>
              </a:xfrm>
              <a:prstGeom prst="rect">
                <a:avLst/>
              </a:prstGeom>
            </p:spPr>
          </p:pic>
          <p:pic>
            <p:nvPicPr>
              <p:cNvPr id="9" name="図 8" descr="落書きが書いてある｜｜｜ｐ&#10;&#10;低い精度で自動的に生成された説明">
                <a:extLst>
                  <a:ext uri="{FF2B5EF4-FFF2-40B4-BE49-F238E27FC236}">
                    <a16:creationId xmlns:a16="http://schemas.microsoft.com/office/drawing/2014/main" id="{DDDD8559-0877-F346-BAC2-13EBA1554F5C}"/>
                  </a:ext>
                </a:extLst>
              </p:cNvPr>
              <p:cNvPicPr>
                <a:picLocks noChangeAspect="1"/>
              </p:cNvPicPr>
              <p:nvPr/>
            </p:nvPicPr>
            <p:blipFill>
              <a:blip r:embed="rId6"/>
              <a:stretch>
                <a:fillRect/>
              </a:stretch>
            </p:blipFill>
            <p:spPr>
              <a:xfrm>
                <a:off x="5486401" y="3548499"/>
                <a:ext cx="1094014" cy="825886"/>
              </a:xfrm>
              <a:prstGeom prst="rect">
                <a:avLst/>
              </a:prstGeom>
            </p:spPr>
          </p:pic>
          <p:pic>
            <p:nvPicPr>
              <p:cNvPr id="10" name="図 9" descr="おもちゃ が含まれている画像&#10;&#10;自動的に生成された説明">
                <a:extLst>
                  <a:ext uri="{FF2B5EF4-FFF2-40B4-BE49-F238E27FC236}">
                    <a16:creationId xmlns:a16="http://schemas.microsoft.com/office/drawing/2014/main" id="{8361E29D-1A96-3E4C-AB79-D755564E35A4}"/>
                  </a:ext>
                </a:extLst>
              </p:cNvPr>
              <p:cNvPicPr>
                <a:picLocks noChangeAspect="1"/>
              </p:cNvPicPr>
              <p:nvPr/>
            </p:nvPicPr>
            <p:blipFill rotWithShape="1">
              <a:blip r:embed="rId7"/>
              <a:srcRect l="39295" t="15760" r="48353" b="62249"/>
              <a:stretch/>
            </p:blipFill>
            <p:spPr>
              <a:xfrm>
                <a:off x="4005801" y="1305122"/>
                <a:ext cx="677194" cy="991621"/>
              </a:xfrm>
              <a:prstGeom prst="rect">
                <a:avLst/>
              </a:prstGeom>
            </p:spPr>
          </p:pic>
          <p:pic>
            <p:nvPicPr>
              <p:cNvPr id="11" name="図 10" descr="おもちゃ が含まれている画像&#10;&#10;自動的に生成された説明">
                <a:extLst>
                  <a:ext uri="{FF2B5EF4-FFF2-40B4-BE49-F238E27FC236}">
                    <a16:creationId xmlns:a16="http://schemas.microsoft.com/office/drawing/2014/main" id="{A0EEA1A9-39BD-4F47-B2BB-F92D72F8FBCA}"/>
                  </a:ext>
                </a:extLst>
              </p:cNvPr>
              <p:cNvPicPr>
                <a:picLocks noChangeAspect="1"/>
              </p:cNvPicPr>
              <p:nvPr/>
            </p:nvPicPr>
            <p:blipFill rotWithShape="1">
              <a:blip r:embed="rId7"/>
              <a:srcRect l="39295" t="15760" r="48353" b="62249"/>
              <a:stretch/>
            </p:blipFill>
            <p:spPr>
              <a:xfrm>
                <a:off x="5518167" y="544428"/>
                <a:ext cx="864040" cy="1265221"/>
              </a:xfrm>
              <a:prstGeom prst="rect">
                <a:avLst/>
              </a:prstGeom>
            </p:spPr>
          </p:pic>
        </p:grpSp>
        <p:sp>
          <p:nvSpPr>
            <p:cNvPr id="13" name="円/楕円 12">
              <a:extLst>
                <a:ext uri="{FF2B5EF4-FFF2-40B4-BE49-F238E27FC236}">
                  <a16:creationId xmlns:a16="http://schemas.microsoft.com/office/drawing/2014/main" id="{7C78EBD9-1F9E-5342-BEF5-532CDEBB2FB3}"/>
                </a:ext>
              </a:extLst>
            </p:cNvPr>
            <p:cNvSpPr/>
            <p:nvPr/>
          </p:nvSpPr>
          <p:spPr>
            <a:xfrm>
              <a:off x="7348283" y="5583523"/>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１</a:t>
              </a:r>
            </a:p>
          </p:txBody>
        </p:sp>
        <p:sp>
          <p:nvSpPr>
            <p:cNvPr id="14" name="円/楕円 13">
              <a:extLst>
                <a:ext uri="{FF2B5EF4-FFF2-40B4-BE49-F238E27FC236}">
                  <a16:creationId xmlns:a16="http://schemas.microsoft.com/office/drawing/2014/main" id="{EDDCD7EC-3256-9445-BB25-788AF6BEF838}"/>
                </a:ext>
              </a:extLst>
            </p:cNvPr>
            <p:cNvSpPr/>
            <p:nvPr/>
          </p:nvSpPr>
          <p:spPr>
            <a:xfrm>
              <a:off x="5275127" y="3849216"/>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2</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15" name="円/楕円 14">
              <a:extLst>
                <a:ext uri="{FF2B5EF4-FFF2-40B4-BE49-F238E27FC236}">
                  <a16:creationId xmlns:a16="http://schemas.microsoft.com/office/drawing/2014/main" id="{21AF7957-93BD-B944-B527-D2E1ED1ED3B7}"/>
                </a:ext>
              </a:extLst>
            </p:cNvPr>
            <p:cNvSpPr/>
            <p:nvPr/>
          </p:nvSpPr>
          <p:spPr>
            <a:xfrm>
              <a:off x="6443724" y="2245033"/>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3</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grpSp>
      <p:grpSp>
        <p:nvGrpSpPr>
          <p:cNvPr id="29" name="グループ化 28">
            <a:extLst>
              <a:ext uri="{FF2B5EF4-FFF2-40B4-BE49-F238E27FC236}">
                <a16:creationId xmlns:a16="http://schemas.microsoft.com/office/drawing/2014/main" id="{C620C818-7007-2E4D-8F24-805CA32974F5}"/>
              </a:ext>
            </a:extLst>
          </p:cNvPr>
          <p:cNvGrpSpPr/>
          <p:nvPr/>
        </p:nvGrpSpPr>
        <p:grpSpPr>
          <a:xfrm>
            <a:off x="541631" y="249595"/>
            <a:ext cx="7366624" cy="647858"/>
            <a:chOff x="541631" y="249595"/>
            <a:chExt cx="7366624" cy="647858"/>
          </a:xfrm>
        </p:grpSpPr>
        <p:sp>
          <p:nvSpPr>
            <p:cNvPr id="17" name="円/楕円 16">
              <a:extLst>
                <a:ext uri="{FF2B5EF4-FFF2-40B4-BE49-F238E27FC236}">
                  <a16:creationId xmlns:a16="http://schemas.microsoft.com/office/drawing/2014/main" id="{4F2CD4E5-907B-574C-A24C-466B591B5849}"/>
                </a:ext>
              </a:extLst>
            </p:cNvPr>
            <p:cNvSpPr/>
            <p:nvPr/>
          </p:nvSpPr>
          <p:spPr>
            <a:xfrm>
              <a:off x="541631" y="249595"/>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１</a:t>
              </a:r>
            </a:p>
          </p:txBody>
        </p:sp>
        <p:sp>
          <p:nvSpPr>
            <p:cNvPr id="20" name="テキスト ボックス 19">
              <a:extLst>
                <a:ext uri="{FF2B5EF4-FFF2-40B4-BE49-F238E27FC236}">
                  <a16:creationId xmlns:a16="http://schemas.microsoft.com/office/drawing/2014/main" id="{C3C66A0C-8015-1A41-9925-DDD3FFE4FFBA}"/>
                </a:ext>
              </a:extLst>
            </p:cNvPr>
            <p:cNvSpPr txBox="1"/>
            <p:nvPr/>
          </p:nvSpPr>
          <p:spPr>
            <a:xfrm>
              <a:off x="996537" y="251122"/>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主流煙</a:t>
              </a:r>
              <a:r>
                <a:rPr kumimoji="1" lang="en-US" altLang="ja-JP" sz="3600" dirty="0">
                  <a:latin typeface="Hiragino Maru Gothic Pro W4" panose="020F0400000000000000" pitchFamily="34" charset="-128"/>
                  <a:ea typeface="Hiragino Maru Gothic Pro W4" panose="020F0400000000000000" pitchFamily="34" charset="-128"/>
                </a:rPr>
                <a:t>』</a:t>
              </a:r>
            </a:p>
          </p:txBody>
        </p:sp>
        <p:sp>
          <p:nvSpPr>
            <p:cNvPr id="21" name="テキスト ボックス 20">
              <a:extLst>
                <a:ext uri="{FF2B5EF4-FFF2-40B4-BE49-F238E27FC236}">
                  <a16:creationId xmlns:a16="http://schemas.microsoft.com/office/drawing/2014/main" id="{BA93FC48-92EC-3F46-95A3-27DC27B8B0A6}"/>
                </a:ext>
              </a:extLst>
            </p:cNvPr>
            <p:cNvSpPr txBox="1"/>
            <p:nvPr/>
          </p:nvSpPr>
          <p:spPr>
            <a:xfrm>
              <a:off x="3389069" y="312677"/>
              <a:ext cx="4519186" cy="492443"/>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タバコをすう人の体に入る煙</a:t>
              </a:r>
            </a:p>
          </p:txBody>
        </p:sp>
      </p:grpSp>
      <p:grpSp>
        <p:nvGrpSpPr>
          <p:cNvPr id="28" name="グループ化 27">
            <a:extLst>
              <a:ext uri="{FF2B5EF4-FFF2-40B4-BE49-F238E27FC236}">
                <a16:creationId xmlns:a16="http://schemas.microsoft.com/office/drawing/2014/main" id="{F3C7089D-EB9C-FB4F-AF0D-21D9B8A20156}"/>
              </a:ext>
            </a:extLst>
          </p:cNvPr>
          <p:cNvGrpSpPr/>
          <p:nvPr/>
        </p:nvGrpSpPr>
        <p:grpSpPr>
          <a:xfrm>
            <a:off x="541631" y="1095493"/>
            <a:ext cx="6699775" cy="647858"/>
            <a:chOff x="541631" y="1022105"/>
            <a:chExt cx="6699775" cy="647858"/>
          </a:xfrm>
        </p:grpSpPr>
        <p:sp>
          <p:nvSpPr>
            <p:cNvPr id="18" name="円/楕円 17">
              <a:extLst>
                <a:ext uri="{FF2B5EF4-FFF2-40B4-BE49-F238E27FC236}">
                  <a16:creationId xmlns:a16="http://schemas.microsoft.com/office/drawing/2014/main" id="{74BFB2C2-32AC-C24A-92F5-CF0AF1F3E562}"/>
                </a:ext>
              </a:extLst>
            </p:cNvPr>
            <p:cNvSpPr/>
            <p:nvPr/>
          </p:nvSpPr>
          <p:spPr>
            <a:xfrm>
              <a:off x="541631" y="1022105"/>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2</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22" name="テキスト ボックス 21">
              <a:extLst>
                <a:ext uri="{FF2B5EF4-FFF2-40B4-BE49-F238E27FC236}">
                  <a16:creationId xmlns:a16="http://schemas.microsoft.com/office/drawing/2014/main" id="{BFE0F510-CE5F-0B4C-8DAC-EC65D171D78C}"/>
                </a:ext>
              </a:extLst>
            </p:cNvPr>
            <p:cNvSpPr txBox="1"/>
            <p:nvPr/>
          </p:nvSpPr>
          <p:spPr>
            <a:xfrm>
              <a:off x="1042219" y="1023632"/>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副流煙</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
          <p:nvSpPr>
            <p:cNvPr id="23" name="テキスト ボックス 22">
              <a:extLst>
                <a:ext uri="{FF2B5EF4-FFF2-40B4-BE49-F238E27FC236}">
                  <a16:creationId xmlns:a16="http://schemas.microsoft.com/office/drawing/2014/main" id="{6EB551DC-A2A0-B44C-A0B6-048DC042CF37}"/>
                </a:ext>
              </a:extLst>
            </p:cNvPr>
            <p:cNvSpPr txBox="1"/>
            <p:nvPr/>
          </p:nvSpPr>
          <p:spPr>
            <a:xfrm>
              <a:off x="3389069" y="1085187"/>
              <a:ext cx="3852337" cy="492443"/>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タバコの先から広がる煙</a:t>
              </a:r>
            </a:p>
          </p:txBody>
        </p:sp>
      </p:grpSp>
      <p:sp>
        <p:nvSpPr>
          <p:cNvPr id="26" name="角丸四角形吹き出し 25">
            <a:extLst>
              <a:ext uri="{FF2B5EF4-FFF2-40B4-BE49-F238E27FC236}">
                <a16:creationId xmlns:a16="http://schemas.microsoft.com/office/drawing/2014/main" id="{8ECC7AC8-137B-AF4F-BE9D-BB89E63CA47B}"/>
              </a:ext>
            </a:extLst>
          </p:cNvPr>
          <p:cNvSpPr/>
          <p:nvPr/>
        </p:nvSpPr>
        <p:spPr>
          <a:xfrm>
            <a:off x="118909" y="3505747"/>
            <a:ext cx="3435487" cy="2866560"/>
          </a:xfrm>
          <a:prstGeom prst="wedgeRoundRectCallout">
            <a:avLst>
              <a:gd name="adj1" fmla="val 77105"/>
              <a:gd name="adj2" fmla="val 28054"/>
              <a:gd name="adj3" fmla="val 16667"/>
            </a:avLst>
          </a:prstGeom>
          <a:solidFill>
            <a:srgbClr val="FF0000"/>
          </a:solidFill>
          <a:ln w="444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受動喫煙とは</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②副流煙や</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③呼出煙を</a:t>
            </a:r>
            <a:endParaRPr kumimoji="1" lang="en-US" altLang="ja-JP" sz="3600" b="1" dirty="0">
              <a:solidFill>
                <a:schemeClr val="bg1"/>
              </a:solidFill>
              <a:latin typeface="Hiragino Maru Gothic Pro W4" panose="020F0400000000000000" pitchFamily="34" charset="-128"/>
              <a:ea typeface="Hiragino Maru Gothic Pro W4" panose="020F0400000000000000" pitchFamily="34" charset="-128"/>
            </a:endParaRPr>
          </a:p>
          <a:p>
            <a:pPr algn="ctr"/>
            <a:r>
              <a:rPr kumimoji="1" lang="ja-JP" altLang="en-US" sz="3600" b="1">
                <a:solidFill>
                  <a:schemeClr val="bg1"/>
                </a:solidFill>
                <a:latin typeface="Hiragino Maru Gothic Pro W4" panose="020F0400000000000000" pitchFamily="34" charset="-128"/>
                <a:ea typeface="Hiragino Maru Gothic Pro W4" panose="020F0400000000000000" pitchFamily="34" charset="-128"/>
              </a:rPr>
              <a:t>すい込むこと</a:t>
            </a:r>
          </a:p>
        </p:txBody>
      </p:sp>
      <p:grpSp>
        <p:nvGrpSpPr>
          <p:cNvPr id="32" name="グループ化 31">
            <a:extLst>
              <a:ext uri="{FF2B5EF4-FFF2-40B4-BE49-F238E27FC236}">
                <a16:creationId xmlns:a16="http://schemas.microsoft.com/office/drawing/2014/main" id="{F9E1EF9A-D950-6743-BF8C-AD1BD90DA23D}"/>
              </a:ext>
            </a:extLst>
          </p:cNvPr>
          <p:cNvGrpSpPr/>
          <p:nvPr/>
        </p:nvGrpSpPr>
        <p:grpSpPr>
          <a:xfrm>
            <a:off x="541631" y="1941391"/>
            <a:ext cx="6366350" cy="1003513"/>
            <a:chOff x="541631" y="1941391"/>
            <a:chExt cx="6366350" cy="1003513"/>
          </a:xfrm>
        </p:grpSpPr>
        <p:grpSp>
          <p:nvGrpSpPr>
            <p:cNvPr id="27" name="グループ化 26">
              <a:extLst>
                <a:ext uri="{FF2B5EF4-FFF2-40B4-BE49-F238E27FC236}">
                  <a16:creationId xmlns:a16="http://schemas.microsoft.com/office/drawing/2014/main" id="{8E24777B-61A3-C14E-8781-E3D17333BDF8}"/>
                </a:ext>
              </a:extLst>
            </p:cNvPr>
            <p:cNvGrpSpPr/>
            <p:nvPr/>
          </p:nvGrpSpPr>
          <p:grpSpPr>
            <a:xfrm>
              <a:off x="541631" y="1941391"/>
              <a:ext cx="6366350" cy="892552"/>
              <a:chOff x="541631" y="1827088"/>
              <a:chExt cx="6366350" cy="892552"/>
            </a:xfrm>
          </p:grpSpPr>
          <p:sp>
            <p:nvSpPr>
              <p:cNvPr id="19" name="円/楕円 18">
                <a:extLst>
                  <a:ext uri="{FF2B5EF4-FFF2-40B4-BE49-F238E27FC236}">
                    <a16:creationId xmlns:a16="http://schemas.microsoft.com/office/drawing/2014/main" id="{A44E748A-4F1E-8A4B-861F-B4B62C594B16}"/>
                  </a:ext>
                </a:extLst>
              </p:cNvPr>
              <p:cNvSpPr/>
              <p:nvPr/>
            </p:nvSpPr>
            <p:spPr>
              <a:xfrm>
                <a:off x="541631" y="1948672"/>
                <a:ext cx="587829" cy="587829"/>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200" dirty="0">
                    <a:solidFill>
                      <a:schemeClr val="tx1"/>
                    </a:solidFill>
                    <a:latin typeface="Hiragino Maru Gothic Pro W4" panose="020F0400000000000000" pitchFamily="34" charset="-128"/>
                    <a:ea typeface="Hiragino Maru Gothic Pro W4" panose="020F0400000000000000" pitchFamily="34" charset="-128"/>
                  </a:rPr>
                  <a:t>3</a:t>
                </a:r>
                <a:endParaRPr kumimoji="1" lang="ja-JP" altLang="en-US" sz="3200">
                  <a:solidFill>
                    <a:schemeClr val="tx1"/>
                  </a:solidFill>
                  <a:latin typeface="Hiragino Maru Gothic Pro W4" panose="020F0400000000000000" pitchFamily="34" charset="-128"/>
                  <a:ea typeface="Hiragino Maru Gothic Pro W4" panose="020F0400000000000000" pitchFamily="34" charset="-128"/>
                </a:endParaRPr>
              </a:p>
            </p:txBody>
          </p:sp>
          <p:sp>
            <p:nvSpPr>
              <p:cNvPr id="24" name="テキスト ボックス 23">
                <a:extLst>
                  <a:ext uri="{FF2B5EF4-FFF2-40B4-BE49-F238E27FC236}">
                    <a16:creationId xmlns:a16="http://schemas.microsoft.com/office/drawing/2014/main" id="{E5416F35-5759-664B-8317-172762D032E1}"/>
                  </a:ext>
                </a:extLst>
              </p:cNvPr>
              <p:cNvSpPr txBox="1"/>
              <p:nvPr/>
            </p:nvSpPr>
            <p:spPr>
              <a:xfrm>
                <a:off x="1042219" y="1950199"/>
                <a:ext cx="2492990" cy="646331"/>
              </a:xfrm>
              <a:prstGeom prst="rect">
                <a:avLst/>
              </a:prstGeom>
              <a:noFill/>
            </p:spPr>
            <p:txBody>
              <a:bodyPr wrap="none" rtlCol="0">
                <a:spAutoFit/>
              </a:bodyPr>
              <a:lstStyle/>
              <a:p>
                <a:r>
                  <a:rPr kumimoji="1" lang="en-US" altLang="ja-JP" sz="3600" dirty="0">
                    <a:latin typeface="Hiragino Maru Gothic Pro W4" panose="020F0400000000000000" pitchFamily="34" charset="-128"/>
                    <a:ea typeface="Hiragino Maru Gothic Pro W4" panose="020F0400000000000000" pitchFamily="34" charset="-128"/>
                  </a:rPr>
                  <a:t>『</a:t>
                </a:r>
                <a:r>
                  <a:rPr kumimoji="1" lang="ja-JP" altLang="en-US" sz="3600">
                    <a:latin typeface="Hiragino Maru Gothic Pro W4" panose="020F0400000000000000" pitchFamily="34" charset="-128"/>
                    <a:ea typeface="Hiragino Maru Gothic Pro W4" panose="020F0400000000000000" pitchFamily="34" charset="-128"/>
                  </a:rPr>
                  <a:t>呼出煙</a:t>
                </a:r>
                <a:r>
                  <a:rPr kumimoji="1" lang="en-US" altLang="ja-JP" sz="3600" dirty="0">
                    <a:latin typeface="Hiragino Maru Gothic Pro W4" panose="020F0400000000000000" pitchFamily="34" charset="-128"/>
                    <a:ea typeface="Hiragino Maru Gothic Pro W4" panose="020F0400000000000000" pitchFamily="34" charset="-128"/>
                  </a:rPr>
                  <a:t>』</a:t>
                </a:r>
                <a:endParaRPr kumimoji="1" lang="ja-JP" altLang="en-US" sz="3600">
                  <a:latin typeface="Hiragino Maru Gothic Pro W4" panose="020F0400000000000000" pitchFamily="34" charset="-128"/>
                  <a:ea typeface="Hiragino Maru Gothic Pro W4" panose="020F0400000000000000" pitchFamily="34" charset="-128"/>
                </a:endParaRPr>
              </a:p>
            </p:txBody>
          </p:sp>
          <p:sp>
            <p:nvSpPr>
              <p:cNvPr id="25" name="テキスト ボックス 24">
                <a:extLst>
                  <a:ext uri="{FF2B5EF4-FFF2-40B4-BE49-F238E27FC236}">
                    <a16:creationId xmlns:a16="http://schemas.microsoft.com/office/drawing/2014/main" id="{B21704DB-73D7-ED4A-9F65-9D857BFAEF0A}"/>
                  </a:ext>
                </a:extLst>
              </p:cNvPr>
              <p:cNvSpPr txBox="1"/>
              <p:nvPr/>
            </p:nvSpPr>
            <p:spPr>
              <a:xfrm>
                <a:off x="3389069" y="1827088"/>
                <a:ext cx="3518912" cy="892552"/>
              </a:xfrm>
              <a:prstGeom prst="rect">
                <a:avLst/>
              </a:prstGeom>
              <a:noFill/>
            </p:spPr>
            <p:txBody>
              <a:bodyPr wrap="none" rtlCol="0">
                <a:spAutoFit/>
              </a:bodyPr>
              <a:lstStyle/>
              <a:p>
                <a:r>
                  <a:rPr kumimoji="1" lang="ja-JP" altLang="en-US" sz="2600">
                    <a:latin typeface="Hiragino Maru Gothic Pro W4" panose="020F0400000000000000" pitchFamily="34" charset="-128"/>
                    <a:ea typeface="Hiragino Maru Gothic Pro W4" panose="020F0400000000000000" pitchFamily="34" charset="-128"/>
                  </a:rPr>
                  <a:t>タバコをすった人から</a:t>
                </a:r>
                <a:endParaRPr kumimoji="1" lang="en-US" altLang="ja-JP" sz="2600" dirty="0">
                  <a:latin typeface="Hiragino Maru Gothic Pro W4" panose="020F0400000000000000" pitchFamily="34" charset="-128"/>
                  <a:ea typeface="Hiragino Maru Gothic Pro W4" panose="020F0400000000000000" pitchFamily="34" charset="-128"/>
                </a:endParaRPr>
              </a:p>
              <a:p>
                <a:r>
                  <a:rPr kumimoji="1" lang="ja-JP" altLang="en-US" sz="2600">
                    <a:latin typeface="Hiragino Maru Gothic Pro W4" panose="020F0400000000000000" pitchFamily="34" charset="-128"/>
                    <a:ea typeface="Hiragino Maru Gothic Pro W4" panose="020F0400000000000000" pitchFamily="34" charset="-128"/>
                  </a:rPr>
                  <a:t>吐き出される煙</a:t>
                </a:r>
              </a:p>
            </p:txBody>
          </p:sp>
        </p:grpSp>
        <p:sp>
          <p:nvSpPr>
            <p:cNvPr id="31" name="テキスト ボックス 30">
              <a:extLst>
                <a:ext uri="{FF2B5EF4-FFF2-40B4-BE49-F238E27FC236}">
                  <a16:creationId xmlns:a16="http://schemas.microsoft.com/office/drawing/2014/main" id="{59458422-F5E1-844E-B6A6-521AD0DEF76C}"/>
                </a:ext>
              </a:extLst>
            </p:cNvPr>
            <p:cNvSpPr txBox="1"/>
            <p:nvPr/>
          </p:nvSpPr>
          <p:spPr>
            <a:xfrm>
              <a:off x="1551216" y="2575572"/>
              <a:ext cx="1569660" cy="369332"/>
            </a:xfrm>
            <a:prstGeom prst="rect">
              <a:avLst/>
            </a:prstGeom>
            <a:noFill/>
          </p:spPr>
          <p:txBody>
            <a:bodyPr wrap="none" rtlCol="0">
              <a:spAutoFit/>
            </a:bodyPr>
            <a:lstStyle/>
            <a:p>
              <a:r>
                <a:rPr kumimoji="1" lang="ja-JP" altLang="en-US">
                  <a:latin typeface="Hiragino Maru Gothic Pro W4" panose="020F0400000000000000" pitchFamily="34" charset="-128"/>
                  <a:ea typeface="Hiragino Maru Gothic Pro W4" panose="020F0400000000000000" pitchFamily="34" charset="-128"/>
                </a:rPr>
                <a:t>こしゅつえん</a:t>
              </a:r>
            </a:p>
          </p:txBody>
        </p:sp>
      </p:grpSp>
    </p:spTree>
    <p:extLst>
      <p:ext uri="{BB962C8B-B14F-4D97-AF65-F5344CB8AC3E}">
        <p14:creationId xmlns:p14="http://schemas.microsoft.com/office/powerpoint/2010/main" val="4032578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0FBD398D-759F-F44C-A9AF-07EAAE211513}"/>
              </a:ext>
            </a:extLst>
          </p:cNvPr>
          <p:cNvGrpSpPr/>
          <p:nvPr/>
        </p:nvGrpSpPr>
        <p:grpSpPr>
          <a:xfrm>
            <a:off x="130626" y="1224647"/>
            <a:ext cx="8882744" cy="5600691"/>
            <a:chOff x="404634" y="2188997"/>
            <a:chExt cx="8882744" cy="5600691"/>
          </a:xfrm>
        </p:grpSpPr>
        <p:pic>
          <p:nvPicPr>
            <p:cNvPr id="3" name="図 2" descr="テキスト&#10;&#10;自動的に生成された説明">
              <a:extLst>
                <a:ext uri="{FF2B5EF4-FFF2-40B4-BE49-F238E27FC236}">
                  <a16:creationId xmlns:a16="http://schemas.microsoft.com/office/drawing/2014/main" id="{2EC04D9B-EAC5-0340-8BD4-C181D4CD26B8}"/>
                </a:ext>
              </a:extLst>
            </p:cNvPr>
            <p:cNvPicPr>
              <a:picLocks noChangeAspect="1"/>
            </p:cNvPicPr>
            <p:nvPr/>
          </p:nvPicPr>
          <p:blipFill rotWithShape="1">
            <a:blip r:embed="rId3"/>
            <a:srcRect l="2410" t="13462"/>
            <a:stretch/>
          </p:blipFill>
          <p:spPr>
            <a:xfrm>
              <a:off x="404634" y="2188997"/>
              <a:ext cx="8882744" cy="5600691"/>
            </a:xfrm>
            <a:prstGeom prst="rect">
              <a:avLst/>
            </a:prstGeom>
          </p:spPr>
        </p:pic>
        <p:sp>
          <p:nvSpPr>
            <p:cNvPr id="5" name="正方形/長方形 4">
              <a:extLst>
                <a:ext uri="{FF2B5EF4-FFF2-40B4-BE49-F238E27FC236}">
                  <a16:creationId xmlns:a16="http://schemas.microsoft.com/office/drawing/2014/main" id="{B895C84E-A9D8-3D4F-B87A-54F85A7C8729}"/>
                </a:ext>
              </a:extLst>
            </p:cNvPr>
            <p:cNvSpPr/>
            <p:nvPr/>
          </p:nvSpPr>
          <p:spPr>
            <a:xfrm>
              <a:off x="5096696" y="3592605"/>
              <a:ext cx="4190681" cy="3103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 name="AutoShape 5">
            <a:extLst>
              <a:ext uri="{FF2B5EF4-FFF2-40B4-BE49-F238E27FC236}">
                <a16:creationId xmlns:a16="http://schemas.microsoft.com/office/drawing/2014/main" id="{28D5F029-7969-E341-9F6F-CB90369A8F92}"/>
              </a:ext>
            </a:extLst>
          </p:cNvPr>
          <p:cNvSpPr>
            <a:spLocks noChangeArrowheads="1"/>
          </p:cNvSpPr>
          <p:nvPr/>
        </p:nvSpPr>
        <p:spPr bwMode="auto">
          <a:xfrm>
            <a:off x="4572000" y="1344317"/>
            <a:ext cx="4572000" cy="4076765"/>
          </a:xfrm>
          <a:prstGeom prst="cloudCallout">
            <a:avLst>
              <a:gd name="adj1" fmla="val -69456"/>
              <a:gd name="adj2" fmla="val -13427"/>
            </a:avLst>
          </a:prstGeom>
          <a:solidFill>
            <a:srgbClr val="996633"/>
          </a:solidFill>
          <a:ln w="9525">
            <a:solidFill>
              <a:schemeClr val="tx1"/>
            </a:solidFill>
            <a:round/>
            <a:headEnd/>
            <a:tailEnd/>
          </a:ln>
        </p:spPr>
        <p:txBody>
          <a:bodyPr/>
          <a:lstStyle/>
          <a:p>
            <a:pPr algn="ctr">
              <a:lnSpc>
                <a:spcPts val="3920"/>
              </a:lnSpc>
            </a:pPr>
            <a:r>
              <a:rPr lang="ja-JP" altLang="en-US" sz="3100">
                <a:solidFill>
                  <a:schemeClr val="bg1"/>
                </a:solidFill>
                <a:latin typeface="Hiragino Maru Gothic Pro W4" panose="020F0400000000000000" pitchFamily="34" charset="-128"/>
                <a:ea typeface="Hiragino Maru Gothic Pro W4" panose="020F0400000000000000" pitchFamily="34" charset="-128"/>
              </a:rPr>
              <a:t>主流煙より</a:t>
            </a:r>
            <a:endParaRPr lang="en-US" altLang="ja-JP" sz="3100" dirty="0">
              <a:solidFill>
                <a:schemeClr val="bg1"/>
              </a:solidFill>
              <a:latin typeface="Hiragino Maru Gothic Pro W4" panose="020F0400000000000000" pitchFamily="34" charset="-128"/>
              <a:ea typeface="Hiragino Maru Gothic Pro W4" panose="020F0400000000000000" pitchFamily="34" charset="-128"/>
            </a:endParaRPr>
          </a:p>
          <a:p>
            <a:pPr algn="ctr">
              <a:lnSpc>
                <a:spcPts val="3920"/>
              </a:lnSpc>
            </a:pPr>
            <a:r>
              <a:rPr lang="ja-JP" altLang="en-US" sz="2900">
                <a:solidFill>
                  <a:schemeClr val="bg1"/>
                </a:solidFill>
                <a:latin typeface="Hiragino Maru Gothic Pro W4" panose="020F0400000000000000" pitchFamily="34" charset="-128"/>
                <a:ea typeface="Hiragino Maru Gothic Pro W4" panose="020F0400000000000000" pitchFamily="34" charset="-128"/>
              </a:rPr>
              <a:t>ニコチンが</a:t>
            </a:r>
            <a:r>
              <a:rPr lang="en-US" altLang="ja-JP" sz="2900" dirty="0">
                <a:solidFill>
                  <a:schemeClr val="bg1"/>
                </a:solidFill>
                <a:latin typeface="Hiragino Maru Gothic Pro W4" panose="020F0400000000000000" pitchFamily="34" charset="-128"/>
                <a:ea typeface="Hiragino Maru Gothic Pro W4" panose="020F0400000000000000" pitchFamily="34" charset="-128"/>
              </a:rPr>
              <a:t>2.8</a:t>
            </a:r>
            <a:r>
              <a:rPr lang="ja-JP" altLang="en-US" sz="2900">
                <a:solidFill>
                  <a:schemeClr val="bg1"/>
                </a:solidFill>
                <a:latin typeface="Hiragino Maru Gothic Pro W4" panose="020F0400000000000000" pitchFamily="34" charset="-128"/>
                <a:ea typeface="Hiragino Maru Gothic Pro W4" panose="020F0400000000000000" pitchFamily="34" charset="-128"/>
              </a:rPr>
              <a:t>倍</a:t>
            </a:r>
            <a:endParaRPr lang="en-US" altLang="ja-JP" sz="2900" dirty="0">
              <a:solidFill>
                <a:schemeClr val="bg1"/>
              </a:solidFill>
              <a:latin typeface="Hiragino Maru Gothic Pro W4" panose="020F0400000000000000" pitchFamily="34" charset="-128"/>
              <a:ea typeface="Hiragino Maru Gothic Pro W4" panose="020F0400000000000000" pitchFamily="34" charset="-128"/>
            </a:endParaRPr>
          </a:p>
          <a:p>
            <a:pPr algn="ctr">
              <a:lnSpc>
                <a:spcPts val="3920"/>
              </a:lnSpc>
            </a:pPr>
            <a:r>
              <a:rPr lang="ja-JP" altLang="en-US" sz="3100">
                <a:solidFill>
                  <a:schemeClr val="bg1"/>
                </a:solidFill>
                <a:latin typeface="Hiragino Maru Gothic Pro W4" panose="020F0400000000000000" pitchFamily="34" charset="-128"/>
                <a:ea typeface="Hiragino Maru Gothic Pro W4" panose="020F0400000000000000" pitchFamily="34" charset="-128"/>
              </a:rPr>
              <a:t>タールが</a:t>
            </a:r>
            <a:r>
              <a:rPr lang="en-US" altLang="ja-JP" sz="3100" dirty="0">
                <a:solidFill>
                  <a:schemeClr val="bg1"/>
                </a:solidFill>
                <a:latin typeface="Hiragino Maru Gothic Pro W4" panose="020F0400000000000000" pitchFamily="34" charset="-128"/>
                <a:ea typeface="Hiragino Maru Gothic Pro W4" panose="020F0400000000000000" pitchFamily="34" charset="-128"/>
              </a:rPr>
              <a:t>3.4</a:t>
            </a:r>
            <a:r>
              <a:rPr lang="ja-JP" altLang="en-US" sz="3100">
                <a:solidFill>
                  <a:schemeClr val="bg1"/>
                </a:solidFill>
                <a:latin typeface="Hiragino Maru Gothic Pro W4" panose="020F0400000000000000" pitchFamily="34" charset="-128"/>
                <a:ea typeface="Hiragino Maru Gothic Pro W4" panose="020F0400000000000000" pitchFamily="34" charset="-128"/>
              </a:rPr>
              <a:t>倍</a:t>
            </a:r>
            <a:endParaRPr lang="en-US" altLang="ja-JP" sz="3100" dirty="0">
              <a:solidFill>
                <a:schemeClr val="bg1"/>
              </a:solidFill>
              <a:latin typeface="Hiragino Maru Gothic Pro W4" panose="020F0400000000000000" pitchFamily="34" charset="-128"/>
              <a:ea typeface="Hiragino Maru Gothic Pro W4" panose="020F0400000000000000" pitchFamily="34" charset="-128"/>
            </a:endParaRPr>
          </a:p>
          <a:p>
            <a:pPr algn="ctr">
              <a:lnSpc>
                <a:spcPts val="3920"/>
              </a:lnSpc>
            </a:pPr>
            <a:r>
              <a:rPr lang="ja-JP" altLang="en-US" sz="3100">
                <a:solidFill>
                  <a:schemeClr val="bg1"/>
                </a:solidFill>
                <a:latin typeface="Hiragino Maru Gothic Pro W4" panose="020F0400000000000000" pitchFamily="34" charset="-128"/>
                <a:ea typeface="Hiragino Maru Gothic Pro W4" panose="020F0400000000000000" pitchFamily="34" charset="-128"/>
              </a:rPr>
              <a:t>発ガン物質が</a:t>
            </a:r>
            <a:endParaRPr lang="en-US" altLang="ja-JP" sz="3100" dirty="0">
              <a:solidFill>
                <a:schemeClr val="bg1"/>
              </a:solidFill>
              <a:latin typeface="Hiragino Maru Gothic Pro W4" panose="020F0400000000000000" pitchFamily="34" charset="-128"/>
              <a:ea typeface="Hiragino Maru Gothic Pro W4" panose="020F0400000000000000" pitchFamily="34" charset="-128"/>
            </a:endParaRPr>
          </a:p>
          <a:p>
            <a:pPr algn="ctr">
              <a:lnSpc>
                <a:spcPts val="3920"/>
              </a:lnSpc>
            </a:pPr>
            <a:r>
              <a:rPr lang="en-US" altLang="ja-JP" sz="3100" dirty="0">
                <a:solidFill>
                  <a:schemeClr val="bg1"/>
                </a:solidFill>
                <a:latin typeface="Hiragino Maru Gothic Pro W4" panose="020F0400000000000000" pitchFamily="34" charset="-128"/>
                <a:ea typeface="Hiragino Maru Gothic Pro W4" panose="020F0400000000000000" pitchFamily="34" charset="-128"/>
              </a:rPr>
              <a:t>25</a:t>
            </a:r>
            <a:r>
              <a:rPr lang="ja-JP" altLang="en-US" sz="3100">
                <a:solidFill>
                  <a:schemeClr val="bg1"/>
                </a:solidFill>
                <a:latin typeface="Hiragino Maru Gothic Pro W4" panose="020F0400000000000000" pitchFamily="34" charset="-128"/>
                <a:ea typeface="Hiragino Maru Gothic Pro W4" panose="020F0400000000000000" pitchFamily="34" charset="-128"/>
              </a:rPr>
              <a:t>倍以上</a:t>
            </a:r>
            <a:r>
              <a:rPr lang="en-US" altLang="ja-JP" sz="3100" dirty="0">
                <a:solidFill>
                  <a:schemeClr val="bg1"/>
                </a:solidFill>
                <a:latin typeface="Hiragino Maru Gothic Pro W4" panose="020F0400000000000000" pitchFamily="34" charset="-128"/>
                <a:ea typeface="Hiragino Maru Gothic Pro W4" panose="020F0400000000000000" pitchFamily="34" charset="-128"/>
              </a:rPr>
              <a:t>!!</a:t>
            </a:r>
            <a:endParaRPr lang="ja-JP" altLang="ja-JP" sz="3100">
              <a:solidFill>
                <a:schemeClr val="bg1"/>
              </a:solidFill>
              <a:latin typeface="Hiragino Maru Gothic Pro W4" panose="020F0400000000000000" pitchFamily="34" charset="-128"/>
              <a:ea typeface="Hiragino Maru Gothic Pro W4" panose="020F0400000000000000" pitchFamily="34" charset="-128"/>
            </a:endParaRPr>
          </a:p>
        </p:txBody>
      </p:sp>
      <p:sp>
        <p:nvSpPr>
          <p:cNvPr id="7" name="角丸四角形 6">
            <a:extLst>
              <a:ext uri="{FF2B5EF4-FFF2-40B4-BE49-F238E27FC236}">
                <a16:creationId xmlns:a16="http://schemas.microsoft.com/office/drawing/2014/main" id="{D85843DB-B48E-FB48-A533-EF9364FDDA60}"/>
              </a:ext>
            </a:extLst>
          </p:cNvPr>
          <p:cNvSpPr/>
          <p:nvPr/>
        </p:nvSpPr>
        <p:spPr>
          <a:xfrm>
            <a:off x="1134833" y="103459"/>
            <a:ext cx="6874330" cy="1061353"/>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a:solidFill>
                  <a:srgbClr val="FF0000"/>
                </a:solidFill>
                <a:latin typeface="Hiragino Maru Gothic Pro W4" panose="020F0400000000000000" pitchFamily="34" charset="-128"/>
                <a:ea typeface="Hiragino Maru Gothic Pro W4" panose="020F0400000000000000" pitchFamily="34" charset="-128"/>
              </a:rPr>
              <a:t>受動喫煙＝副流煙＋呼出煙</a:t>
            </a:r>
            <a:endParaRPr kumimoji="1" lang="en-US" altLang="ja-JP" sz="3200" dirty="0">
              <a:solidFill>
                <a:srgbClr val="FF0000"/>
              </a:solidFill>
              <a:latin typeface="Hiragino Maru Gothic Pro W4" panose="020F0400000000000000" pitchFamily="34" charset="-128"/>
              <a:ea typeface="Hiragino Maru Gothic Pro W4" panose="020F0400000000000000" pitchFamily="34" charset="-128"/>
            </a:endParaRPr>
          </a:p>
          <a:p>
            <a:pPr algn="ctr"/>
            <a:r>
              <a:rPr kumimoji="1" lang="ja-JP" altLang="en-US" sz="3200">
                <a:solidFill>
                  <a:schemeClr val="tx1"/>
                </a:solidFill>
                <a:latin typeface="Hiragino Maru Gothic Pro W4" panose="020F0400000000000000" pitchFamily="34" charset="-128"/>
                <a:ea typeface="Hiragino Maru Gothic Pro W4" panose="020F0400000000000000" pitchFamily="34" charset="-128"/>
              </a:rPr>
              <a:t>本人より周りの人が危ない！</a:t>
            </a:r>
          </a:p>
        </p:txBody>
      </p:sp>
    </p:spTree>
    <p:extLst>
      <p:ext uri="{BB962C8B-B14F-4D97-AF65-F5344CB8AC3E}">
        <p14:creationId xmlns:p14="http://schemas.microsoft.com/office/powerpoint/2010/main" val="13841651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46084" name="Picture 3" descr="handthemo"/>
          <p:cNvPicPr>
            <a:picLocks noChangeAspect="1" noChangeArrowheads="1"/>
          </p:cNvPicPr>
          <p:nvPr/>
        </p:nvPicPr>
        <p:blipFill rotWithShape="1">
          <a:blip r:embed="rId3" cstate="print"/>
          <a:srcRect t="4861"/>
          <a:stretch/>
        </p:blipFill>
        <p:spPr bwMode="auto">
          <a:xfrm>
            <a:off x="1893944" y="136524"/>
            <a:ext cx="5926477" cy="6524625"/>
          </a:xfrm>
          <a:prstGeom prst="rect">
            <a:avLst/>
          </a:prstGeom>
          <a:noFill/>
          <a:ln w="9525">
            <a:noFill/>
            <a:miter lim="800000"/>
            <a:headEnd/>
            <a:tailEnd/>
          </a:ln>
        </p:spPr>
      </p:pic>
      <p:sp>
        <p:nvSpPr>
          <p:cNvPr id="12" name="Rectangle 11"/>
          <p:cNvSpPr>
            <a:spLocks noChangeArrowheads="1"/>
          </p:cNvSpPr>
          <p:nvPr/>
        </p:nvSpPr>
        <p:spPr bwMode="auto">
          <a:xfrm>
            <a:off x="0" y="6021388"/>
            <a:ext cx="1883849" cy="523220"/>
          </a:xfrm>
          <a:prstGeom prst="rect">
            <a:avLst/>
          </a:prstGeom>
          <a:noFill/>
          <a:ln w="9525">
            <a:noFill/>
            <a:miter lim="800000"/>
            <a:headEnd/>
            <a:tailEnd/>
          </a:ln>
          <a:effectLst/>
        </p:spPr>
        <p:txBody>
          <a:bodyPr wrap="none">
            <a:spAutoFit/>
          </a:bodyPr>
          <a:lstStyle/>
          <a:p>
            <a:pPr>
              <a:defRPr/>
            </a:pPr>
            <a:r>
              <a:rPr lang="en-US" altLang="ja-JP" sz="2800" dirty="0">
                <a:effectLst>
                  <a:outerShdw blurRad="38100" dist="38100" dir="2700000" algn="tl">
                    <a:srgbClr val="C0C0C0"/>
                  </a:outerShdw>
                </a:effectLst>
                <a:latin typeface="Hiragino Maru Gothic Pro W4" panose="020F0400000000000000" pitchFamily="34" charset="-128"/>
                <a:ea typeface="Hiragino Maru Gothic Pro W4" panose="020F0400000000000000" pitchFamily="34" charset="-128"/>
              </a:rPr>
              <a:t>(</a:t>
            </a:r>
            <a:r>
              <a:rPr lang="ja-JP" altLang="en-US" sz="2800">
                <a:effectLst>
                  <a:outerShdw blurRad="38100" dist="38100" dir="2700000" algn="tl">
                    <a:srgbClr val="C0C0C0"/>
                  </a:outerShdw>
                </a:effectLst>
                <a:latin typeface="Hiragino Maru Gothic Pro W4" panose="020F0400000000000000" pitchFamily="34" charset="-128"/>
                <a:ea typeface="Hiragino Maru Gothic Pro W4" panose="020F0400000000000000" pitchFamily="34" charset="-128"/>
              </a:rPr>
              <a:t>２秒喫煙</a:t>
            </a:r>
            <a:r>
              <a:rPr lang="en-US" altLang="ja-JP" sz="2800" dirty="0">
                <a:effectLst>
                  <a:outerShdw blurRad="38100" dist="38100" dir="2700000" algn="tl">
                    <a:srgbClr val="C0C0C0"/>
                  </a:outerShdw>
                </a:effectLst>
                <a:latin typeface="Hiragino Maru Gothic Pro W4" panose="020F0400000000000000" pitchFamily="34" charset="-128"/>
                <a:ea typeface="Hiragino Maru Gothic Pro W4" panose="020F0400000000000000" pitchFamily="34" charset="-128"/>
              </a:rPr>
              <a:t>)</a:t>
            </a:r>
            <a:endParaRPr lang="ja-JP" altLang="en-US" sz="2800" dirty="0">
              <a:effectLst>
                <a:outerShdw blurRad="38100" dist="38100" dir="2700000" algn="tl">
                  <a:srgbClr val="C0C0C0"/>
                </a:outerShdw>
              </a:effectLst>
              <a:latin typeface="Hiragino Maru Gothic Pro W4" panose="020F0400000000000000" pitchFamily="34" charset="-128"/>
              <a:ea typeface="Hiragino Maru Gothic Pro W4" panose="020F0400000000000000" pitchFamily="34" charset="-128"/>
            </a:endParaRPr>
          </a:p>
        </p:txBody>
      </p:sp>
      <p:sp>
        <p:nvSpPr>
          <p:cNvPr id="46091" name="テキスト ボックス 12"/>
          <p:cNvSpPr txBox="1">
            <a:spLocks noChangeArrowheads="1"/>
          </p:cNvSpPr>
          <p:nvPr/>
        </p:nvSpPr>
        <p:spPr bwMode="auto">
          <a:xfrm>
            <a:off x="827088" y="5876925"/>
            <a:ext cx="936625" cy="277813"/>
          </a:xfrm>
          <a:prstGeom prst="rect">
            <a:avLst/>
          </a:prstGeom>
          <a:noFill/>
          <a:ln w="9525">
            <a:noFill/>
            <a:miter lim="800000"/>
            <a:headEnd/>
            <a:tailEnd/>
          </a:ln>
        </p:spPr>
        <p:txBody>
          <a:bodyPr>
            <a:spAutoFit/>
          </a:bodyPr>
          <a:lstStyle/>
          <a:p>
            <a:r>
              <a:rPr lang="ja-JP" altLang="en-US" sz="1200">
                <a:latin typeface="Hiragino Maru Gothic Pro W4" panose="020F0400000000000000" pitchFamily="34" charset="-128"/>
                <a:ea typeface="Hiragino Maru Gothic Pro W4" panose="020F0400000000000000" pitchFamily="34" charset="-128"/>
              </a:rPr>
              <a:t>きつえん</a:t>
            </a:r>
          </a:p>
        </p:txBody>
      </p:sp>
      <p:sp>
        <p:nvSpPr>
          <p:cNvPr id="3" name="テキスト ボックス 2">
            <a:extLst>
              <a:ext uri="{FF2B5EF4-FFF2-40B4-BE49-F238E27FC236}">
                <a16:creationId xmlns:a16="http://schemas.microsoft.com/office/drawing/2014/main" id="{26D203DB-E59F-9E4B-A3C7-880042334673}"/>
              </a:ext>
            </a:extLst>
          </p:cNvPr>
          <p:cNvSpPr txBox="1"/>
          <p:nvPr/>
        </p:nvSpPr>
        <p:spPr>
          <a:xfrm>
            <a:off x="7707405" y="335969"/>
            <a:ext cx="1292662" cy="6555641"/>
          </a:xfrm>
          <a:prstGeom prst="rect">
            <a:avLst/>
          </a:prstGeom>
          <a:noFill/>
        </p:spPr>
        <p:txBody>
          <a:bodyPr vert="eaVert"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受動喫煙者</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（タバコをすう人の周りの人）</a:t>
            </a:r>
          </a:p>
        </p:txBody>
      </p:sp>
      <p:sp>
        <p:nvSpPr>
          <p:cNvPr id="4" name="テキスト ボックス 3">
            <a:extLst>
              <a:ext uri="{FF2B5EF4-FFF2-40B4-BE49-F238E27FC236}">
                <a16:creationId xmlns:a16="http://schemas.microsoft.com/office/drawing/2014/main" id="{487256E8-3390-A84E-BF8C-A39BFD62AC94}"/>
              </a:ext>
            </a:extLst>
          </p:cNvPr>
          <p:cNvSpPr txBox="1"/>
          <p:nvPr/>
        </p:nvSpPr>
        <p:spPr>
          <a:xfrm>
            <a:off x="560611" y="335969"/>
            <a:ext cx="1292662" cy="4247317"/>
          </a:xfrm>
          <a:prstGeom prst="rect">
            <a:avLst/>
          </a:prstGeom>
          <a:noFill/>
        </p:spPr>
        <p:txBody>
          <a:bodyPr vert="eaVert" wrap="none" rtlCol="0">
            <a:spAutoFit/>
          </a:bodyPr>
          <a:lstStyle/>
          <a:p>
            <a:r>
              <a:rPr kumimoji="1" lang="ja-JP" altLang="en-US" sz="3600">
                <a:latin typeface="Hiragino Maru Gothic Pro W4" panose="020F0400000000000000" pitchFamily="34" charset="-128"/>
                <a:ea typeface="Hiragino Maru Gothic Pro W4" panose="020F0400000000000000" pitchFamily="34" charset="-128"/>
              </a:rPr>
              <a:t>喫煙者</a:t>
            </a:r>
            <a:endParaRPr kumimoji="1" lang="en-US" altLang="ja-JP" sz="3600" dirty="0">
              <a:latin typeface="Hiragino Maru Gothic Pro W4" panose="020F0400000000000000" pitchFamily="34" charset="-128"/>
              <a:ea typeface="Hiragino Maru Gothic Pro W4" panose="020F0400000000000000" pitchFamily="34" charset="-128"/>
            </a:endParaRPr>
          </a:p>
          <a:p>
            <a:r>
              <a:rPr kumimoji="1" lang="ja-JP" altLang="en-US" sz="3600">
                <a:latin typeface="Hiragino Maru Gothic Pro W4" panose="020F0400000000000000" pitchFamily="34" charset="-128"/>
                <a:ea typeface="Hiragino Maru Gothic Pro W4" panose="020F0400000000000000" pitchFamily="34" charset="-128"/>
              </a:rPr>
              <a:t>（タバコをすう人）</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DC0B75A-373B-234A-AAF9-35631F411E44}"/>
              </a:ext>
            </a:extLst>
          </p:cNvPr>
          <p:cNvSpPr txBox="1">
            <a:spLocks noChangeArrowheads="1"/>
          </p:cNvSpPr>
          <p:nvPr/>
        </p:nvSpPr>
        <p:spPr>
          <a:xfrm>
            <a:off x="295278" y="374755"/>
            <a:ext cx="8712200" cy="596900"/>
          </a:xfrm>
          <a:prstGeom prst="rect">
            <a:avLst/>
          </a:prstGeom>
        </p:spPr>
        <p:txBody>
          <a:bodyPr rtlCol="0">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defTabSz="651931">
              <a:defRPr/>
            </a:pPr>
            <a:endParaRPr lang="ja-JP" altLang="en-US" sz="3700" dirty="0">
              <a:ea typeface="ＭＳ ゴシック" pitchFamily="49" charset="-128"/>
            </a:endParaRPr>
          </a:p>
        </p:txBody>
      </p:sp>
      <p:pic>
        <p:nvPicPr>
          <p:cNvPr id="3" name="Picture 2" descr="2">
            <a:extLst>
              <a:ext uri="{FF2B5EF4-FFF2-40B4-BE49-F238E27FC236}">
                <a16:creationId xmlns:a16="http://schemas.microsoft.com/office/drawing/2014/main" id="{5F520AFF-5A9D-F644-8B84-E18F40BB95A8}"/>
              </a:ext>
            </a:extLst>
          </p:cNvPr>
          <p:cNvPicPr>
            <a:picLocks noChangeAspect="1" noChangeArrowheads="1"/>
          </p:cNvPicPr>
          <p:nvPr/>
        </p:nvPicPr>
        <p:blipFill rotWithShape="1">
          <a:blip r:embed="rId3" cstate="print"/>
          <a:srcRect l="14830" t="7962" r="19813" b="14177"/>
          <a:stretch/>
        </p:blipFill>
        <p:spPr>
          <a:xfrm>
            <a:off x="5606108" y="2351314"/>
            <a:ext cx="3401370" cy="2873829"/>
          </a:xfrm>
          <a:prstGeom prst="rect">
            <a:avLst/>
          </a:prstGeom>
        </p:spPr>
      </p:pic>
      <p:sp>
        <p:nvSpPr>
          <p:cNvPr id="4" name="Text Box 3">
            <a:extLst>
              <a:ext uri="{FF2B5EF4-FFF2-40B4-BE49-F238E27FC236}">
                <a16:creationId xmlns:a16="http://schemas.microsoft.com/office/drawing/2014/main" id="{E6FAEC14-347C-3944-AFC2-0E336165F7F5}"/>
              </a:ext>
            </a:extLst>
          </p:cNvPr>
          <p:cNvSpPr txBox="1">
            <a:spLocks noChangeArrowheads="1"/>
          </p:cNvSpPr>
          <p:nvPr/>
        </p:nvSpPr>
        <p:spPr bwMode="auto">
          <a:xfrm>
            <a:off x="129793" y="5970822"/>
            <a:ext cx="8986689" cy="523190"/>
          </a:xfrm>
          <a:prstGeom prst="rect">
            <a:avLst/>
          </a:prstGeom>
          <a:noFill/>
          <a:ln w="9525">
            <a:noFill/>
            <a:miter lim="800000"/>
            <a:headEnd/>
            <a:tailEnd/>
          </a:ln>
        </p:spPr>
        <p:txBody>
          <a:bodyPr wrap="none" lIns="91407" tIns="45705" rIns="91407" bIns="45705">
            <a:spAutoFit/>
          </a:bodyPr>
          <a:lstStyle/>
          <a:p>
            <a:pPr defTabSz="912813"/>
            <a:r>
              <a:rPr lang="ja-JP" altLang="en-US" sz="2800">
                <a:latin typeface="Hiragino Maru Gothic Pro W4" panose="020F0400000000000000" pitchFamily="34" charset="-128"/>
                <a:ea typeface="Hiragino Maru Gothic Pro W4" panose="020F0400000000000000" pitchFamily="34" charset="-128"/>
              </a:rPr>
              <a:t>タバコのけむりは</a:t>
            </a:r>
            <a:r>
              <a:rPr lang="en-US" altLang="ja-JP" sz="2800" dirty="0">
                <a:latin typeface="Hiragino Maru Gothic Pro W4" panose="020F0400000000000000" pitchFamily="34" charset="-128"/>
                <a:ea typeface="Hiragino Maru Gothic Pro W4" panose="020F0400000000000000" pitchFamily="34" charset="-128"/>
              </a:rPr>
              <a:t> 14m</a:t>
            </a:r>
            <a:r>
              <a:rPr lang="ja-JP" altLang="en-US" sz="2800">
                <a:latin typeface="Hiragino Maru Gothic Pro W4" panose="020F0400000000000000" pitchFamily="34" charset="-128"/>
                <a:ea typeface="Hiragino Maru Gothic Pro W4" panose="020F0400000000000000" pitchFamily="34" charset="-128"/>
              </a:rPr>
              <a:t>以上広がります。教室より広い</a:t>
            </a:r>
          </a:p>
        </p:txBody>
      </p:sp>
      <p:pic>
        <p:nvPicPr>
          <p:cNvPr id="6" name="図 5" descr="おもちゃ, 人形, 部屋, 食品 が含まれている画像&#10;&#10;自動的に生成された説明">
            <a:extLst>
              <a:ext uri="{FF2B5EF4-FFF2-40B4-BE49-F238E27FC236}">
                <a16:creationId xmlns:a16="http://schemas.microsoft.com/office/drawing/2014/main" id="{D40730B5-13DB-D24E-8B05-98E75E5D5D4F}"/>
              </a:ext>
            </a:extLst>
          </p:cNvPr>
          <p:cNvPicPr>
            <a:picLocks noChangeAspect="1"/>
          </p:cNvPicPr>
          <p:nvPr/>
        </p:nvPicPr>
        <p:blipFill>
          <a:blip r:embed="rId4"/>
          <a:stretch>
            <a:fillRect/>
          </a:stretch>
        </p:blipFill>
        <p:spPr>
          <a:xfrm>
            <a:off x="83000" y="1231443"/>
            <a:ext cx="5403400" cy="4573495"/>
          </a:xfrm>
          <a:prstGeom prst="rect">
            <a:avLst/>
          </a:prstGeom>
        </p:spPr>
      </p:pic>
      <p:sp>
        <p:nvSpPr>
          <p:cNvPr id="7" name="角丸四角形 6">
            <a:extLst>
              <a:ext uri="{FF2B5EF4-FFF2-40B4-BE49-F238E27FC236}">
                <a16:creationId xmlns:a16="http://schemas.microsoft.com/office/drawing/2014/main" id="{97AFB889-3277-6347-A096-09A419DCE5F5}"/>
              </a:ext>
            </a:extLst>
          </p:cNvPr>
          <p:cNvSpPr/>
          <p:nvPr/>
        </p:nvSpPr>
        <p:spPr>
          <a:xfrm>
            <a:off x="205281" y="257594"/>
            <a:ext cx="8802197" cy="831222"/>
          </a:xfrm>
          <a:prstGeom prst="roundRect">
            <a:avLst/>
          </a:prstGeom>
          <a:solidFill>
            <a:srgbClr val="FFFF00"/>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800">
                <a:solidFill>
                  <a:schemeClr val="tx1"/>
                </a:solidFill>
                <a:latin typeface="Hiragino Maru Gothic Pro W4" panose="020F0400000000000000" pitchFamily="34" charset="-128"/>
                <a:ea typeface="Hiragino Maru Gothic Pro W4" panose="020F0400000000000000" pitchFamily="34" charset="-128"/>
              </a:rPr>
              <a:t>分煙</a:t>
            </a:r>
            <a:r>
              <a:rPr lang="en-US" altLang="ja-JP" sz="3800" dirty="0">
                <a:solidFill>
                  <a:schemeClr val="tx1"/>
                </a:solidFill>
                <a:latin typeface="Hiragino Maru Gothic Pro W4" panose="020F0400000000000000" pitchFamily="34" charset="-128"/>
                <a:ea typeface="Hiragino Maru Gothic Pro W4" panose="020F0400000000000000" pitchFamily="34" charset="-128"/>
              </a:rPr>
              <a:t>(</a:t>
            </a:r>
            <a:r>
              <a:rPr lang="ja-JP" altLang="en-US" sz="3800">
                <a:solidFill>
                  <a:schemeClr val="tx1"/>
                </a:solidFill>
                <a:latin typeface="Hiragino Maru Gothic Pro W4" panose="020F0400000000000000" pitchFamily="34" charset="-128"/>
                <a:ea typeface="Hiragino Maru Gothic Pro W4" panose="020F0400000000000000" pitchFamily="34" charset="-128"/>
              </a:rPr>
              <a:t>ぶんえん）では意味がありません</a:t>
            </a:r>
          </a:p>
        </p:txBody>
      </p:sp>
    </p:spTree>
    <p:extLst>
      <p:ext uri="{BB962C8B-B14F-4D97-AF65-F5344CB8AC3E}">
        <p14:creationId xmlns:p14="http://schemas.microsoft.com/office/powerpoint/2010/main" val="14109351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テキスト, グラフィック, 抽象, 記号 が含まれている画像&#10;&#10;自動的に生成された説明">
            <a:extLst>
              <a:ext uri="{FF2B5EF4-FFF2-40B4-BE49-F238E27FC236}">
                <a16:creationId xmlns:a16="http://schemas.microsoft.com/office/drawing/2014/main" id="{FDB19289-9233-AF40-A75E-ABFAA5AB83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967766"/>
          </a:xfrm>
          <a:prstGeom prst="rect">
            <a:avLst/>
          </a:prstGeom>
        </p:spPr>
      </p:pic>
      <p:pic>
        <p:nvPicPr>
          <p:cNvPr id="3" name="図 2" descr="アイコン&#10;&#10;自動的に生成された説明">
            <a:extLst>
              <a:ext uri="{FF2B5EF4-FFF2-40B4-BE49-F238E27FC236}">
                <a16:creationId xmlns:a16="http://schemas.microsoft.com/office/drawing/2014/main" id="{67F2C07C-6748-FC47-9ED8-4A963D7702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6542" y="4080670"/>
            <a:ext cx="2169309" cy="2887095"/>
          </a:xfrm>
          <a:prstGeom prst="rect">
            <a:avLst/>
          </a:prstGeom>
        </p:spPr>
      </p:pic>
      <p:pic>
        <p:nvPicPr>
          <p:cNvPr id="5" name="図 4" descr="アイコン&#10;&#10;自動的に生成された説明">
            <a:extLst>
              <a:ext uri="{FF2B5EF4-FFF2-40B4-BE49-F238E27FC236}">
                <a16:creationId xmlns:a16="http://schemas.microsoft.com/office/drawing/2014/main" id="{80708C5E-1C64-2E47-9387-EEE28759B6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1524" y="4080671"/>
            <a:ext cx="2277504" cy="2887095"/>
          </a:xfrm>
          <a:prstGeom prst="rect">
            <a:avLst/>
          </a:prstGeom>
        </p:spPr>
      </p:pic>
      <p:sp>
        <p:nvSpPr>
          <p:cNvPr id="8" name="テキスト ボックス 7">
            <a:extLst>
              <a:ext uri="{FF2B5EF4-FFF2-40B4-BE49-F238E27FC236}">
                <a16:creationId xmlns:a16="http://schemas.microsoft.com/office/drawing/2014/main" id="{FD5437E5-6EDC-BC43-BEAD-ECE17739AEB7}"/>
              </a:ext>
            </a:extLst>
          </p:cNvPr>
          <p:cNvSpPr txBox="1"/>
          <p:nvPr/>
        </p:nvSpPr>
        <p:spPr>
          <a:xfrm>
            <a:off x="458149" y="1695486"/>
            <a:ext cx="8227702" cy="2269660"/>
          </a:xfrm>
          <a:prstGeom prst="rect">
            <a:avLst/>
          </a:prstGeom>
          <a:solidFill>
            <a:schemeClr val="accent4">
              <a:lumMod val="40000"/>
              <a:lumOff val="60000"/>
            </a:schemeClr>
          </a:solidFill>
        </p:spPr>
        <p:txBody>
          <a:bodyPr wrap="square" rtlCol="0">
            <a:spAutoFit/>
          </a:bodyPr>
          <a:lstStyle/>
          <a:p>
            <a:pPr algn="ctr">
              <a:lnSpc>
                <a:spcPts val="5780"/>
              </a:lnSpc>
            </a:pPr>
            <a:r>
              <a:rPr lang="ja-JP" altLang="en-US" sz="4400" b="1">
                <a:latin typeface="Hiragino Maru Gothic Pro W4" panose="020F0400000000000000" pitchFamily="34" charset="-128"/>
                <a:ea typeface="Hiragino Maru Gothic Pro W4" panose="020F0400000000000000" pitchFamily="34" charset="-128"/>
              </a:rPr>
              <a:t>さいごに。</a:t>
            </a:r>
            <a:endParaRPr lang="en-US" altLang="ja-JP" sz="4400" b="1" dirty="0">
              <a:latin typeface="Hiragino Maru Gothic Pro W4" panose="020F0400000000000000" pitchFamily="34" charset="-128"/>
              <a:ea typeface="Hiragino Maru Gothic Pro W4" panose="020F0400000000000000" pitchFamily="34" charset="-128"/>
            </a:endParaRPr>
          </a:p>
          <a:p>
            <a:pPr algn="ctr">
              <a:lnSpc>
                <a:spcPts val="5780"/>
              </a:lnSpc>
            </a:pPr>
            <a:r>
              <a:rPr lang="ja-JP" altLang="en-US" sz="4400" b="1">
                <a:latin typeface="Hiragino Maru Gothic Pro W4" panose="020F0400000000000000" pitchFamily="34" charset="-128"/>
                <a:ea typeface="Hiragino Maru Gothic Pro W4" panose="020F0400000000000000" pitchFamily="34" charset="-128"/>
              </a:rPr>
              <a:t>友だちなどから、タバコを</a:t>
            </a:r>
            <a:endParaRPr lang="en-US" altLang="ja-JP" sz="4400" b="1" dirty="0">
              <a:latin typeface="Hiragino Maru Gothic Pro W4" panose="020F0400000000000000" pitchFamily="34" charset="-128"/>
              <a:ea typeface="Hiragino Maru Gothic Pro W4" panose="020F0400000000000000" pitchFamily="34" charset="-128"/>
            </a:endParaRPr>
          </a:p>
          <a:p>
            <a:pPr algn="ctr">
              <a:lnSpc>
                <a:spcPts val="5780"/>
              </a:lnSpc>
            </a:pPr>
            <a:r>
              <a:rPr lang="ja-JP" altLang="en-US" sz="4400" b="1">
                <a:latin typeface="Hiragino Maru Gothic Pro W4" panose="020F0400000000000000" pitchFamily="34" charset="-128"/>
                <a:ea typeface="Hiragino Maru Gothic Pro W4" panose="020F0400000000000000" pitchFamily="34" charset="-128"/>
              </a:rPr>
              <a:t>さそわれたら、ことわろう</a:t>
            </a:r>
            <a:r>
              <a:rPr lang="en-US" altLang="ja-JP" sz="4400" b="1" dirty="0">
                <a:latin typeface="Hiragino Maru Gothic Pro W4" panose="020F0400000000000000" pitchFamily="34" charset="-128"/>
                <a:ea typeface="Hiragino Maru Gothic Pro W4" panose="020F0400000000000000" pitchFamily="34" charset="-128"/>
              </a:rPr>
              <a:t>!!</a:t>
            </a:r>
            <a:endParaRPr lang="ja-JP" altLang="en-US" sz="4400" b="1">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537175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522120DA-FF2C-FB44-A9E0-F5D0DE332CD8}"/>
              </a:ext>
            </a:extLst>
          </p:cNvPr>
          <p:cNvSpPr txBox="1">
            <a:spLocks noChangeArrowheads="1"/>
          </p:cNvSpPr>
          <p:nvPr/>
        </p:nvSpPr>
        <p:spPr>
          <a:xfrm>
            <a:off x="359532" y="1690736"/>
            <a:ext cx="8424936" cy="1778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lnSpc>
                <a:spcPct val="100000"/>
              </a:lnSpc>
            </a:pPr>
            <a:r>
              <a:rPr lang="ja-JP" sz="3600">
                <a:latin typeface="Hiragino Maru Gothic Pro W4" panose="020F0400000000000000" pitchFamily="34" charset="-128"/>
                <a:ea typeface="Hiragino Maru Gothic Pro W4" panose="020F0400000000000000" pitchFamily="34" charset="-128"/>
              </a:rPr>
              <a:t>はっきりと</a:t>
            </a:r>
            <a:r>
              <a:rPr lang="ja-JP" sz="3600">
                <a:solidFill>
                  <a:srgbClr val="FF0000"/>
                </a:solidFill>
                <a:latin typeface="Hiragino Maru Gothic Pro W4" panose="020F0400000000000000" pitchFamily="34" charset="-128"/>
                <a:ea typeface="Hiragino Maru Gothic Pro W4" panose="020F0400000000000000" pitchFamily="34" charset="-128"/>
              </a:rPr>
              <a:t>！</a:t>
            </a:r>
            <a:r>
              <a:rPr lang="ja-JP" sz="3600">
                <a:latin typeface="Hiragino Maru Gothic Pro W4" panose="020F0400000000000000" pitchFamily="34" charset="-128"/>
                <a:ea typeface="Hiragino Maru Gothic Pro W4" panose="020F0400000000000000" pitchFamily="34" charset="-128"/>
              </a:rPr>
              <a:t>きっぱりと</a:t>
            </a:r>
            <a:r>
              <a:rPr lang="ja-JP" sz="3600">
                <a:solidFill>
                  <a:srgbClr val="FF0000"/>
                </a:solidFill>
                <a:latin typeface="Hiragino Maru Gothic Pro W4" panose="020F0400000000000000" pitchFamily="34" charset="-128"/>
                <a:ea typeface="Hiragino Maru Gothic Pro W4" panose="020F0400000000000000" pitchFamily="34" charset="-128"/>
              </a:rPr>
              <a:t>！</a:t>
            </a:r>
            <a:r>
              <a:rPr lang="ja-JP" altLang="en-US" sz="3600">
                <a:latin typeface="Hiragino Maru Gothic Pro W4" panose="020F0400000000000000" pitchFamily="34" charset="-128"/>
                <a:ea typeface="Hiragino Maru Gothic Pro W4" panose="020F0400000000000000" pitchFamily="34" charset="-128"/>
              </a:rPr>
              <a:t>　</a:t>
            </a:r>
            <a:r>
              <a:rPr lang="ja-JP" sz="3600">
                <a:latin typeface="Hiragino Maru Gothic Pro W4" panose="020F0400000000000000" pitchFamily="34" charset="-128"/>
                <a:ea typeface="Hiragino Maru Gothic Pro W4" panose="020F0400000000000000" pitchFamily="34" charset="-128"/>
              </a:rPr>
              <a:t>断る。</a:t>
            </a:r>
            <a:endParaRPr lang="ja-JP" altLang="ja-JP" sz="3600">
              <a:latin typeface="Hiragino Maru Gothic Pro W4" panose="020F0400000000000000" pitchFamily="34" charset="-128"/>
              <a:ea typeface="Hiragino Maru Gothic Pro W4" panose="020F0400000000000000" pitchFamily="34" charset="-128"/>
            </a:endParaRPr>
          </a:p>
          <a:p>
            <a:pPr algn="just">
              <a:lnSpc>
                <a:spcPct val="100000"/>
              </a:lnSpc>
            </a:pPr>
            <a:r>
              <a:rPr lang="ja-JP" sz="3600">
                <a:latin typeface="Hiragino Maru Gothic Pro W4" panose="020F0400000000000000" pitchFamily="34" charset="-128"/>
                <a:ea typeface="Hiragino Maru Gothic Pro W4" panose="020F0400000000000000" pitchFamily="34" charset="-128"/>
              </a:rPr>
              <a:t>その場から</a:t>
            </a:r>
            <a:r>
              <a:rPr lang="ja-JP" altLang="en-US" sz="3600">
                <a:latin typeface="Hiragino Maru Gothic Pro W4" panose="020F0400000000000000" pitchFamily="34" charset="-128"/>
                <a:ea typeface="Hiragino Maru Gothic Pro W4" panose="020F0400000000000000" pitchFamily="34" charset="-128"/>
              </a:rPr>
              <a:t>はな</a:t>
            </a:r>
            <a:r>
              <a:rPr lang="ja-JP" sz="3600">
                <a:latin typeface="Hiragino Maru Gothic Pro W4" panose="020F0400000000000000" pitchFamily="34" charset="-128"/>
                <a:ea typeface="Hiragino Maru Gothic Pro W4" panose="020F0400000000000000" pitchFamily="34" charset="-128"/>
              </a:rPr>
              <a:t>れる、逃げることも</a:t>
            </a:r>
            <a:r>
              <a:rPr lang="ja-JP" altLang="en-US" sz="3600">
                <a:latin typeface="Hiragino Maru Gothic Pro W4" panose="020F0400000000000000" pitchFamily="34" charset="-128"/>
                <a:ea typeface="Hiragino Maru Gothic Pro W4" panose="020F0400000000000000" pitchFamily="34" charset="-128"/>
              </a:rPr>
              <a:t>　</a:t>
            </a:r>
            <a:r>
              <a:rPr lang="ja-JP" sz="3600">
                <a:latin typeface="Hiragino Maru Gothic Pro W4" panose="020F0400000000000000" pitchFamily="34" charset="-128"/>
                <a:ea typeface="Hiragino Maru Gothic Pro W4" panose="020F0400000000000000" pitchFamily="34" charset="-128"/>
              </a:rPr>
              <a:t>一つの方法です。</a:t>
            </a:r>
            <a:endParaRPr lang="ja-JP" altLang="en-US" sz="3600" dirty="0">
              <a:latin typeface="Hiragino Maru Gothic Pro W4" panose="020F0400000000000000" pitchFamily="34" charset="-128"/>
              <a:ea typeface="Hiragino Maru Gothic Pro W4" panose="020F0400000000000000" pitchFamily="34" charset="-128"/>
            </a:endParaRPr>
          </a:p>
        </p:txBody>
      </p:sp>
      <p:sp>
        <p:nvSpPr>
          <p:cNvPr id="5" name="テキスト ボックス 3">
            <a:extLst>
              <a:ext uri="{FF2B5EF4-FFF2-40B4-BE49-F238E27FC236}">
                <a16:creationId xmlns:a16="http://schemas.microsoft.com/office/drawing/2014/main" id="{42C65C18-0D58-BC4B-95EC-B47591C3D349}"/>
              </a:ext>
            </a:extLst>
          </p:cNvPr>
          <p:cNvSpPr txBox="1">
            <a:spLocks noChangeArrowheads="1"/>
          </p:cNvSpPr>
          <p:nvPr/>
        </p:nvSpPr>
        <p:spPr bwMode="auto">
          <a:xfrm>
            <a:off x="6241006" y="1448784"/>
            <a:ext cx="1080119" cy="338554"/>
          </a:xfrm>
          <a:prstGeom prst="rect">
            <a:avLst/>
          </a:prstGeom>
          <a:noFill/>
          <a:ln w="9525">
            <a:noFill/>
            <a:miter lim="800000"/>
            <a:headEnd/>
            <a:tailEnd/>
          </a:ln>
        </p:spPr>
        <p:txBody>
          <a:bodyPr wrap="square">
            <a:spAutoFit/>
          </a:bodyPr>
          <a:lstStyle/>
          <a:p>
            <a:r>
              <a:rPr lang="ja-JP" altLang="en-US" sz="1600" dirty="0">
                <a:latin typeface="Hiragino Maru Gothic Pro W4" panose="020F0400000000000000" pitchFamily="34" charset="-128"/>
                <a:ea typeface="Hiragino Maru Gothic Pro W4" panose="020F0400000000000000" pitchFamily="34" charset="-128"/>
              </a:rPr>
              <a:t>　ことわ</a:t>
            </a:r>
          </a:p>
        </p:txBody>
      </p:sp>
      <p:sp>
        <p:nvSpPr>
          <p:cNvPr id="9" name="AutoShape 5">
            <a:extLst>
              <a:ext uri="{FF2B5EF4-FFF2-40B4-BE49-F238E27FC236}">
                <a16:creationId xmlns:a16="http://schemas.microsoft.com/office/drawing/2014/main" id="{BD2A613C-FA01-E74F-A4C6-EC67E86601AF}"/>
              </a:ext>
            </a:extLst>
          </p:cNvPr>
          <p:cNvSpPr>
            <a:spLocks noChangeArrowheads="1"/>
          </p:cNvSpPr>
          <p:nvPr/>
        </p:nvSpPr>
        <p:spPr bwMode="auto">
          <a:xfrm>
            <a:off x="574568" y="3958266"/>
            <a:ext cx="5247112" cy="2463800"/>
          </a:xfrm>
          <a:prstGeom prst="cloudCallout">
            <a:avLst>
              <a:gd name="adj1" fmla="val 66564"/>
              <a:gd name="adj2" fmla="val -9347"/>
            </a:avLst>
          </a:prstGeom>
          <a:solidFill>
            <a:srgbClr val="996633"/>
          </a:solidFill>
          <a:ln w="9525">
            <a:solidFill>
              <a:schemeClr val="tx1"/>
            </a:solidFill>
            <a:round/>
            <a:headEnd/>
            <a:tailEnd/>
          </a:ln>
        </p:spPr>
        <p:txBody>
          <a:bodyPr/>
          <a:lstStyle/>
          <a:p>
            <a:pPr algn="ctr">
              <a:lnSpc>
                <a:spcPts val="3920"/>
              </a:lnSpc>
            </a:pPr>
            <a:r>
              <a:rPr lang="ja-JP" altLang="en-US" sz="3100">
                <a:solidFill>
                  <a:schemeClr val="bg1"/>
                </a:solidFill>
                <a:latin typeface="Hiragino Maru Gothic Pro W4" panose="020F0400000000000000" pitchFamily="34" charset="-128"/>
                <a:ea typeface="Hiragino Maru Gothic Pro W4" panose="020F0400000000000000" pitchFamily="34" charset="-128"/>
              </a:rPr>
              <a:t>おい、タバコ</a:t>
            </a:r>
            <a:endParaRPr lang="en-US" altLang="ja-JP" sz="3100" dirty="0">
              <a:solidFill>
                <a:schemeClr val="bg1"/>
              </a:solidFill>
              <a:latin typeface="Hiragino Maru Gothic Pro W4" panose="020F0400000000000000" pitchFamily="34" charset="-128"/>
              <a:ea typeface="Hiragino Maru Gothic Pro W4" panose="020F0400000000000000" pitchFamily="34" charset="-128"/>
            </a:endParaRPr>
          </a:p>
          <a:p>
            <a:pPr algn="ctr">
              <a:lnSpc>
                <a:spcPts val="3920"/>
              </a:lnSpc>
            </a:pPr>
            <a:r>
              <a:rPr lang="ja-JP" altLang="en-US" sz="3100">
                <a:solidFill>
                  <a:schemeClr val="bg1"/>
                </a:solidFill>
                <a:latin typeface="Hiragino Maru Gothic Pro W4" panose="020F0400000000000000" pitchFamily="34" charset="-128"/>
                <a:ea typeface="Hiragino Maru Gothic Pro W4" panose="020F0400000000000000" pitchFamily="34" charset="-128"/>
              </a:rPr>
              <a:t>すってみなよ！</a:t>
            </a:r>
            <a:endParaRPr lang="en-US" altLang="ja-JP" sz="3100" dirty="0">
              <a:solidFill>
                <a:schemeClr val="bg1"/>
              </a:solidFill>
              <a:latin typeface="Hiragino Maru Gothic Pro W4" panose="020F0400000000000000" pitchFamily="34" charset="-128"/>
              <a:ea typeface="Hiragino Maru Gothic Pro W4" panose="020F0400000000000000" pitchFamily="34" charset="-128"/>
            </a:endParaRPr>
          </a:p>
          <a:p>
            <a:pPr algn="ctr">
              <a:lnSpc>
                <a:spcPts val="3920"/>
              </a:lnSpc>
            </a:pPr>
            <a:r>
              <a:rPr lang="ja-JP" altLang="en-US" sz="3100">
                <a:solidFill>
                  <a:schemeClr val="bg1"/>
                </a:solidFill>
                <a:latin typeface="Hiragino Maru Gothic Pro W4" panose="020F0400000000000000" pitchFamily="34" charset="-128"/>
                <a:ea typeface="Hiragino Maru Gothic Pro W4" panose="020F0400000000000000" pitchFamily="34" charset="-128"/>
              </a:rPr>
              <a:t>スカッとするぜ</a:t>
            </a:r>
            <a:r>
              <a:rPr lang="en-US" altLang="ja-JP" sz="3100" dirty="0">
                <a:solidFill>
                  <a:schemeClr val="bg1"/>
                </a:solidFill>
                <a:latin typeface="Hiragino Maru Gothic Pro W4" panose="020F0400000000000000" pitchFamily="34" charset="-128"/>
                <a:ea typeface="Hiragino Maru Gothic Pro W4" panose="020F0400000000000000" pitchFamily="34" charset="-128"/>
              </a:rPr>
              <a:t>〜</a:t>
            </a:r>
            <a:endParaRPr lang="ja-JP" altLang="ja-JP" sz="3100">
              <a:solidFill>
                <a:schemeClr val="bg1"/>
              </a:solidFill>
              <a:latin typeface="Hiragino Maru Gothic Pro W4" panose="020F0400000000000000" pitchFamily="34" charset="-128"/>
              <a:ea typeface="Hiragino Maru Gothic Pro W4" panose="020F0400000000000000" pitchFamily="34" charset="-128"/>
            </a:endParaRPr>
          </a:p>
        </p:txBody>
      </p:sp>
      <p:pic>
        <p:nvPicPr>
          <p:cNvPr id="12" name="図 11" descr="絵と文字の加工写真&#10;&#10;中程度の精度で自動的に生成された説明">
            <a:extLst>
              <a:ext uri="{FF2B5EF4-FFF2-40B4-BE49-F238E27FC236}">
                <a16:creationId xmlns:a16="http://schemas.microsoft.com/office/drawing/2014/main" id="{5901EAC7-EEC3-6F4E-9DFF-769BA8A2919F}"/>
              </a:ext>
            </a:extLst>
          </p:cNvPr>
          <p:cNvPicPr>
            <a:picLocks noChangeAspect="1"/>
          </p:cNvPicPr>
          <p:nvPr/>
        </p:nvPicPr>
        <p:blipFill>
          <a:blip r:embed="rId3"/>
          <a:stretch>
            <a:fillRect/>
          </a:stretch>
        </p:blipFill>
        <p:spPr>
          <a:xfrm>
            <a:off x="6364568" y="3593575"/>
            <a:ext cx="2583674" cy="3061225"/>
          </a:xfrm>
          <a:prstGeom prst="rect">
            <a:avLst/>
          </a:prstGeom>
        </p:spPr>
      </p:pic>
      <p:sp>
        <p:nvSpPr>
          <p:cNvPr id="13" name="角丸四角形 12">
            <a:extLst>
              <a:ext uri="{FF2B5EF4-FFF2-40B4-BE49-F238E27FC236}">
                <a16:creationId xmlns:a16="http://schemas.microsoft.com/office/drawing/2014/main" id="{F4A95DAA-0C6E-4940-AA77-85F030A2ADC4}"/>
              </a:ext>
            </a:extLst>
          </p:cNvPr>
          <p:cNvSpPr/>
          <p:nvPr/>
        </p:nvSpPr>
        <p:spPr>
          <a:xfrm>
            <a:off x="195758" y="500376"/>
            <a:ext cx="8643441" cy="831222"/>
          </a:xfrm>
          <a:prstGeom prst="roundRect">
            <a:avLst/>
          </a:prstGeom>
          <a:solidFill>
            <a:srgbClr val="FFFF00"/>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a:solidFill>
                  <a:schemeClr val="tx1"/>
                </a:solidFill>
                <a:latin typeface="Hiragino Maru Gothic Pro W4" panose="020F0400000000000000" pitchFamily="34" charset="-128"/>
                <a:ea typeface="Hiragino Maru Gothic Pro W4" panose="020F0400000000000000" pitchFamily="34" charset="-128"/>
              </a:rPr>
              <a:t>タバコのことわり方の練習をしよう</a:t>
            </a:r>
            <a:r>
              <a:rPr kumimoji="1" lang="en-US" altLang="ja-JP" sz="40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4000">
              <a:solidFill>
                <a:schemeClr val="tx1"/>
              </a:solidFill>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3818895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2341" name="Rectangle 5"/>
          <p:cNvSpPr>
            <a:spLocks noGrp="1" noChangeArrowheads="1"/>
          </p:cNvSpPr>
          <p:nvPr>
            <p:ph type="body" sz="half" idx="1"/>
          </p:nvPr>
        </p:nvSpPr>
        <p:spPr>
          <a:xfrm>
            <a:off x="344548" y="962550"/>
            <a:ext cx="8508939" cy="4525963"/>
          </a:xfrm>
          <a:noFill/>
        </p:spPr>
        <p:txBody>
          <a:bodyPr>
            <a:noAutofit/>
          </a:bodyPr>
          <a:lstStyle/>
          <a:p>
            <a:pPr marL="609600" indent="-609600" eaLnBrk="1" hangingPunct="1">
              <a:lnSpc>
                <a:spcPts val="2920"/>
              </a:lnSpc>
              <a:buClr>
                <a:schemeClr val="tx1"/>
              </a:buClr>
              <a:buFont typeface="Times" charset="0"/>
              <a:buNone/>
            </a:pPr>
            <a:r>
              <a:rPr lang="ja-JP" altLang="en-US" sz="2600">
                <a:latin typeface="Hiragino Maru Gothic Pro W4" panose="020F0400000000000000" pitchFamily="34" charset="-128"/>
                <a:ea typeface="Hiragino Maru Gothic Pro W4" panose="020F0400000000000000" pitchFamily="34" charset="-128"/>
              </a:rPr>
              <a:t>①「ごめんなさい、悪いけど」</a:t>
            </a:r>
          </a:p>
          <a:p>
            <a:pPr marL="609600" indent="-609600" eaLnBrk="1" hangingPunct="1">
              <a:lnSpc>
                <a:spcPts val="2920"/>
              </a:lnSpc>
              <a:buClr>
                <a:schemeClr val="tx1"/>
              </a:buClr>
              <a:buFont typeface="Times" charset="0"/>
              <a:buNone/>
            </a:pPr>
            <a:r>
              <a:rPr lang="ja-JP" altLang="en-US" sz="2600">
                <a:latin typeface="Hiragino Maru Gothic Pro W4" panose="020F0400000000000000" pitchFamily="34" charset="-128"/>
                <a:ea typeface="Hiragino Maru Gothic Pro W4" panose="020F0400000000000000" pitchFamily="34" charset="-128"/>
              </a:rPr>
              <a:t>　「ごめんちょっと・・・」 　</a:t>
            </a:r>
            <a:r>
              <a:rPr lang="en-US" altLang="ja-JP" sz="2600" dirty="0">
                <a:latin typeface="Hiragino Maru Gothic Pro W4" panose="020F0400000000000000" pitchFamily="34" charset="-128"/>
                <a:ea typeface="Hiragino Maru Gothic Pro W4" panose="020F0400000000000000" pitchFamily="34" charset="-128"/>
              </a:rPr>
              <a:t>  </a:t>
            </a:r>
            <a:r>
              <a:rPr lang="ja-JP" altLang="en-US" sz="2600">
                <a:solidFill>
                  <a:srgbClr val="FF0000"/>
                </a:solidFill>
                <a:latin typeface="Hiragino Maru Gothic Pro W4" panose="020F0400000000000000" pitchFamily="34" charset="-128"/>
                <a:ea typeface="Hiragino Maru Gothic Pro W4" panose="020F0400000000000000" pitchFamily="34" charset="-128"/>
              </a:rPr>
              <a:t>：思いやり　</a:t>
            </a:r>
          </a:p>
          <a:p>
            <a:pPr marL="609600" indent="-609600" eaLnBrk="1" hangingPunct="1">
              <a:lnSpc>
                <a:spcPts val="2920"/>
              </a:lnSpc>
              <a:buClr>
                <a:schemeClr val="tx1"/>
              </a:buClr>
              <a:buFont typeface="Times" charset="0"/>
              <a:buNone/>
            </a:pPr>
            <a:r>
              <a:rPr lang="ja-JP" altLang="en-US" sz="2600">
                <a:latin typeface="Hiragino Maru Gothic Pro W4" panose="020F0400000000000000" pitchFamily="34" charset="-128"/>
                <a:ea typeface="Hiragino Maru Gothic Pro W4" panose="020F0400000000000000" pitchFamily="34" charset="-128"/>
              </a:rPr>
              <a:t>②「タバコは体に悪いから」</a:t>
            </a:r>
          </a:p>
          <a:p>
            <a:pPr marL="609600" indent="-609600" eaLnBrk="1" hangingPunct="1">
              <a:lnSpc>
                <a:spcPts val="2920"/>
              </a:lnSpc>
              <a:buFontTx/>
              <a:buNone/>
            </a:pPr>
            <a:r>
              <a:rPr lang="ja-JP" altLang="en-US" sz="2600">
                <a:latin typeface="Hiragino Maru Gothic Pro W4" panose="020F0400000000000000" pitchFamily="34" charset="-128"/>
                <a:ea typeface="Hiragino Maru Gothic Pro W4" panose="020F0400000000000000" pitchFamily="34" charset="-128"/>
              </a:rPr>
              <a:t>　「始めるとやめられないから」</a:t>
            </a:r>
            <a:r>
              <a:rPr lang="ja-JP" altLang="en-US" sz="2600">
                <a:solidFill>
                  <a:srgbClr val="FF0000"/>
                </a:solidFill>
                <a:latin typeface="Hiragino Maru Gothic Pro W4" panose="020F0400000000000000" pitchFamily="34" charset="-128"/>
                <a:ea typeface="Hiragino Maru Gothic Pro W4" panose="020F0400000000000000" pitchFamily="34" charset="-128"/>
              </a:rPr>
              <a:t>：理由</a:t>
            </a:r>
          </a:p>
          <a:p>
            <a:pPr marL="609600" indent="-609600" eaLnBrk="1" hangingPunct="1">
              <a:lnSpc>
                <a:spcPts val="2920"/>
              </a:lnSpc>
              <a:buClr>
                <a:schemeClr val="tx1"/>
              </a:buClr>
              <a:buFont typeface="Times" charset="0"/>
              <a:buNone/>
            </a:pPr>
            <a:r>
              <a:rPr lang="ja-JP" altLang="en-US" sz="2600">
                <a:latin typeface="Hiragino Maru Gothic Pro W4" panose="020F0400000000000000" pitchFamily="34" charset="-128"/>
                <a:ea typeface="Hiragino Maru Gothic Pro W4" panose="020F0400000000000000" pitchFamily="34" charset="-128"/>
              </a:rPr>
              <a:t>③「俺はパス」</a:t>
            </a:r>
          </a:p>
          <a:p>
            <a:pPr marL="609600" indent="-609600" eaLnBrk="1" hangingPunct="1">
              <a:lnSpc>
                <a:spcPts val="2920"/>
              </a:lnSpc>
              <a:buClr>
                <a:schemeClr val="tx1"/>
              </a:buClr>
              <a:buFont typeface="Times" charset="0"/>
              <a:buNone/>
            </a:pPr>
            <a:r>
              <a:rPr lang="ja-JP" altLang="en-US" sz="2600">
                <a:latin typeface="Hiragino Maru Gothic Pro W4" panose="020F0400000000000000" pitchFamily="34" charset="-128"/>
                <a:ea typeface="Hiragino Maru Gothic Pro W4" panose="020F0400000000000000" pitchFamily="34" charset="-128"/>
              </a:rPr>
              <a:t>　「私はずっと吸わない」	　</a:t>
            </a:r>
            <a:r>
              <a:rPr lang="ja-JP" altLang="en-US" sz="2600">
                <a:solidFill>
                  <a:srgbClr val="FF0000"/>
                </a:solidFill>
                <a:latin typeface="Hiragino Maru Gothic Pro W4" panose="020F0400000000000000" pitchFamily="34" charset="-128"/>
                <a:ea typeface="Hiragino Maru Gothic Pro W4" panose="020F0400000000000000" pitchFamily="34" charset="-128"/>
              </a:rPr>
              <a:t>：きっぱりことわる</a:t>
            </a:r>
            <a:endParaRPr lang="ja-JP" altLang="en-US" sz="2600">
              <a:latin typeface="Hiragino Maru Gothic Pro W4" panose="020F0400000000000000" pitchFamily="34" charset="-128"/>
              <a:ea typeface="Hiragino Maru Gothic Pro W4" panose="020F0400000000000000" pitchFamily="34" charset="-128"/>
            </a:endParaRPr>
          </a:p>
          <a:p>
            <a:pPr marL="609600" indent="-609600" eaLnBrk="1" hangingPunct="1">
              <a:lnSpc>
                <a:spcPts val="2920"/>
              </a:lnSpc>
              <a:buFontTx/>
              <a:buNone/>
            </a:pPr>
            <a:r>
              <a:rPr lang="ja-JP" altLang="en-US" sz="2600">
                <a:latin typeface="Hiragino Maru Gothic Pro W4" panose="020F0400000000000000" pitchFamily="34" charset="-128"/>
                <a:ea typeface="Hiragino Maru Gothic Pro W4" panose="020F0400000000000000" pitchFamily="34" charset="-128"/>
              </a:rPr>
              <a:t>④「君がきらいなんじゃない！ 」</a:t>
            </a:r>
          </a:p>
          <a:p>
            <a:pPr marL="609600" indent="-609600" eaLnBrk="1" hangingPunct="1">
              <a:lnSpc>
                <a:spcPts val="2920"/>
              </a:lnSpc>
              <a:buFontTx/>
              <a:buNone/>
            </a:pPr>
            <a:r>
              <a:rPr lang="ja-JP" altLang="en-US" sz="2600">
                <a:latin typeface="Hiragino Maru Gothic Pro W4" panose="020F0400000000000000" pitchFamily="34" charset="-128"/>
                <a:ea typeface="Hiragino Maru Gothic Pro W4" panose="020F0400000000000000" pitchFamily="34" charset="-128"/>
              </a:rPr>
              <a:t>　「体も心配だから君もやめろよ！」</a:t>
            </a:r>
            <a:r>
              <a:rPr lang="ja-JP" altLang="en-US" sz="2600">
                <a:solidFill>
                  <a:srgbClr val="FF0000"/>
                </a:solidFill>
                <a:latin typeface="Hiragino Maru Gothic Pro W4" panose="020F0400000000000000" pitchFamily="34" charset="-128"/>
                <a:ea typeface="Hiragino Maru Gothic Pro W4" panose="020F0400000000000000" pitchFamily="34" charset="-128"/>
              </a:rPr>
              <a:t>：友情の確認</a:t>
            </a:r>
          </a:p>
        </p:txBody>
      </p:sp>
      <p:sp>
        <p:nvSpPr>
          <p:cNvPr id="53256" name="Rectangle 9"/>
          <p:cNvSpPr>
            <a:spLocks noChangeArrowheads="1"/>
          </p:cNvSpPr>
          <p:nvPr/>
        </p:nvSpPr>
        <p:spPr bwMode="auto">
          <a:xfrm>
            <a:off x="290513" y="2379663"/>
            <a:ext cx="184150" cy="473075"/>
          </a:xfrm>
          <a:prstGeom prst="rect">
            <a:avLst/>
          </a:prstGeom>
          <a:noFill/>
          <a:ln w="9525">
            <a:noFill/>
            <a:miter lim="800000"/>
            <a:headEnd/>
            <a:tailEnd/>
          </a:ln>
        </p:spPr>
        <p:txBody>
          <a:bodyPr wrap="none">
            <a:spAutoFit/>
          </a:bodyPr>
          <a:lstStyle/>
          <a:p>
            <a:endParaRPr lang="ja-JP" altLang="ja-JP"/>
          </a:p>
        </p:txBody>
      </p:sp>
      <p:sp>
        <p:nvSpPr>
          <p:cNvPr id="9" name="角丸四角形 8">
            <a:extLst>
              <a:ext uri="{FF2B5EF4-FFF2-40B4-BE49-F238E27FC236}">
                <a16:creationId xmlns:a16="http://schemas.microsoft.com/office/drawing/2014/main" id="{B50E5E29-A565-6149-9F35-3F0F5B6D67A1}"/>
              </a:ext>
            </a:extLst>
          </p:cNvPr>
          <p:cNvSpPr/>
          <p:nvPr/>
        </p:nvSpPr>
        <p:spPr>
          <a:xfrm>
            <a:off x="344549" y="241287"/>
            <a:ext cx="6040486" cy="515459"/>
          </a:xfrm>
          <a:prstGeom prst="roundRect">
            <a:avLst/>
          </a:prstGeom>
          <a:solidFill>
            <a:srgbClr val="FEDFF2"/>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a:solidFill>
                  <a:schemeClr val="tx1"/>
                </a:solidFill>
                <a:latin typeface="Hiragino Maru Gothic Pro W4" panose="020F0400000000000000" pitchFamily="34" charset="-128"/>
                <a:ea typeface="Hiragino Maru Gothic Pro W4" panose="020F0400000000000000" pitchFamily="34" charset="-128"/>
              </a:rPr>
              <a:t>ことわり方を考えてみよう</a:t>
            </a:r>
          </a:p>
        </p:txBody>
      </p:sp>
      <p:pic>
        <p:nvPicPr>
          <p:cNvPr id="10" name="図 9" descr="光 が含まれている画像&#10;&#10;自動的に生成された説明">
            <a:extLst>
              <a:ext uri="{FF2B5EF4-FFF2-40B4-BE49-F238E27FC236}">
                <a16:creationId xmlns:a16="http://schemas.microsoft.com/office/drawing/2014/main" id="{19F9035D-16D3-1F43-AE6A-F79DD350F3AD}"/>
              </a:ext>
            </a:extLst>
          </p:cNvPr>
          <p:cNvPicPr>
            <a:picLocks noChangeAspect="1"/>
          </p:cNvPicPr>
          <p:nvPr/>
        </p:nvPicPr>
        <p:blipFill>
          <a:blip r:embed="rId3"/>
          <a:stretch>
            <a:fillRect/>
          </a:stretch>
        </p:blipFill>
        <p:spPr>
          <a:xfrm>
            <a:off x="7327346" y="183431"/>
            <a:ext cx="1560929" cy="2123886"/>
          </a:xfrm>
          <a:prstGeom prst="rect">
            <a:avLst/>
          </a:prstGeom>
        </p:spPr>
      </p:pic>
      <p:pic>
        <p:nvPicPr>
          <p:cNvPr id="12" name="図 11" descr="ゲームのキャラクター&#10;&#10;中程度の精度で自動的に生成された説明">
            <a:extLst>
              <a:ext uri="{FF2B5EF4-FFF2-40B4-BE49-F238E27FC236}">
                <a16:creationId xmlns:a16="http://schemas.microsoft.com/office/drawing/2014/main" id="{BE2E489A-0F92-1840-9B4E-D255374CF3F8}"/>
              </a:ext>
            </a:extLst>
          </p:cNvPr>
          <p:cNvPicPr>
            <a:picLocks noChangeAspect="1"/>
          </p:cNvPicPr>
          <p:nvPr/>
        </p:nvPicPr>
        <p:blipFill>
          <a:blip r:embed="rId4"/>
          <a:stretch>
            <a:fillRect/>
          </a:stretch>
        </p:blipFill>
        <p:spPr>
          <a:xfrm>
            <a:off x="271496" y="4846303"/>
            <a:ext cx="1478476" cy="2011697"/>
          </a:xfrm>
          <a:prstGeom prst="rect">
            <a:avLst/>
          </a:prstGeom>
        </p:spPr>
      </p:pic>
      <p:sp>
        <p:nvSpPr>
          <p:cNvPr id="13" name="正方形/長方形 12">
            <a:extLst>
              <a:ext uri="{FF2B5EF4-FFF2-40B4-BE49-F238E27FC236}">
                <a16:creationId xmlns:a16="http://schemas.microsoft.com/office/drawing/2014/main" id="{66393BFC-B156-A147-8AA1-9AC15671301E}"/>
              </a:ext>
            </a:extLst>
          </p:cNvPr>
          <p:cNvSpPr/>
          <p:nvPr/>
        </p:nvSpPr>
        <p:spPr>
          <a:xfrm>
            <a:off x="2999783" y="5055237"/>
            <a:ext cx="5108027" cy="168042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780"/>
              </a:lnSpc>
            </a:pPr>
            <a:r>
              <a:rPr lang="ja-JP" altLang="en-US" sz="2000">
                <a:solidFill>
                  <a:srgbClr val="FF0000"/>
                </a:solidFill>
                <a:latin typeface="Hiragino Maru Gothic Pro W4" panose="020F0400000000000000" pitchFamily="34" charset="-128"/>
                <a:ea typeface="Hiragino Maru Gothic Pro W4" panose="020F0400000000000000" pitchFamily="34" charset="-128"/>
              </a:rPr>
              <a:t>きっぱりとことわるのが大事。</a:t>
            </a:r>
            <a:endParaRPr lang="en-US" altLang="ja-JP" sz="2000" dirty="0">
              <a:solidFill>
                <a:srgbClr val="FF0000"/>
              </a:solidFill>
              <a:latin typeface="Hiragino Maru Gothic Pro W4" panose="020F0400000000000000" pitchFamily="34" charset="-128"/>
              <a:ea typeface="Hiragino Maru Gothic Pro W4" panose="020F0400000000000000" pitchFamily="34" charset="-128"/>
            </a:endParaRPr>
          </a:p>
          <a:p>
            <a:pPr algn="ctr">
              <a:lnSpc>
                <a:spcPts val="2780"/>
              </a:lnSpc>
            </a:pPr>
            <a:r>
              <a:rPr lang="ja-JP" altLang="en-US" sz="2000">
                <a:solidFill>
                  <a:srgbClr val="0432FF"/>
                </a:solidFill>
                <a:latin typeface="Hiragino Maru Gothic Pro W4" panose="020F0400000000000000" pitchFamily="34" charset="-128"/>
                <a:ea typeface="Hiragino Maru Gothic Pro W4" panose="020F0400000000000000" pitchFamily="34" charset="-128"/>
              </a:rPr>
              <a:t>なぜ吸わないのかを伝えよう。</a:t>
            </a:r>
            <a:endParaRPr lang="en-US" altLang="ja-JP" sz="2000" dirty="0">
              <a:solidFill>
                <a:srgbClr val="0432FF"/>
              </a:solidFill>
              <a:latin typeface="Hiragino Maru Gothic Pro W4" panose="020F0400000000000000" pitchFamily="34" charset="-128"/>
              <a:ea typeface="Hiragino Maru Gothic Pro W4" panose="020F0400000000000000" pitchFamily="34" charset="-128"/>
            </a:endParaRPr>
          </a:p>
          <a:p>
            <a:pPr algn="ctr">
              <a:lnSpc>
                <a:spcPts val="2780"/>
              </a:lnSpc>
            </a:pPr>
            <a:r>
              <a:rPr lang="ja-JP" altLang="en-US" sz="2000">
                <a:solidFill>
                  <a:srgbClr val="0432FF"/>
                </a:solidFill>
                <a:latin typeface="Hiragino Maru Gothic Pro W4" panose="020F0400000000000000" pitchFamily="34" charset="-128"/>
                <a:ea typeface="Hiragino Maru Gothic Pro W4" panose="020F0400000000000000" pitchFamily="34" charset="-128"/>
              </a:rPr>
              <a:t>運動を続けたい、歯がきたなくなるから</a:t>
            </a:r>
            <a:endParaRPr lang="en-US" altLang="ja-JP" sz="2000" dirty="0">
              <a:solidFill>
                <a:srgbClr val="0432FF"/>
              </a:solidFill>
              <a:latin typeface="Hiragino Maru Gothic Pro W4" panose="020F0400000000000000" pitchFamily="34" charset="-128"/>
              <a:ea typeface="Hiragino Maru Gothic Pro W4" panose="020F0400000000000000" pitchFamily="34" charset="-128"/>
            </a:endParaRPr>
          </a:p>
          <a:p>
            <a:pPr algn="ctr">
              <a:lnSpc>
                <a:spcPts val="2780"/>
              </a:lnSpc>
            </a:pPr>
            <a:r>
              <a:rPr lang="ja-JP" altLang="en-US" sz="2000">
                <a:solidFill>
                  <a:srgbClr val="0432FF"/>
                </a:solidFill>
                <a:latin typeface="Hiragino Maru Gothic Pro W4" panose="020F0400000000000000" pitchFamily="34" charset="-128"/>
                <a:ea typeface="Hiragino Maru Gothic Pro W4" panose="020F0400000000000000" pitchFamily="34" charset="-128"/>
              </a:rPr>
              <a:t>（なんでもいいよ　君の言葉で！）</a:t>
            </a:r>
            <a:endParaRPr lang="ja-JP" altLang="en-US" sz="2000" dirty="0">
              <a:solidFill>
                <a:srgbClr val="0432FF"/>
              </a:solidFill>
              <a:latin typeface="Hiragino Maru Gothic Pro W4" panose="020F0400000000000000" pitchFamily="34" charset="-128"/>
              <a:ea typeface="Hiragino Maru Gothic Pro W4" panose="020F0400000000000000" pitchFamily="34" charset="-12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角丸四角形吹き出し 3"/>
          <p:cNvSpPr/>
          <p:nvPr/>
        </p:nvSpPr>
        <p:spPr>
          <a:xfrm>
            <a:off x="2926080" y="1718712"/>
            <a:ext cx="6103560" cy="3420576"/>
          </a:xfrm>
          <a:prstGeom prst="wedgeRoundRectCallout">
            <a:avLst>
              <a:gd name="adj1" fmla="val -52136"/>
              <a:gd name="adj2" fmla="val 63128"/>
              <a:gd name="adj3" fmla="val 16667"/>
            </a:avLst>
          </a:prstGeom>
          <a:solidFill>
            <a:schemeClr val="accent4">
              <a:lumMod val="20000"/>
              <a:lumOff val="80000"/>
            </a:schemeClr>
          </a:solidFill>
          <a:ln w="3810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今日、学んだことを</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おうちの人にも</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教えてあげて</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a:p>
            <a:pPr algn="ctr"/>
            <a:r>
              <a:rPr kumimoji="1" lang="ja-JP" altLang="en-US" sz="4800">
                <a:solidFill>
                  <a:schemeClr val="tx1"/>
                </a:solidFill>
                <a:latin typeface="Hiragino Maru Gothic Pro W4" panose="020F0400000000000000" pitchFamily="34" charset="-128"/>
                <a:ea typeface="Hiragino Maru Gothic Pro W4" panose="020F0400000000000000" pitchFamily="34" charset="-128"/>
              </a:rPr>
              <a:t>くださいね。</a:t>
            </a:r>
            <a:endParaRPr kumimoji="1" lang="en-US" altLang="ja-JP" sz="4800" dirty="0">
              <a:solidFill>
                <a:schemeClr val="tx1"/>
              </a:solidFill>
              <a:latin typeface="Hiragino Maru Gothic Pro W4" panose="020F0400000000000000" pitchFamily="34" charset="-128"/>
              <a:ea typeface="Hiragino Maru Gothic Pro W4" panose="020F0400000000000000" pitchFamily="34" charset="-128"/>
            </a:endParaRPr>
          </a:p>
        </p:txBody>
      </p:sp>
      <p:sp>
        <p:nvSpPr>
          <p:cNvPr id="7" name="角丸四角形 6">
            <a:extLst>
              <a:ext uri="{FF2B5EF4-FFF2-40B4-BE49-F238E27FC236}">
                <a16:creationId xmlns:a16="http://schemas.microsoft.com/office/drawing/2014/main" id="{5618EEE9-8327-5E4F-9307-D205B78A6F4A}"/>
              </a:ext>
            </a:extLst>
          </p:cNvPr>
          <p:cNvSpPr/>
          <p:nvPr/>
        </p:nvSpPr>
        <p:spPr>
          <a:xfrm>
            <a:off x="250279" y="561336"/>
            <a:ext cx="8643441" cy="831222"/>
          </a:xfrm>
          <a:prstGeom prst="roundRect">
            <a:avLst/>
          </a:prstGeom>
          <a:solidFill>
            <a:srgbClr val="FEDFF2"/>
          </a:solidFill>
          <a:effectLst>
            <a:outerShdw blurRad="50800" dist="38100" dir="2700000" algn="tl" rotWithShape="0">
              <a:prstClr val="black">
                <a:alpha val="58076"/>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a:solidFill>
                  <a:schemeClr val="tx1"/>
                </a:solidFill>
                <a:latin typeface="Hiragino Maru Gothic Pro W4" panose="020F0400000000000000" pitchFamily="34" charset="-128"/>
                <a:ea typeface="Hiragino Maru Gothic Pro W4" panose="020F0400000000000000" pitchFamily="34" charset="-128"/>
              </a:rPr>
              <a:t>聞いてくれて　ありがとう</a:t>
            </a:r>
            <a:r>
              <a:rPr kumimoji="1" lang="en-US" altLang="ja-JP" sz="4000" dirty="0">
                <a:solidFill>
                  <a:schemeClr val="tx1"/>
                </a:solidFill>
                <a:latin typeface="Hiragino Maru Gothic Pro W4" panose="020F0400000000000000" pitchFamily="34" charset="-128"/>
                <a:ea typeface="Hiragino Maru Gothic Pro W4" panose="020F0400000000000000" pitchFamily="34" charset="-128"/>
              </a:rPr>
              <a:t>!</a:t>
            </a:r>
            <a:endParaRPr kumimoji="1" lang="ja-JP" altLang="en-US" sz="4000">
              <a:solidFill>
                <a:schemeClr val="tx1"/>
              </a:solidFill>
              <a:latin typeface="Hiragino Maru Gothic Pro W4" panose="020F0400000000000000" pitchFamily="34" charset="-128"/>
              <a:ea typeface="Hiragino Maru Gothic Pro W4" panose="020F0400000000000000" pitchFamily="34" charset="-128"/>
            </a:endParaRPr>
          </a:p>
        </p:txBody>
      </p:sp>
      <p:pic>
        <p:nvPicPr>
          <p:cNvPr id="5" name="図 4">
            <a:extLst>
              <a:ext uri="{FF2B5EF4-FFF2-40B4-BE49-F238E27FC236}">
                <a16:creationId xmlns:a16="http://schemas.microsoft.com/office/drawing/2014/main" id="{FA153781-8B9E-824B-8EEC-2BF6E403B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199" y="3853405"/>
            <a:ext cx="2563376" cy="31039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218303" y="3340711"/>
            <a:ext cx="6955750" cy="3017301"/>
          </a:xfrm>
          <a:prstGeom prst="rect">
            <a:avLst/>
          </a:prstGeom>
          <a:noFill/>
        </p:spPr>
        <p:txBody>
          <a:bodyPr wrap="none" rtlCol="0">
            <a:spAutoFit/>
          </a:bodyPr>
          <a:lstStyle/>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タバコのけむりには、</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体に悪いものがどれくらい</a:t>
            </a:r>
            <a:endParaRPr kumimoji="1" lang="en-US" altLang="ja-JP" sz="4400" dirty="0">
              <a:latin typeface="Hiragino Maru Gothic Pro W4" panose="020F0400000000000000" pitchFamily="34" charset="-128"/>
              <a:ea typeface="Hiragino Maru Gothic Pro W4" panose="020F0400000000000000" pitchFamily="34" charset="-128"/>
            </a:endParaRPr>
          </a:p>
          <a:p>
            <a:pPr>
              <a:lnSpc>
                <a:spcPct val="150000"/>
              </a:lnSpc>
            </a:pPr>
            <a:r>
              <a:rPr kumimoji="1" lang="ja-JP" altLang="en-US" sz="4400">
                <a:latin typeface="Hiragino Maru Gothic Pro W4" panose="020F0400000000000000" pitchFamily="34" charset="-128"/>
                <a:ea typeface="Hiragino Maru Gothic Pro W4" panose="020F0400000000000000" pitchFamily="34" charset="-128"/>
              </a:rPr>
              <a:t>入っているでしょうか？</a:t>
            </a:r>
          </a:p>
        </p:txBody>
      </p:sp>
      <p:sp>
        <p:nvSpPr>
          <p:cNvPr id="6" name="テキスト ボックス 5">
            <a:extLst>
              <a:ext uri="{FF2B5EF4-FFF2-40B4-BE49-F238E27FC236}">
                <a16:creationId xmlns:a16="http://schemas.microsoft.com/office/drawing/2014/main" id="{681830AA-A22A-9F48-8147-AB50E2056A39}"/>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第１問</a:t>
            </a:r>
          </a:p>
        </p:txBody>
      </p:sp>
    </p:spTree>
    <p:extLst>
      <p:ext uri="{BB962C8B-B14F-4D97-AF65-F5344CB8AC3E}">
        <p14:creationId xmlns:p14="http://schemas.microsoft.com/office/powerpoint/2010/main" val="2842085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 name="図 4" descr="アイコン&#10;&#10;自動的に生成された説明">
            <a:extLst>
              <a:ext uri="{FF2B5EF4-FFF2-40B4-BE49-F238E27FC236}">
                <a16:creationId xmlns:a16="http://schemas.microsoft.com/office/drawing/2014/main" id="{7B5522C6-1565-004A-9914-17F93F2DA381}"/>
              </a:ext>
            </a:extLst>
          </p:cNvPr>
          <p:cNvPicPr>
            <a:picLocks noChangeAspect="1"/>
          </p:cNvPicPr>
          <p:nvPr/>
        </p:nvPicPr>
        <p:blipFill>
          <a:blip r:embed="rId3"/>
          <a:stretch>
            <a:fillRect/>
          </a:stretch>
        </p:blipFill>
        <p:spPr>
          <a:xfrm>
            <a:off x="0" y="0"/>
            <a:ext cx="9144000" cy="6858000"/>
          </a:xfrm>
          <a:prstGeom prst="rect">
            <a:avLst/>
          </a:prstGeom>
        </p:spPr>
      </p:pic>
      <p:sp>
        <p:nvSpPr>
          <p:cNvPr id="4" name="テキスト ボックス 14">
            <a:extLst>
              <a:ext uri="{FF2B5EF4-FFF2-40B4-BE49-F238E27FC236}">
                <a16:creationId xmlns:a16="http://schemas.microsoft.com/office/drawing/2014/main" id="{1D77662F-6C58-A145-BB7B-549B0CE315FD}"/>
              </a:ext>
            </a:extLst>
          </p:cNvPr>
          <p:cNvSpPr txBox="1">
            <a:spLocks noChangeArrowheads="1"/>
          </p:cNvSpPr>
          <p:nvPr/>
        </p:nvSpPr>
        <p:spPr bwMode="auto">
          <a:xfrm>
            <a:off x="3348038" y="213360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6" name="テキスト ボックス 9">
            <a:extLst>
              <a:ext uri="{FF2B5EF4-FFF2-40B4-BE49-F238E27FC236}">
                <a16:creationId xmlns:a16="http://schemas.microsoft.com/office/drawing/2014/main" id="{A885CCAC-E129-C141-B9EA-2B55A07537E9}"/>
              </a:ext>
            </a:extLst>
          </p:cNvPr>
          <p:cNvSpPr txBox="1">
            <a:spLocks noChangeArrowheads="1"/>
          </p:cNvSpPr>
          <p:nvPr/>
        </p:nvSpPr>
        <p:spPr bwMode="auto">
          <a:xfrm>
            <a:off x="3276600" y="213360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8" name="Rectangle 2">
            <a:extLst>
              <a:ext uri="{FF2B5EF4-FFF2-40B4-BE49-F238E27FC236}">
                <a16:creationId xmlns:a16="http://schemas.microsoft.com/office/drawing/2014/main" id="{9D9DC7AC-D5FC-6F49-8427-AFCDDB7B23B5}"/>
              </a:ext>
            </a:extLst>
          </p:cNvPr>
          <p:cNvSpPr txBox="1">
            <a:spLocks noChangeArrowheads="1"/>
          </p:cNvSpPr>
          <p:nvPr/>
        </p:nvSpPr>
        <p:spPr>
          <a:xfrm>
            <a:off x="213519" y="1231198"/>
            <a:ext cx="4123531" cy="3200400"/>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40000"/>
              </a:lnSpc>
            </a:pPr>
            <a:r>
              <a:rPr lang="ja-JP" altLang="en-US" sz="4800">
                <a:latin typeface="Hiragino Maru Gothic Pro W4" panose="020F0400000000000000" pitchFamily="34" charset="-128"/>
                <a:ea typeface="Hiragino Maru Gothic Pro W4" panose="020F0400000000000000" pitchFamily="34" charset="-128"/>
              </a:rPr>
              <a:t>①　２種類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　</a:t>
            </a:r>
            <a:r>
              <a:rPr lang="en-US" altLang="ja-JP" sz="4800" dirty="0">
                <a:latin typeface="Hiragino Maru Gothic Pro W4" panose="020F0400000000000000" pitchFamily="34" charset="-128"/>
                <a:ea typeface="Hiragino Maru Gothic Pro W4" panose="020F0400000000000000" pitchFamily="34" charset="-128"/>
              </a:rPr>
              <a:t>20</a:t>
            </a:r>
            <a:r>
              <a:rPr lang="ja-JP" altLang="en-US" sz="4800">
                <a:latin typeface="Hiragino Maru Gothic Pro W4" panose="020F0400000000000000" pitchFamily="34" charset="-128"/>
                <a:ea typeface="Hiragino Maru Gothic Pro W4" panose="020F0400000000000000" pitchFamily="34" charset="-128"/>
              </a:rPr>
              <a:t>種類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　</a:t>
            </a:r>
            <a:r>
              <a:rPr lang="en-US" altLang="ja-JP" sz="4800" dirty="0">
                <a:latin typeface="Hiragino Maru Gothic Pro W4" panose="020F0400000000000000" pitchFamily="34" charset="-128"/>
                <a:ea typeface="Hiragino Maru Gothic Pro W4" panose="020F0400000000000000" pitchFamily="34" charset="-128"/>
              </a:rPr>
              <a:t>200</a:t>
            </a:r>
            <a:r>
              <a:rPr lang="ja-JP" altLang="en-US" sz="4800">
                <a:latin typeface="Hiragino Maru Gothic Pro W4" panose="020F0400000000000000" pitchFamily="34" charset="-128"/>
                <a:ea typeface="Hiragino Maru Gothic Pro W4" panose="020F0400000000000000" pitchFamily="34" charset="-128"/>
              </a:rPr>
              <a:t>種類</a:t>
            </a:r>
          </a:p>
        </p:txBody>
      </p:sp>
      <p:sp>
        <p:nvSpPr>
          <p:cNvPr id="14" name="テキスト ボックス 8">
            <a:extLst>
              <a:ext uri="{FF2B5EF4-FFF2-40B4-BE49-F238E27FC236}">
                <a16:creationId xmlns:a16="http://schemas.microsoft.com/office/drawing/2014/main" id="{C94CEA85-B662-9146-83F3-822012603034}"/>
              </a:ext>
            </a:extLst>
          </p:cNvPr>
          <p:cNvSpPr txBox="1">
            <a:spLocks noChangeArrowheads="1"/>
          </p:cNvSpPr>
          <p:nvPr/>
        </p:nvSpPr>
        <p:spPr bwMode="auto">
          <a:xfrm>
            <a:off x="2197100" y="1206498"/>
            <a:ext cx="1079500" cy="307975"/>
          </a:xfrm>
          <a:prstGeom prst="rect">
            <a:avLst/>
          </a:prstGeom>
          <a:noFill/>
          <a:ln w="9525">
            <a:noFill/>
            <a:miter lim="800000"/>
            <a:headEnd/>
            <a:tailEnd/>
          </a:ln>
        </p:spPr>
        <p:txBody>
          <a:bodyPr>
            <a:spAutoFit/>
          </a:bodyPr>
          <a:lstStyle/>
          <a:p>
            <a:r>
              <a:rPr lang="ja-JP" altLang="en-US" sz="1400"/>
              <a:t>し ゅ  る い</a:t>
            </a:r>
          </a:p>
        </p:txBody>
      </p:sp>
      <p:sp>
        <p:nvSpPr>
          <p:cNvPr id="15" name="テキスト ボックス 16">
            <a:extLst>
              <a:ext uri="{FF2B5EF4-FFF2-40B4-BE49-F238E27FC236}">
                <a16:creationId xmlns:a16="http://schemas.microsoft.com/office/drawing/2014/main" id="{2C25A148-7D96-8540-9B4B-5367867C25C6}"/>
              </a:ext>
            </a:extLst>
          </p:cNvPr>
          <p:cNvSpPr txBox="1">
            <a:spLocks noChangeArrowheads="1"/>
          </p:cNvSpPr>
          <p:nvPr/>
        </p:nvSpPr>
        <p:spPr bwMode="auto">
          <a:xfrm>
            <a:off x="2236964" y="2203890"/>
            <a:ext cx="1079500" cy="306388"/>
          </a:xfrm>
          <a:prstGeom prst="rect">
            <a:avLst/>
          </a:prstGeom>
          <a:noFill/>
          <a:ln w="9525">
            <a:noFill/>
            <a:miter lim="800000"/>
            <a:headEnd/>
            <a:tailEnd/>
          </a:ln>
        </p:spPr>
        <p:txBody>
          <a:bodyPr>
            <a:spAutoFit/>
          </a:bodyPr>
          <a:lstStyle/>
          <a:p>
            <a:r>
              <a:rPr lang="ja-JP" altLang="en-US" sz="1400"/>
              <a:t>し ゅ  る い</a:t>
            </a:r>
          </a:p>
        </p:txBody>
      </p:sp>
      <p:sp>
        <p:nvSpPr>
          <p:cNvPr id="16" name="テキスト ボックス 17">
            <a:extLst>
              <a:ext uri="{FF2B5EF4-FFF2-40B4-BE49-F238E27FC236}">
                <a16:creationId xmlns:a16="http://schemas.microsoft.com/office/drawing/2014/main" id="{7AB61599-7B58-F94F-8A30-2B8092D3A95F}"/>
              </a:ext>
            </a:extLst>
          </p:cNvPr>
          <p:cNvSpPr txBox="1">
            <a:spLocks noChangeArrowheads="1"/>
          </p:cNvSpPr>
          <p:nvPr/>
        </p:nvSpPr>
        <p:spPr bwMode="auto">
          <a:xfrm>
            <a:off x="2535237" y="3203581"/>
            <a:ext cx="1081088" cy="307975"/>
          </a:xfrm>
          <a:prstGeom prst="rect">
            <a:avLst/>
          </a:prstGeom>
          <a:noFill/>
          <a:ln w="9525">
            <a:noFill/>
            <a:miter lim="800000"/>
            <a:headEnd/>
            <a:tailEnd/>
          </a:ln>
        </p:spPr>
        <p:txBody>
          <a:bodyPr>
            <a:spAutoFit/>
          </a:bodyPr>
          <a:lstStyle/>
          <a:p>
            <a:r>
              <a:rPr lang="ja-JP" altLang="en-US" sz="1400"/>
              <a:t>し ゅ  る い</a:t>
            </a:r>
          </a:p>
        </p:txBody>
      </p:sp>
      <p:sp>
        <p:nvSpPr>
          <p:cNvPr id="19" name="テキスト ボックス 18">
            <a:extLst>
              <a:ext uri="{FF2B5EF4-FFF2-40B4-BE49-F238E27FC236}">
                <a16:creationId xmlns:a16="http://schemas.microsoft.com/office/drawing/2014/main" id="{05DAA87D-3F94-D449-B15D-6F0EB117226A}"/>
              </a:ext>
            </a:extLst>
          </p:cNvPr>
          <p:cNvSpPr txBox="1"/>
          <p:nvPr/>
        </p:nvSpPr>
        <p:spPr>
          <a:xfrm>
            <a:off x="4923029" y="2926681"/>
            <a:ext cx="4024178" cy="861774"/>
          </a:xfrm>
          <a:prstGeom prst="rect">
            <a:avLst/>
          </a:prstGeom>
          <a:solidFill>
            <a:schemeClr val="accent5">
              <a:lumMod val="20000"/>
              <a:lumOff val="80000"/>
            </a:schemeClr>
          </a:solidFill>
          <a:ln w="57150">
            <a:solidFill>
              <a:srgbClr val="FF0000"/>
            </a:solidFill>
          </a:ln>
        </p:spPr>
        <p:txBody>
          <a:bodyPr wrap="square" rtlCol="0">
            <a:spAutoFit/>
          </a:bodyPr>
          <a:lstStyle/>
          <a:p>
            <a:r>
              <a:rPr lang="ja-JP" altLang="en-US" sz="5000">
                <a:latin typeface="Hiragino Maru Gothic Pro W4" panose="020F0400000000000000" pitchFamily="34" charset="-128"/>
                <a:ea typeface="Hiragino Maru Gothic Pro W4" panose="020F0400000000000000" pitchFamily="34" charset="-128"/>
              </a:rPr>
              <a:t>③</a:t>
            </a:r>
            <a:r>
              <a:rPr lang="en-US" altLang="ja-JP" sz="5000" dirty="0">
                <a:latin typeface="Hiragino Maru Gothic Pro W4" panose="020F0400000000000000" pitchFamily="34" charset="-128"/>
                <a:ea typeface="Hiragino Maru Gothic Pro W4" panose="020F0400000000000000" pitchFamily="34" charset="-128"/>
              </a:rPr>
              <a:t> 200</a:t>
            </a:r>
            <a:r>
              <a:rPr lang="ja-JP" altLang="en-US" sz="5000">
                <a:latin typeface="Hiragino Maru Gothic Pro W4" panose="020F0400000000000000" pitchFamily="34" charset="-128"/>
                <a:ea typeface="Hiragino Maru Gothic Pro W4" panose="020F0400000000000000" pitchFamily="34" charset="-128"/>
              </a:rPr>
              <a:t>種類</a:t>
            </a:r>
            <a:r>
              <a:rPr lang="en-US" altLang="ja-JP" sz="5000" dirty="0">
                <a:latin typeface="Hiragino Maru Gothic Pro W4" panose="020F0400000000000000" pitchFamily="34" charset="-128"/>
                <a:ea typeface="Hiragino Maru Gothic Pro W4" panose="020F0400000000000000" pitchFamily="34" charset="-128"/>
              </a:rPr>
              <a:t>!!</a:t>
            </a:r>
            <a:endParaRPr kumimoji="1" lang="ja-JP" altLang="en-US" sz="5000" b="1">
              <a:latin typeface="Hiragino Maru Gothic Pro W4" panose="020F0400000000000000" pitchFamily="34" charset="-128"/>
              <a:ea typeface="Hiragino Maru Gothic Pro W4" panose="020F0400000000000000" pitchFamily="34" charset="-128"/>
            </a:endParaRPr>
          </a:p>
        </p:txBody>
      </p:sp>
      <p:sp>
        <p:nvSpPr>
          <p:cNvPr id="20" name="テキスト ボックス 19">
            <a:extLst>
              <a:ext uri="{FF2B5EF4-FFF2-40B4-BE49-F238E27FC236}">
                <a16:creationId xmlns:a16="http://schemas.microsoft.com/office/drawing/2014/main" id="{777B1F0B-AFD5-B345-8D15-9EA1B268CC6B}"/>
              </a:ext>
            </a:extLst>
          </p:cNvPr>
          <p:cNvSpPr txBox="1"/>
          <p:nvPr/>
        </p:nvSpPr>
        <p:spPr>
          <a:xfrm>
            <a:off x="5398480" y="992900"/>
            <a:ext cx="3073277" cy="707886"/>
          </a:xfrm>
          <a:prstGeom prst="rect">
            <a:avLst/>
          </a:prstGeom>
          <a:solidFill>
            <a:schemeClr val="accent4">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pic>
        <p:nvPicPr>
          <p:cNvPr id="21" name="図 20" descr="アイコン&#10;&#10;自動的に生成された説明">
            <a:extLst>
              <a:ext uri="{FF2B5EF4-FFF2-40B4-BE49-F238E27FC236}">
                <a16:creationId xmlns:a16="http://schemas.microsoft.com/office/drawing/2014/main" id="{12F0655B-9888-E346-B874-6001715C9F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18" y="4688012"/>
            <a:ext cx="1630488" cy="2169988"/>
          </a:xfrm>
          <a:prstGeom prst="rect">
            <a:avLst/>
          </a:prstGeom>
        </p:spPr>
      </p:pic>
      <p:pic>
        <p:nvPicPr>
          <p:cNvPr id="22" name="図 21" descr="アイコン&#10;&#10;自動的に生成された説明">
            <a:extLst>
              <a:ext uri="{FF2B5EF4-FFF2-40B4-BE49-F238E27FC236}">
                <a16:creationId xmlns:a16="http://schemas.microsoft.com/office/drawing/2014/main" id="{F72494AB-65A7-564C-AE47-BB19EEE1B7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822" y="4688012"/>
            <a:ext cx="1711809" cy="2169988"/>
          </a:xfrm>
          <a:prstGeom prst="rect">
            <a:avLst/>
          </a:prstGeom>
        </p:spPr>
      </p:pic>
    </p:spTree>
    <p:extLst>
      <p:ext uri="{BB962C8B-B14F-4D97-AF65-F5344CB8AC3E}">
        <p14:creationId xmlns:p14="http://schemas.microsoft.com/office/powerpoint/2010/main" val="262026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グループ化 9">
            <a:extLst>
              <a:ext uri="{FF2B5EF4-FFF2-40B4-BE49-F238E27FC236}">
                <a16:creationId xmlns:a16="http://schemas.microsoft.com/office/drawing/2014/main" id="{27694DC4-618D-DA47-9F1E-E8928DC95BCD}"/>
              </a:ext>
            </a:extLst>
          </p:cNvPr>
          <p:cNvGrpSpPr/>
          <p:nvPr/>
        </p:nvGrpSpPr>
        <p:grpSpPr>
          <a:xfrm>
            <a:off x="0" y="3386131"/>
            <a:ext cx="4050113" cy="3010920"/>
            <a:chOff x="125849" y="2204156"/>
            <a:chExt cx="3826217" cy="2803693"/>
          </a:xfrm>
        </p:grpSpPr>
        <p:pic>
          <p:nvPicPr>
            <p:cNvPr id="7" name="図 6" descr="テキスト&#10;&#10;自動的に生成された説明">
              <a:extLst>
                <a:ext uri="{FF2B5EF4-FFF2-40B4-BE49-F238E27FC236}">
                  <a16:creationId xmlns:a16="http://schemas.microsoft.com/office/drawing/2014/main" id="{13240D48-A56D-8448-8273-EA674C8EAA93}"/>
                </a:ext>
              </a:extLst>
            </p:cNvPr>
            <p:cNvPicPr>
              <a:picLocks noChangeAspect="1"/>
            </p:cNvPicPr>
            <p:nvPr/>
          </p:nvPicPr>
          <p:blipFill>
            <a:blip r:embed="rId3"/>
            <a:stretch>
              <a:fillRect/>
            </a:stretch>
          </p:blipFill>
          <p:spPr>
            <a:xfrm>
              <a:off x="125849" y="2204156"/>
              <a:ext cx="3826217" cy="2803693"/>
            </a:xfrm>
            <a:prstGeom prst="rect">
              <a:avLst/>
            </a:prstGeom>
          </p:spPr>
        </p:pic>
        <p:sp>
          <p:nvSpPr>
            <p:cNvPr id="9" name="正方形/長方形 8">
              <a:extLst>
                <a:ext uri="{FF2B5EF4-FFF2-40B4-BE49-F238E27FC236}">
                  <a16:creationId xmlns:a16="http://schemas.microsoft.com/office/drawing/2014/main" id="{B67FEA08-4B99-C840-A1B4-3177293DD5CE}"/>
                </a:ext>
              </a:extLst>
            </p:cNvPr>
            <p:cNvSpPr/>
            <p:nvPr/>
          </p:nvSpPr>
          <p:spPr>
            <a:xfrm>
              <a:off x="1309511" y="4278489"/>
              <a:ext cx="2088445" cy="225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 name="グループ化 10">
            <a:extLst>
              <a:ext uri="{FF2B5EF4-FFF2-40B4-BE49-F238E27FC236}">
                <a16:creationId xmlns:a16="http://schemas.microsoft.com/office/drawing/2014/main" id="{58A6369F-9813-D041-9576-3421702377B7}"/>
              </a:ext>
            </a:extLst>
          </p:cNvPr>
          <p:cNvGrpSpPr/>
          <p:nvPr/>
        </p:nvGrpSpPr>
        <p:grpSpPr>
          <a:xfrm>
            <a:off x="500063" y="460949"/>
            <a:ext cx="4572000" cy="2191986"/>
            <a:chOff x="331804" y="476856"/>
            <a:chExt cx="3410541" cy="2191986"/>
          </a:xfrm>
        </p:grpSpPr>
        <p:sp>
          <p:nvSpPr>
            <p:cNvPr id="12" name="Rectangle 2">
              <a:extLst>
                <a:ext uri="{FF2B5EF4-FFF2-40B4-BE49-F238E27FC236}">
                  <a16:creationId xmlns:a16="http://schemas.microsoft.com/office/drawing/2014/main" id="{1261C803-B8BD-2B44-8908-E83255D5DD9A}"/>
                </a:ext>
              </a:extLst>
            </p:cNvPr>
            <p:cNvSpPr txBox="1">
              <a:spLocks noChangeArrowheads="1"/>
            </p:cNvSpPr>
            <p:nvPr/>
          </p:nvSpPr>
          <p:spPr>
            <a:xfrm>
              <a:off x="331804" y="476856"/>
              <a:ext cx="2819400" cy="2191986"/>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5000" b="1">
                  <a:latin typeface="Hiragino Maru Gothic Pro W4" panose="020F0400000000000000" pitchFamily="34" charset="-128"/>
                  <a:ea typeface="Hiragino Maru Gothic Pro W4" panose="020F0400000000000000" pitchFamily="34" charset="-128"/>
                </a:rPr>
                <a:t>タバコは</a:t>
              </a:r>
              <a:br>
                <a:rPr lang="ja-JP" altLang="en-US" b="1">
                  <a:latin typeface="Hiragino Maru Gothic Pro W4" panose="020F0400000000000000" pitchFamily="34" charset="-128"/>
                  <a:ea typeface="Hiragino Maru Gothic Pro W4" panose="020F0400000000000000" pitchFamily="34" charset="-128"/>
                </a:rPr>
              </a:br>
              <a:r>
                <a:rPr lang="ja-JP" altLang="en-US" sz="5000" b="1">
                  <a:latin typeface="Hiragino Maru Gothic Pro W4" panose="020F0400000000000000" pitchFamily="34" charset="-128"/>
                  <a:ea typeface="Hiragino Maru Gothic Pro W4" panose="020F0400000000000000" pitchFamily="34" charset="-128"/>
                </a:rPr>
                <a:t>毒の缶詰！</a:t>
              </a:r>
            </a:p>
          </p:txBody>
        </p:sp>
        <p:sp>
          <p:nvSpPr>
            <p:cNvPr id="13" name="テキスト ボックス 12">
              <a:extLst>
                <a:ext uri="{FF2B5EF4-FFF2-40B4-BE49-F238E27FC236}">
                  <a16:creationId xmlns:a16="http://schemas.microsoft.com/office/drawing/2014/main" id="{DC3C5BAA-C792-9945-B2ED-A26F1B571C14}"/>
                </a:ext>
              </a:extLst>
            </p:cNvPr>
            <p:cNvSpPr txBox="1">
              <a:spLocks noChangeArrowheads="1"/>
            </p:cNvSpPr>
            <p:nvPr/>
          </p:nvSpPr>
          <p:spPr bwMode="auto">
            <a:xfrm>
              <a:off x="444474" y="1579919"/>
              <a:ext cx="1152525" cy="307975"/>
            </a:xfrm>
            <a:prstGeom prst="rect">
              <a:avLst/>
            </a:prstGeom>
            <a:noFill/>
            <a:ln w="9525">
              <a:noFill/>
              <a:miter lim="800000"/>
              <a:headEnd/>
              <a:tailEnd/>
            </a:ln>
          </p:spPr>
          <p:txBody>
            <a:bodyPr>
              <a:spAutoFit/>
            </a:bodyPr>
            <a:lstStyle/>
            <a:p>
              <a:r>
                <a:rPr lang="ja-JP" altLang="en-US" sz="1400" b="1">
                  <a:latin typeface="Hiragino Maru Gothic Pro W4" panose="020F0400000000000000" pitchFamily="34" charset="-128"/>
                  <a:ea typeface="Hiragino Maru Gothic Pro W4" panose="020F0400000000000000" pitchFamily="34" charset="-128"/>
                </a:rPr>
                <a:t>どく</a:t>
              </a:r>
            </a:p>
          </p:txBody>
        </p:sp>
        <p:sp>
          <p:nvSpPr>
            <p:cNvPr id="14" name="テキスト ボックス 13">
              <a:extLst>
                <a:ext uri="{FF2B5EF4-FFF2-40B4-BE49-F238E27FC236}">
                  <a16:creationId xmlns:a16="http://schemas.microsoft.com/office/drawing/2014/main" id="{8BC8A4CE-D655-7643-8C83-E50C772AE7A7}"/>
                </a:ext>
              </a:extLst>
            </p:cNvPr>
            <p:cNvSpPr txBox="1">
              <a:spLocks noChangeArrowheads="1"/>
            </p:cNvSpPr>
            <p:nvPr/>
          </p:nvSpPr>
          <p:spPr bwMode="auto">
            <a:xfrm>
              <a:off x="1510320" y="1579919"/>
              <a:ext cx="2232025" cy="307975"/>
            </a:xfrm>
            <a:prstGeom prst="rect">
              <a:avLst/>
            </a:prstGeom>
            <a:noFill/>
            <a:ln w="9525">
              <a:noFill/>
              <a:miter lim="800000"/>
              <a:headEnd/>
              <a:tailEnd/>
            </a:ln>
          </p:spPr>
          <p:txBody>
            <a:bodyPr>
              <a:spAutoFit/>
            </a:bodyPr>
            <a:lstStyle/>
            <a:p>
              <a:r>
                <a:rPr lang="ja-JP" altLang="en-US" sz="1400" b="1">
                  <a:latin typeface="Hiragino Maru Gothic Pro W4" panose="020F0400000000000000" pitchFamily="34" charset="-128"/>
                  <a:ea typeface="Hiragino Maru Gothic Pro W4" panose="020F0400000000000000" pitchFamily="34" charset="-128"/>
                </a:rPr>
                <a:t> か ん  づ め</a:t>
              </a:r>
            </a:p>
          </p:txBody>
        </p:sp>
      </p:grpSp>
      <p:grpSp>
        <p:nvGrpSpPr>
          <p:cNvPr id="25" name="グループ化 24">
            <a:extLst>
              <a:ext uri="{FF2B5EF4-FFF2-40B4-BE49-F238E27FC236}">
                <a16:creationId xmlns:a16="http://schemas.microsoft.com/office/drawing/2014/main" id="{8658F433-1518-7849-970A-ACE1ED41DF91}"/>
              </a:ext>
            </a:extLst>
          </p:cNvPr>
          <p:cNvGrpSpPr/>
          <p:nvPr/>
        </p:nvGrpSpPr>
        <p:grpSpPr>
          <a:xfrm>
            <a:off x="4050112" y="0"/>
            <a:ext cx="5093888" cy="6860996"/>
            <a:chOff x="4050112" y="1"/>
            <a:chExt cx="5093888" cy="6860996"/>
          </a:xfrm>
        </p:grpSpPr>
        <p:pic>
          <p:nvPicPr>
            <p:cNvPr id="8" name="Picture 8">
              <a:extLst>
                <a:ext uri="{FF2B5EF4-FFF2-40B4-BE49-F238E27FC236}">
                  <a16:creationId xmlns:a16="http://schemas.microsoft.com/office/drawing/2014/main" id="{18D75B7C-B5E4-4643-99DB-2AC694A255DF}"/>
                </a:ext>
              </a:extLst>
            </p:cNvPr>
            <p:cNvPicPr>
              <a:picLocks noChangeAspect="1" noChangeArrowheads="1"/>
            </p:cNvPicPr>
            <p:nvPr/>
          </p:nvPicPr>
          <p:blipFill>
            <a:blip r:embed="rId4" cstate="print"/>
            <a:srcRect/>
            <a:stretch>
              <a:fillRect/>
            </a:stretch>
          </p:blipFill>
          <p:spPr>
            <a:xfrm>
              <a:off x="4050112" y="1"/>
              <a:ext cx="5093888" cy="6860996"/>
            </a:xfrm>
            <a:prstGeom prst="rect">
              <a:avLst/>
            </a:prstGeom>
          </p:spPr>
        </p:pic>
        <p:sp>
          <p:nvSpPr>
            <p:cNvPr id="2" name="テキスト ボックス 1">
              <a:extLst>
                <a:ext uri="{FF2B5EF4-FFF2-40B4-BE49-F238E27FC236}">
                  <a16:creationId xmlns:a16="http://schemas.microsoft.com/office/drawing/2014/main" id="{CFFAD78A-B295-2F4E-8B52-3B3DD12D8FF3}"/>
                </a:ext>
              </a:extLst>
            </p:cNvPr>
            <p:cNvSpPr txBox="1"/>
            <p:nvPr/>
          </p:nvSpPr>
          <p:spPr>
            <a:xfrm>
              <a:off x="4495369" y="1026664"/>
              <a:ext cx="1702953" cy="892552"/>
            </a:xfrm>
            <a:prstGeom prst="rect">
              <a:avLst/>
            </a:prstGeom>
            <a:solidFill>
              <a:schemeClr val="bg1"/>
            </a:solidFill>
          </p:spPr>
          <p:txBody>
            <a:bodyPr wrap="square" rtlCol="0">
              <a:spAutoFit/>
            </a:bodyPr>
            <a:lstStyle/>
            <a:p>
              <a:pPr algn="ctr"/>
              <a:r>
                <a:rPr kumimoji="1" lang="ja-JP" altLang="en-US" sz="2600" b="1">
                  <a:latin typeface="Hiragino Maru Gothic Pro W4" panose="020F0400000000000000" pitchFamily="34" charset="-128"/>
                  <a:ea typeface="Hiragino Maru Gothic Pro W4" panose="020F0400000000000000" pitchFamily="34" charset="-128"/>
                </a:rPr>
                <a:t>ニコチン</a:t>
              </a:r>
              <a:endParaRPr kumimoji="1" lang="en-US" altLang="ja-JP" sz="2600" b="1" dirty="0">
                <a:latin typeface="Hiragino Maru Gothic Pro W4" panose="020F0400000000000000" pitchFamily="34" charset="-128"/>
                <a:ea typeface="Hiragino Maru Gothic Pro W4" panose="020F0400000000000000" pitchFamily="34" charset="-128"/>
              </a:endParaRPr>
            </a:p>
            <a:p>
              <a:pPr algn="ctr"/>
              <a:r>
                <a:rPr kumimoji="1" lang="ja-JP" altLang="en-US" sz="2600" b="1">
                  <a:latin typeface="Hiragino Maru Gothic Pro W4" panose="020F0400000000000000" pitchFamily="34" charset="-128"/>
                  <a:ea typeface="Hiragino Maru Gothic Pro W4" panose="020F0400000000000000" pitchFamily="34" charset="-128"/>
                </a:rPr>
                <a:t>（猛毒）</a:t>
              </a:r>
            </a:p>
          </p:txBody>
        </p:sp>
        <p:sp>
          <p:nvSpPr>
            <p:cNvPr id="15" name="テキスト ボックス 14">
              <a:extLst>
                <a:ext uri="{FF2B5EF4-FFF2-40B4-BE49-F238E27FC236}">
                  <a16:creationId xmlns:a16="http://schemas.microsoft.com/office/drawing/2014/main" id="{72216541-83A7-BA44-B016-11608F60B4D6}"/>
                </a:ext>
              </a:extLst>
            </p:cNvPr>
            <p:cNvSpPr txBox="1"/>
            <p:nvPr/>
          </p:nvSpPr>
          <p:spPr>
            <a:xfrm>
              <a:off x="4487800" y="1909292"/>
              <a:ext cx="1702953" cy="861774"/>
            </a:xfrm>
            <a:prstGeom prst="rect">
              <a:avLst/>
            </a:prstGeom>
            <a:solidFill>
              <a:schemeClr val="bg1"/>
            </a:solidFill>
          </p:spPr>
          <p:txBody>
            <a:bodyPr wrap="square" rtlCol="0">
              <a:spAutoFit/>
            </a:bodyPr>
            <a:lstStyle/>
            <a:p>
              <a:pPr algn="ctr"/>
              <a:r>
                <a:rPr kumimoji="1" lang="ja-JP" altLang="en-US" sz="2600" b="1">
                  <a:latin typeface="Hiragino Maru Gothic Pro W4" panose="020F0400000000000000" pitchFamily="34" charset="-128"/>
                  <a:ea typeface="Hiragino Maru Gothic Pro W4" panose="020F0400000000000000" pitchFamily="34" charset="-128"/>
                </a:rPr>
                <a:t>タール</a:t>
              </a:r>
              <a:endParaRPr kumimoji="1" lang="en-US" altLang="ja-JP" sz="2600" b="1" dirty="0">
                <a:latin typeface="Hiragino Maru Gothic Pro W4" panose="020F0400000000000000" pitchFamily="34" charset="-128"/>
                <a:ea typeface="Hiragino Maru Gothic Pro W4" panose="020F0400000000000000" pitchFamily="34" charset="-128"/>
              </a:endParaRPr>
            </a:p>
            <a:p>
              <a:pPr algn="ctr"/>
              <a:r>
                <a:rPr kumimoji="1" lang="en-US" altLang="ja-JP" sz="2400" b="1" dirty="0">
                  <a:latin typeface="Hiragino Maru Gothic Pro W4" panose="020F0400000000000000" pitchFamily="34" charset="-128"/>
                  <a:ea typeface="Hiragino Maru Gothic Pro W4" panose="020F0400000000000000" pitchFamily="34" charset="-128"/>
                </a:rPr>
                <a:t>(</a:t>
              </a:r>
              <a:r>
                <a:rPr kumimoji="1" lang="ja-JP" altLang="en-US" sz="2400" b="1">
                  <a:latin typeface="Hiragino Maru Gothic Pro W4" panose="020F0400000000000000" pitchFamily="34" charset="-128"/>
                  <a:ea typeface="Hiragino Maru Gothic Pro W4" panose="020F0400000000000000" pitchFamily="34" charset="-128"/>
                </a:rPr>
                <a:t>発ガン性</a:t>
              </a:r>
              <a:r>
                <a:rPr kumimoji="1" lang="en-US" altLang="ja-JP" sz="2400" b="1" dirty="0">
                  <a:latin typeface="Hiragino Maru Gothic Pro W4" panose="020F0400000000000000" pitchFamily="34" charset="-128"/>
                  <a:ea typeface="Hiragino Maru Gothic Pro W4" panose="020F0400000000000000" pitchFamily="34" charset="-128"/>
                </a:rPr>
                <a:t>)</a:t>
              </a:r>
            </a:p>
          </p:txBody>
        </p:sp>
        <p:sp>
          <p:nvSpPr>
            <p:cNvPr id="5" name="テキスト ボックス 4">
              <a:extLst>
                <a:ext uri="{FF2B5EF4-FFF2-40B4-BE49-F238E27FC236}">
                  <a16:creationId xmlns:a16="http://schemas.microsoft.com/office/drawing/2014/main" id="{815C0D46-2F6E-8F47-ADA4-98593DB5D5D5}"/>
                </a:ext>
              </a:extLst>
            </p:cNvPr>
            <p:cNvSpPr txBox="1"/>
            <p:nvPr/>
          </p:nvSpPr>
          <p:spPr>
            <a:xfrm>
              <a:off x="6900865" y="967810"/>
              <a:ext cx="1939714"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一酸化炭素</a:t>
              </a:r>
            </a:p>
          </p:txBody>
        </p:sp>
        <p:sp>
          <p:nvSpPr>
            <p:cNvPr id="16" name="テキスト ボックス 15">
              <a:extLst>
                <a:ext uri="{FF2B5EF4-FFF2-40B4-BE49-F238E27FC236}">
                  <a16:creationId xmlns:a16="http://schemas.microsoft.com/office/drawing/2014/main" id="{2F85B649-BC87-D94C-BF4D-AA5700D1D0FE}"/>
                </a:ext>
              </a:extLst>
            </p:cNvPr>
            <p:cNvSpPr txBox="1"/>
            <p:nvPr/>
          </p:nvSpPr>
          <p:spPr>
            <a:xfrm>
              <a:off x="6897479" y="1560591"/>
              <a:ext cx="1914524"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窒素酸化物</a:t>
              </a:r>
            </a:p>
          </p:txBody>
        </p:sp>
        <p:sp>
          <p:nvSpPr>
            <p:cNvPr id="17" name="テキスト ボックス 16">
              <a:extLst>
                <a:ext uri="{FF2B5EF4-FFF2-40B4-BE49-F238E27FC236}">
                  <a16:creationId xmlns:a16="http://schemas.microsoft.com/office/drawing/2014/main" id="{B36270A4-A0BE-1F4F-8BEB-021DDAC9AE20}"/>
                </a:ext>
              </a:extLst>
            </p:cNvPr>
            <p:cNvSpPr txBox="1"/>
            <p:nvPr/>
          </p:nvSpPr>
          <p:spPr>
            <a:xfrm>
              <a:off x="6954630" y="2132777"/>
              <a:ext cx="1958288" cy="492443"/>
            </a:xfrm>
            <a:prstGeom prst="rect">
              <a:avLst/>
            </a:prstGeom>
            <a:solidFill>
              <a:schemeClr val="bg1"/>
            </a:solidFill>
          </p:spPr>
          <p:txBody>
            <a:bodyPr wrap="square" rtlCol="0">
              <a:spAutoFit/>
            </a:bodyPr>
            <a:lstStyle/>
            <a:p>
              <a:r>
                <a:rPr kumimoji="1" lang="ja-JP" altLang="en-US" sz="2600" b="1">
                  <a:latin typeface="Hiragino Maru Gothic Pro W4" panose="020F0400000000000000" pitchFamily="34" charset="-128"/>
                  <a:ea typeface="Hiragino Maru Gothic Pro W4" panose="020F0400000000000000" pitchFamily="34" charset="-128"/>
                </a:rPr>
                <a:t>アンモニア</a:t>
              </a:r>
            </a:p>
          </p:txBody>
        </p:sp>
        <p:sp>
          <p:nvSpPr>
            <p:cNvPr id="18" name="テキスト ボックス 17">
              <a:extLst>
                <a:ext uri="{FF2B5EF4-FFF2-40B4-BE49-F238E27FC236}">
                  <a16:creationId xmlns:a16="http://schemas.microsoft.com/office/drawing/2014/main" id="{5A3A2F9B-73F2-AE4C-989E-7FDBFC489EB9}"/>
                </a:ext>
              </a:extLst>
            </p:cNvPr>
            <p:cNvSpPr txBox="1"/>
            <p:nvPr/>
          </p:nvSpPr>
          <p:spPr>
            <a:xfrm>
              <a:off x="6715125" y="2607864"/>
              <a:ext cx="2286000" cy="400110"/>
            </a:xfrm>
            <a:prstGeom prst="rect">
              <a:avLst/>
            </a:prstGeom>
            <a:solidFill>
              <a:schemeClr val="bg1"/>
            </a:solidFill>
          </p:spPr>
          <p:txBody>
            <a:bodyPr wrap="square" rtlCol="0">
              <a:spAutoFit/>
            </a:bodyPr>
            <a:lstStyle/>
            <a:p>
              <a:r>
                <a:rPr kumimoji="1" lang="ja-JP" altLang="en-US" sz="2000" b="1">
                  <a:latin typeface="Hiragino Maru Gothic Pro W4" panose="020F0400000000000000" pitchFamily="34" charset="-128"/>
                  <a:ea typeface="Hiragino Maru Gothic Pro W4" panose="020F0400000000000000" pitchFamily="34" charset="-128"/>
                </a:rPr>
                <a:t>ホルムアルデヒド</a:t>
              </a:r>
            </a:p>
          </p:txBody>
        </p:sp>
        <p:sp>
          <p:nvSpPr>
            <p:cNvPr id="19" name="テキスト ボックス 18">
              <a:extLst>
                <a:ext uri="{FF2B5EF4-FFF2-40B4-BE49-F238E27FC236}">
                  <a16:creationId xmlns:a16="http://schemas.microsoft.com/office/drawing/2014/main" id="{D19A7D4A-C037-9F40-927F-CB2BDB5AC676}"/>
                </a:ext>
              </a:extLst>
            </p:cNvPr>
            <p:cNvSpPr txBox="1"/>
            <p:nvPr/>
          </p:nvSpPr>
          <p:spPr>
            <a:xfrm>
              <a:off x="6797469" y="3154379"/>
              <a:ext cx="2043110" cy="407804"/>
            </a:xfrm>
            <a:prstGeom prst="rect">
              <a:avLst/>
            </a:prstGeom>
            <a:solidFill>
              <a:schemeClr val="bg1"/>
            </a:solidFill>
          </p:spPr>
          <p:txBody>
            <a:bodyPr wrap="square" rtlCol="0">
              <a:spAutoFit/>
            </a:bodyPr>
            <a:lstStyle/>
            <a:p>
              <a:r>
                <a:rPr kumimoji="1" lang="ja-JP" altLang="en-US" sz="2050" b="1">
                  <a:latin typeface="Hiragino Maru Gothic Pro W4" panose="020F0400000000000000" pitchFamily="34" charset="-128"/>
                  <a:ea typeface="Hiragino Maru Gothic Pro W4" panose="020F0400000000000000" pitchFamily="34" charset="-128"/>
                </a:rPr>
                <a:t>ニトロソアミン</a:t>
              </a:r>
            </a:p>
          </p:txBody>
        </p:sp>
        <p:sp>
          <p:nvSpPr>
            <p:cNvPr id="6" name="テキスト ボックス 5">
              <a:extLst>
                <a:ext uri="{FF2B5EF4-FFF2-40B4-BE49-F238E27FC236}">
                  <a16:creationId xmlns:a16="http://schemas.microsoft.com/office/drawing/2014/main" id="{74D2DA8A-9691-6A4C-B415-9A08525F64A3}"/>
                </a:ext>
              </a:extLst>
            </p:cNvPr>
            <p:cNvSpPr txBox="1"/>
            <p:nvPr/>
          </p:nvSpPr>
          <p:spPr>
            <a:xfrm>
              <a:off x="4864394" y="454014"/>
              <a:ext cx="964760" cy="461665"/>
            </a:xfrm>
            <a:prstGeom prst="rect">
              <a:avLst/>
            </a:prstGeom>
            <a:solidFill>
              <a:schemeClr val="bg1"/>
            </a:solidFill>
          </p:spPr>
          <p:txBody>
            <a:bodyPr wrap="square" rtlCol="0">
              <a:spAutoFit/>
            </a:bodyPr>
            <a:lstStyle/>
            <a:p>
              <a:pPr algn="ctr"/>
              <a:r>
                <a:rPr kumimoji="1" lang="ja-JP" altLang="en-US" sz="2400" b="1">
                  <a:solidFill>
                    <a:srgbClr val="FF0000"/>
                  </a:solidFill>
                  <a:latin typeface="Hiragino Maru Gothic Pro W4" panose="020F0400000000000000" pitchFamily="34" charset="-128"/>
                  <a:ea typeface="Hiragino Maru Gothic Pro W4" panose="020F0400000000000000" pitchFamily="34" charset="-128"/>
                </a:rPr>
                <a:t>粒子</a:t>
              </a:r>
            </a:p>
          </p:txBody>
        </p:sp>
        <p:sp>
          <p:nvSpPr>
            <p:cNvPr id="20" name="テキスト ボックス 19">
              <a:extLst>
                <a:ext uri="{FF2B5EF4-FFF2-40B4-BE49-F238E27FC236}">
                  <a16:creationId xmlns:a16="http://schemas.microsoft.com/office/drawing/2014/main" id="{ABD540F7-7854-004F-AD85-B888EBA5754A}"/>
                </a:ext>
              </a:extLst>
            </p:cNvPr>
            <p:cNvSpPr txBox="1"/>
            <p:nvPr/>
          </p:nvSpPr>
          <p:spPr>
            <a:xfrm>
              <a:off x="7502819" y="382802"/>
              <a:ext cx="964760" cy="461665"/>
            </a:xfrm>
            <a:prstGeom prst="rect">
              <a:avLst/>
            </a:prstGeom>
            <a:solidFill>
              <a:schemeClr val="bg1"/>
            </a:solidFill>
          </p:spPr>
          <p:txBody>
            <a:bodyPr wrap="square" rtlCol="0">
              <a:spAutoFit/>
            </a:bodyPr>
            <a:lstStyle/>
            <a:p>
              <a:pPr algn="ctr"/>
              <a:r>
                <a:rPr kumimoji="1" lang="ja-JP" altLang="en-US" sz="2400" b="1">
                  <a:solidFill>
                    <a:srgbClr val="FF0000"/>
                  </a:solidFill>
                  <a:latin typeface="Hiragino Maru Gothic Pro W4" panose="020F0400000000000000" pitchFamily="34" charset="-128"/>
                  <a:ea typeface="Hiragino Maru Gothic Pro W4" panose="020F0400000000000000" pitchFamily="34" charset="-128"/>
                </a:rPr>
                <a:t>ガス</a:t>
              </a:r>
            </a:p>
          </p:txBody>
        </p:sp>
        <p:sp>
          <p:nvSpPr>
            <p:cNvPr id="21" name="正方形/長方形 20">
              <a:extLst>
                <a:ext uri="{FF2B5EF4-FFF2-40B4-BE49-F238E27FC236}">
                  <a16:creationId xmlns:a16="http://schemas.microsoft.com/office/drawing/2014/main" id="{95051084-F19C-484A-997B-C6FF52950B12}"/>
                </a:ext>
              </a:extLst>
            </p:cNvPr>
            <p:cNvSpPr/>
            <p:nvPr/>
          </p:nvSpPr>
          <p:spPr>
            <a:xfrm>
              <a:off x="6949721" y="1396003"/>
              <a:ext cx="1939714" cy="168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4D5C0BCD-1CED-A640-8100-49475AD45F87}"/>
                </a:ext>
              </a:extLst>
            </p:cNvPr>
            <p:cNvSpPr/>
            <p:nvPr/>
          </p:nvSpPr>
          <p:spPr>
            <a:xfrm>
              <a:off x="6973387" y="3501063"/>
              <a:ext cx="1756276" cy="19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0BFC1D9-D111-2B47-B660-235FC45A3096}"/>
                </a:ext>
              </a:extLst>
            </p:cNvPr>
            <p:cNvSpPr/>
            <p:nvPr/>
          </p:nvSpPr>
          <p:spPr>
            <a:xfrm flipH="1" flipV="1">
              <a:off x="8767992" y="1311216"/>
              <a:ext cx="242888" cy="188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B552F8E-77B6-394B-A4AE-8DE5AFA4C8CC}"/>
                </a:ext>
              </a:extLst>
            </p:cNvPr>
            <p:cNvSpPr/>
            <p:nvPr/>
          </p:nvSpPr>
          <p:spPr>
            <a:xfrm>
              <a:off x="6940886" y="2012319"/>
              <a:ext cx="1756276" cy="19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900635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pic>
        <p:nvPicPr>
          <p:cNvPr id="5" name="図 4" descr="グラフィカル ユーザー インターフェイス, アプリケーション&#10;&#10;自動的に生成された説明">
            <a:extLst>
              <a:ext uri="{FF2B5EF4-FFF2-40B4-BE49-F238E27FC236}">
                <a16:creationId xmlns:a16="http://schemas.microsoft.com/office/drawing/2014/main" id="{FFD86011-9B66-7C45-8FBE-C2784DFE1BFF}"/>
              </a:ext>
            </a:extLst>
          </p:cNvPr>
          <p:cNvPicPr>
            <a:picLocks noChangeAspect="1"/>
          </p:cNvPicPr>
          <p:nvPr/>
        </p:nvPicPr>
        <p:blipFill>
          <a:blip r:embed="rId3"/>
          <a:stretch>
            <a:fillRect/>
          </a:stretch>
        </p:blipFill>
        <p:spPr>
          <a:xfrm>
            <a:off x="0" y="194351"/>
            <a:ext cx="9144000" cy="6469298"/>
          </a:xfrm>
          <a:prstGeom prst="rect">
            <a:avLst/>
          </a:prstGeom>
        </p:spPr>
      </p:pic>
      <p:sp>
        <p:nvSpPr>
          <p:cNvPr id="2" name="テキスト ボックス 1">
            <a:extLst>
              <a:ext uri="{FF2B5EF4-FFF2-40B4-BE49-F238E27FC236}">
                <a16:creationId xmlns:a16="http://schemas.microsoft.com/office/drawing/2014/main" id="{063BBF92-60B6-4F4A-BE81-335676E0B33B}"/>
              </a:ext>
            </a:extLst>
          </p:cNvPr>
          <p:cNvSpPr txBox="1"/>
          <p:nvPr/>
        </p:nvSpPr>
        <p:spPr>
          <a:xfrm>
            <a:off x="1658382" y="3429000"/>
            <a:ext cx="5827236" cy="2728119"/>
          </a:xfrm>
          <a:prstGeom prst="rect">
            <a:avLst/>
          </a:prstGeom>
          <a:noFill/>
        </p:spPr>
        <p:txBody>
          <a:bodyPr wrap="none" rtlCol="0">
            <a:spAutoFit/>
          </a:bodyPr>
          <a:lstStyle/>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日本で、１年間に</a:t>
            </a:r>
            <a:endParaRPr kumimoji="1" lang="en-US" altLang="ja-JP" sz="440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タバコで病気になって</a:t>
            </a:r>
            <a:endParaRPr kumimoji="1" lang="en-US" altLang="ja-JP" sz="4400">
              <a:latin typeface="Hiragino Maru Gothic Pro W4" panose="020F0400000000000000" pitchFamily="34" charset="-128"/>
              <a:ea typeface="Hiragino Maru Gothic Pro W4" panose="020F0400000000000000" pitchFamily="34" charset="-128"/>
            </a:endParaRPr>
          </a:p>
          <a:p>
            <a:pPr>
              <a:lnSpc>
                <a:spcPts val="7080"/>
              </a:lnSpc>
            </a:pPr>
            <a:r>
              <a:rPr kumimoji="1" lang="ja-JP" altLang="en-US" sz="4400">
                <a:latin typeface="Hiragino Maru Gothic Pro W4" panose="020F0400000000000000" pitchFamily="34" charset="-128"/>
                <a:ea typeface="Hiragino Maru Gothic Pro W4" panose="020F0400000000000000" pitchFamily="34" charset="-128"/>
              </a:rPr>
              <a:t>死ぬ人は、何人？</a:t>
            </a:r>
            <a:endParaRPr kumimoji="1" lang="en-US" altLang="ja-JP" sz="4400">
              <a:latin typeface="Hiragino Maru Gothic Pro W4" panose="020F0400000000000000" pitchFamily="34" charset="-128"/>
              <a:ea typeface="Hiragino Maru Gothic Pro W4" panose="020F0400000000000000" pitchFamily="34" charset="-128"/>
            </a:endParaRPr>
          </a:p>
        </p:txBody>
      </p:sp>
      <p:sp>
        <p:nvSpPr>
          <p:cNvPr id="4" name="テキスト ボックス 3">
            <a:extLst>
              <a:ext uri="{FF2B5EF4-FFF2-40B4-BE49-F238E27FC236}">
                <a16:creationId xmlns:a16="http://schemas.microsoft.com/office/drawing/2014/main" id="{49674433-833D-3C4D-96E8-A35D7761B442}"/>
              </a:ext>
            </a:extLst>
          </p:cNvPr>
          <p:cNvSpPr txBox="1"/>
          <p:nvPr/>
        </p:nvSpPr>
        <p:spPr>
          <a:xfrm>
            <a:off x="338666" y="194351"/>
            <a:ext cx="2031325" cy="830997"/>
          </a:xfrm>
          <a:prstGeom prst="rect">
            <a:avLst/>
          </a:prstGeom>
          <a:solidFill>
            <a:srgbClr val="FFFF00"/>
          </a:solidFill>
        </p:spPr>
        <p:txBody>
          <a:bodyPr wrap="none" rtlCol="0">
            <a:spAutoFit/>
          </a:bodyPr>
          <a:lstStyle/>
          <a:p>
            <a:r>
              <a:rPr kumimoji="1" lang="ja-JP" altLang="en-US" sz="4800">
                <a:latin typeface="Hiragino Maru Gothic Pro W4" panose="020F0400000000000000" pitchFamily="34" charset="-128"/>
                <a:ea typeface="Hiragino Maru Gothic Pro W4" panose="020F0400000000000000" pitchFamily="34" charset="-128"/>
              </a:rPr>
              <a:t>第２問</a:t>
            </a:r>
          </a:p>
        </p:txBody>
      </p:sp>
    </p:spTree>
    <p:extLst>
      <p:ext uri="{BB962C8B-B14F-4D97-AF65-F5344CB8AC3E}">
        <p14:creationId xmlns:p14="http://schemas.microsoft.com/office/powerpoint/2010/main" val="1245987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図形, 矢印&#10;&#10;自動的に生成された説明">
            <a:extLst>
              <a:ext uri="{FF2B5EF4-FFF2-40B4-BE49-F238E27FC236}">
                <a16:creationId xmlns:a16="http://schemas.microsoft.com/office/drawing/2014/main" id="{2171B1CE-3FCB-404D-8EB6-BAA8B5399326}"/>
              </a:ext>
            </a:extLst>
          </p:cNvPr>
          <p:cNvPicPr>
            <a:picLocks noChangeAspect="1"/>
          </p:cNvPicPr>
          <p:nvPr/>
        </p:nvPicPr>
        <p:blipFill>
          <a:blip r:embed="rId3"/>
          <a:stretch>
            <a:fillRect/>
          </a:stretch>
        </p:blipFill>
        <p:spPr>
          <a:xfrm>
            <a:off x="0" y="0"/>
            <a:ext cx="9144000" cy="6858000"/>
          </a:xfrm>
          <a:prstGeom prst="rect">
            <a:avLst/>
          </a:prstGeom>
        </p:spPr>
      </p:pic>
      <p:sp>
        <p:nvSpPr>
          <p:cNvPr id="4" name="Rectangle 2">
            <a:extLst>
              <a:ext uri="{FF2B5EF4-FFF2-40B4-BE49-F238E27FC236}">
                <a16:creationId xmlns:a16="http://schemas.microsoft.com/office/drawing/2014/main" id="{3739B5DB-4EF2-F347-9D3E-3CFED6195060}"/>
              </a:ext>
            </a:extLst>
          </p:cNvPr>
          <p:cNvSpPr txBox="1">
            <a:spLocks noChangeArrowheads="1"/>
          </p:cNvSpPr>
          <p:nvPr/>
        </p:nvSpPr>
        <p:spPr>
          <a:xfrm>
            <a:off x="269964" y="644175"/>
            <a:ext cx="4123531" cy="3600447"/>
          </a:xfrm>
          <a:prstGeom prst="rect">
            <a:avLst/>
          </a:prstGeom>
          <a:solidFill>
            <a:schemeClr val="bg1"/>
          </a:solidFill>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4800">
                <a:latin typeface="Hiragino Maru Gothic Pro W4" panose="020F0400000000000000" pitchFamily="34" charset="-128"/>
                <a:ea typeface="Hiragino Maru Gothic Pro W4" panose="020F0400000000000000" pitchFamily="34" charset="-128"/>
              </a:rPr>
              <a:t>①</a:t>
            </a:r>
            <a:r>
              <a:rPr lang="en-US" altLang="ja-JP" sz="4800" dirty="0">
                <a:latin typeface="Hiragino Maru Gothic Pro W4" panose="020F0400000000000000" pitchFamily="34" charset="-128"/>
                <a:ea typeface="Hiragino Maru Gothic Pro W4" panose="020F0400000000000000" pitchFamily="34" charset="-128"/>
              </a:rPr>
              <a:t>1300</a:t>
            </a:r>
            <a:r>
              <a:rPr lang="ja-JP" altLang="en-US" sz="4800">
                <a:latin typeface="Hiragino Maru Gothic Pro W4" panose="020F0400000000000000" pitchFamily="34" charset="-128"/>
                <a:ea typeface="Hiragino Maru Gothic Pro W4" panose="020F0400000000000000" pitchFamily="34" charset="-128"/>
              </a:rPr>
              <a:t>人</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②</a:t>
            </a:r>
            <a:r>
              <a:rPr lang="en-US" altLang="ja-JP" sz="4800" dirty="0">
                <a:latin typeface="Hiragino Maru Gothic Pro W4" panose="020F0400000000000000" pitchFamily="34" charset="-128"/>
                <a:ea typeface="Hiragino Maru Gothic Pro W4" panose="020F0400000000000000" pitchFamily="34" charset="-128"/>
              </a:rPr>
              <a:t>1</a:t>
            </a:r>
            <a:r>
              <a:rPr lang="ja-JP" altLang="en-US" sz="4800">
                <a:latin typeface="Hiragino Maru Gothic Pro W4" panose="020F0400000000000000" pitchFamily="34" charset="-128"/>
                <a:ea typeface="Hiragino Maru Gothic Pro W4" panose="020F0400000000000000" pitchFamily="34" charset="-128"/>
              </a:rPr>
              <a:t>万</a:t>
            </a:r>
            <a:r>
              <a:rPr lang="en-US" altLang="ja-JP" sz="4800" dirty="0">
                <a:latin typeface="Hiragino Maru Gothic Pro W4" panose="020F0400000000000000" pitchFamily="34" charset="-128"/>
                <a:ea typeface="Hiragino Maru Gothic Pro W4" panose="020F0400000000000000" pitchFamily="34" charset="-128"/>
              </a:rPr>
              <a:t>3000</a:t>
            </a:r>
            <a:r>
              <a:rPr lang="ja-JP" altLang="en-US" sz="4800">
                <a:latin typeface="Hiragino Maru Gothic Pro W4" panose="020F0400000000000000" pitchFamily="34" charset="-128"/>
                <a:ea typeface="Hiragino Maru Gothic Pro W4" panose="020F0400000000000000" pitchFamily="34" charset="-128"/>
              </a:rPr>
              <a:t>人　</a:t>
            </a:r>
            <a:br>
              <a:rPr lang="ja-JP" altLang="en-US" sz="4800">
                <a:latin typeface="Hiragino Maru Gothic Pro W4" panose="020F0400000000000000" pitchFamily="34" charset="-128"/>
                <a:ea typeface="Hiragino Maru Gothic Pro W4" panose="020F0400000000000000" pitchFamily="34" charset="-128"/>
              </a:rPr>
            </a:br>
            <a:r>
              <a:rPr lang="ja-JP" altLang="en-US" sz="4800">
                <a:latin typeface="Hiragino Maru Gothic Pro W4" panose="020F0400000000000000" pitchFamily="34" charset="-128"/>
                <a:ea typeface="Hiragino Maru Gothic Pro W4" panose="020F0400000000000000" pitchFamily="34" charset="-128"/>
              </a:rPr>
              <a:t>③</a:t>
            </a:r>
            <a:r>
              <a:rPr lang="en-US" altLang="ja-JP" sz="4800" dirty="0">
                <a:latin typeface="Hiragino Maru Gothic Pro W4" panose="020F0400000000000000" pitchFamily="34" charset="-128"/>
                <a:ea typeface="Hiragino Maru Gothic Pro W4" panose="020F0400000000000000" pitchFamily="34" charset="-128"/>
              </a:rPr>
              <a:t>13</a:t>
            </a:r>
            <a:r>
              <a:rPr lang="ja-JP" altLang="en-US" sz="4800">
                <a:latin typeface="Hiragino Maru Gothic Pro W4" panose="020F0400000000000000" pitchFamily="34" charset="-128"/>
                <a:ea typeface="Hiragino Maru Gothic Pro W4" panose="020F0400000000000000" pitchFamily="34" charset="-128"/>
              </a:rPr>
              <a:t>万人</a:t>
            </a:r>
          </a:p>
        </p:txBody>
      </p:sp>
      <p:pic>
        <p:nvPicPr>
          <p:cNvPr id="5" name="図 4" descr="アイコン&#10;&#10;自動的に生成された説明">
            <a:extLst>
              <a:ext uri="{FF2B5EF4-FFF2-40B4-BE49-F238E27FC236}">
                <a16:creationId xmlns:a16="http://schemas.microsoft.com/office/drawing/2014/main" id="{C4FD83FC-8D8A-C544-A5B9-B6F293877F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5118" y="4710590"/>
            <a:ext cx="1630488" cy="2169988"/>
          </a:xfrm>
          <a:prstGeom prst="rect">
            <a:avLst/>
          </a:prstGeom>
        </p:spPr>
      </p:pic>
      <p:pic>
        <p:nvPicPr>
          <p:cNvPr id="6" name="図 5" descr="アイコン&#10;&#10;自動的に生成された説明">
            <a:extLst>
              <a:ext uri="{FF2B5EF4-FFF2-40B4-BE49-F238E27FC236}">
                <a16:creationId xmlns:a16="http://schemas.microsoft.com/office/drawing/2014/main" id="{76DF09AA-5E29-1449-AB58-CAF8176D50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9822" y="4710590"/>
            <a:ext cx="1711809" cy="2169988"/>
          </a:xfrm>
          <a:prstGeom prst="rect">
            <a:avLst/>
          </a:prstGeom>
        </p:spPr>
      </p:pic>
      <p:sp>
        <p:nvSpPr>
          <p:cNvPr id="7" name="テキスト ボックス 6">
            <a:extLst>
              <a:ext uri="{FF2B5EF4-FFF2-40B4-BE49-F238E27FC236}">
                <a16:creationId xmlns:a16="http://schemas.microsoft.com/office/drawing/2014/main" id="{E9E11A8F-A22A-D841-9056-C35ADE52D340}"/>
              </a:ext>
            </a:extLst>
          </p:cNvPr>
          <p:cNvSpPr txBox="1"/>
          <p:nvPr/>
        </p:nvSpPr>
        <p:spPr>
          <a:xfrm>
            <a:off x="5398480" y="992900"/>
            <a:ext cx="3073277" cy="707886"/>
          </a:xfrm>
          <a:prstGeom prst="rect">
            <a:avLst/>
          </a:prstGeom>
          <a:solidFill>
            <a:schemeClr val="accent2">
              <a:lumMod val="40000"/>
              <a:lumOff val="60000"/>
            </a:schemeClr>
          </a:solidFill>
        </p:spPr>
        <p:txBody>
          <a:bodyPr wrap="none" rtlCol="0">
            <a:spAutoFit/>
          </a:bodyPr>
          <a:lstStyle/>
          <a:p>
            <a:r>
              <a:rPr kumimoji="1" lang="ja-JP" altLang="en-US" sz="4000" b="1">
                <a:latin typeface="Hiragino Maru Gothic Pro W4" panose="020F0400000000000000" pitchFamily="34" charset="-128"/>
                <a:ea typeface="Hiragino Maru Gothic Pro W4" panose="020F0400000000000000" pitchFamily="34" charset="-128"/>
              </a:rPr>
              <a:t>こたえは･･･</a:t>
            </a:r>
          </a:p>
        </p:txBody>
      </p:sp>
      <p:sp>
        <p:nvSpPr>
          <p:cNvPr id="8" name="テキスト ボックス 7">
            <a:extLst>
              <a:ext uri="{FF2B5EF4-FFF2-40B4-BE49-F238E27FC236}">
                <a16:creationId xmlns:a16="http://schemas.microsoft.com/office/drawing/2014/main" id="{E5AB2730-63A4-9744-808A-CFAD86BD6352}"/>
              </a:ext>
            </a:extLst>
          </p:cNvPr>
          <p:cNvSpPr txBox="1"/>
          <p:nvPr/>
        </p:nvSpPr>
        <p:spPr>
          <a:xfrm>
            <a:off x="5119822" y="2680559"/>
            <a:ext cx="3409908" cy="830997"/>
          </a:xfrm>
          <a:prstGeom prst="rect">
            <a:avLst/>
          </a:prstGeom>
          <a:solidFill>
            <a:schemeClr val="accent5">
              <a:lumMod val="20000"/>
              <a:lumOff val="80000"/>
            </a:schemeClr>
          </a:solidFill>
          <a:ln w="57150">
            <a:solidFill>
              <a:srgbClr val="FF0000"/>
            </a:solidFill>
          </a:ln>
        </p:spPr>
        <p:txBody>
          <a:bodyPr wrap="none" rtlCol="0">
            <a:spAutoFit/>
          </a:bodyPr>
          <a:lstStyle/>
          <a:p>
            <a:r>
              <a:rPr lang="ja-JP" altLang="en-US" sz="4800">
                <a:latin typeface="Hiragino Maru Gothic Pro W4" panose="020F0400000000000000" pitchFamily="34" charset="-128"/>
                <a:ea typeface="Hiragino Maru Gothic Pro W4" panose="020F0400000000000000" pitchFamily="34" charset="-128"/>
              </a:rPr>
              <a:t>③</a:t>
            </a:r>
            <a:r>
              <a:rPr lang="en-US" altLang="ja-JP" sz="4800" dirty="0">
                <a:latin typeface="Hiragino Maru Gothic Pro W4" panose="020F0400000000000000" pitchFamily="34" charset="-128"/>
                <a:ea typeface="Hiragino Maru Gothic Pro W4" panose="020F0400000000000000" pitchFamily="34" charset="-128"/>
              </a:rPr>
              <a:t> 13</a:t>
            </a:r>
            <a:r>
              <a:rPr lang="ja-JP" altLang="en-US" sz="4800">
                <a:latin typeface="Hiragino Maru Gothic Pro W4" panose="020F0400000000000000" pitchFamily="34" charset="-128"/>
                <a:ea typeface="Hiragino Maru Gothic Pro W4" panose="020F0400000000000000" pitchFamily="34" charset="-128"/>
              </a:rPr>
              <a:t>万人</a:t>
            </a:r>
            <a:r>
              <a:rPr lang="en-US" altLang="ja-JP" sz="4800" dirty="0">
                <a:latin typeface="Hiragino Maru Gothic Pro W4" panose="020F0400000000000000" pitchFamily="34" charset="-128"/>
                <a:ea typeface="Hiragino Maru Gothic Pro W4" panose="020F0400000000000000" pitchFamily="34" charset="-128"/>
              </a:rPr>
              <a:t>!!</a:t>
            </a:r>
            <a:endParaRPr kumimoji="1" lang="ja-JP" altLang="en-US" sz="4800" b="1">
              <a:latin typeface="Hiragino Maru Gothic Pro W4" panose="020F0400000000000000" pitchFamily="34" charset="-128"/>
              <a:ea typeface="Hiragino Maru Gothic Pro W4" panose="020F0400000000000000" pitchFamily="34" charset="-128"/>
            </a:endParaRPr>
          </a:p>
        </p:txBody>
      </p:sp>
    </p:spTree>
    <p:extLst>
      <p:ext uri="{BB962C8B-B14F-4D97-AF65-F5344CB8AC3E}">
        <p14:creationId xmlns:p14="http://schemas.microsoft.com/office/powerpoint/2010/main" val="258286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12052</TotalTime>
  <Words>4255</Words>
  <Application>Microsoft Macintosh PowerPoint</Application>
  <PresentationFormat>画面に合わせる (4:3)</PresentationFormat>
  <Paragraphs>583</Paragraphs>
  <Slides>49</Slides>
  <Notes>49</Notes>
  <HiddenSlides>0</HiddenSlides>
  <MMClips>1</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49</vt:i4>
      </vt:variant>
    </vt:vector>
  </HeadingPairs>
  <TitlesOfParts>
    <vt:vector size="58" baseType="lpstr">
      <vt:lpstr>Hiragino Maru Gothic Pro W4</vt:lpstr>
      <vt:lpstr>ＭＳ Ｐ明朝</vt:lpstr>
      <vt:lpstr>游ゴシック</vt:lpstr>
      <vt:lpstr>Arial</vt:lpstr>
      <vt:lpstr>Calibri</vt:lpstr>
      <vt:lpstr>Calibri Light</vt:lpstr>
      <vt:lpstr>Century</vt:lpstr>
      <vt:lpstr>Times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美川 優子</dc:creator>
  <cp:lastModifiedBy>美川 優子</cp:lastModifiedBy>
  <cp:revision>24</cp:revision>
  <cp:lastPrinted>2022-02-05T05:17:20Z</cp:lastPrinted>
  <dcterms:created xsi:type="dcterms:W3CDTF">2022-02-02T06:46:55Z</dcterms:created>
  <dcterms:modified xsi:type="dcterms:W3CDTF">2022-03-17T03:30:17Z</dcterms:modified>
</cp:coreProperties>
</file>