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tags/tag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4.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58"/>
  </p:notesMasterIdLst>
  <p:handoutMasterIdLst>
    <p:handoutMasterId r:id="rId59"/>
  </p:handoutMasterIdLst>
  <p:sldIdLst>
    <p:sldId id="1075" r:id="rId2"/>
    <p:sldId id="1034" r:id="rId3"/>
    <p:sldId id="1035" r:id="rId4"/>
    <p:sldId id="913" r:id="rId5"/>
    <p:sldId id="914" r:id="rId6"/>
    <p:sldId id="1036" r:id="rId7"/>
    <p:sldId id="922" r:id="rId8"/>
    <p:sldId id="1077" r:id="rId9"/>
    <p:sldId id="1038" r:id="rId10"/>
    <p:sldId id="1040" r:id="rId11"/>
    <p:sldId id="1030" r:id="rId12"/>
    <p:sldId id="1002" r:id="rId13"/>
    <p:sldId id="1080" r:id="rId14"/>
    <p:sldId id="984" r:id="rId15"/>
    <p:sldId id="985" r:id="rId16"/>
    <p:sldId id="982" r:id="rId17"/>
    <p:sldId id="983" r:id="rId18"/>
    <p:sldId id="1041" r:id="rId19"/>
    <p:sldId id="1042" r:id="rId20"/>
    <p:sldId id="755" r:id="rId21"/>
    <p:sldId id="1031" r:id="rId22"/>
    <p:sldId id="1044" r:id="rId23"/>
    <p:sldId id="1045" r:id="rId24"/>
    <p:sldId id="876" r:id="rId25"/>
    <p:sldId id="877" r:id="rId26"/>
    <p:sldId id="1046" r:id="rId27"/>
    <p:sldId id="1047" r:id="rId28"/>
    <p:sldId id="1048" r:id="rId29"/>
    <p:sldId id="1049" r:id="rId30"/>
    <p:sldId id="1050" r:id="rId31"/>
    <p:sldId id="988" r:id="rId32"/>
    <p:sldId id="1051" r:id="rId33"/>
    <p:sldId id="1052" r:id="rId34"/>
    <p:sldId id="1054" r:id="rId35"/>
    <p:sldId id="989" r:id="rId36"/>
    <p:sldId id="1055" r:id="rId37"/>
    <p:sldId id="1032" r:id="rId38"/>
    <p:sldId id="1023" r:id="rId39"/>
    <p:sldId id="904" r:id="rId40"/>
    <p:sldId id="1056" r:id="rId41"/>
    <p:sldId id="878" r:id="rId42"/>
    <p:sldId id="1057" r:id="rId43"/>
    <p:sldId id="1062" r:id="rId44"/>
    <p:sldId id="1081" r:id="rId45"/>
    <p:sldId id="1084" r:id="rId46"/>
    <p:sldId id="1058" r:id="rId47"/>
    <p:sldId id="1067" r:id="rId48"/>
    <p:sldId id="1060" r:id="rId49"/>
    <p:sldId id="1083" r:id="rId50"/>
    <p:sldId id="1012" r:id="rId51"/>
    <p:sldId id="1013" r:id="rId52"/>
    <p:sldId id="906" r:id="rId53"/>
    <p:sldId id="1069" r:id="rId54"/>
    <p:sldId id="1070" r:id="rId55"/>
    <p:sldId id="1071" r:id="rId56"/>
    <p:sldId id="1073" r:id="rId57"/>
  </p:sldIdLst>
  <p:sldSz cx="9144000" cy="6858000" type="screen4x3"/>
  <p:notesSz cx="7099300" cy="10234613"/>
  <p:custShowLst>
    <p:custShow name="小学校向け" id="0">
      <p:sldLst/>
    </p:custShow>
  </p:custShowLst>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66FF"/>
    <a:srgbClr val="CC0000"/>
    <a:srgbClr val="FF0000"/>
    <a:srgbClr val="00FF00"/>
    <a:srgbClr val="FFCC66"/>
    <a:srgbClr val="0080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65" autoAdjust="0"/>
    <p:restoredTop sz="77559" autoAdjust="0"/>
  </p:normalViewPr>
  <p:slideViewPr>
    <p:cSldViewPr>
      <p:cViewPr varScale="1">
        <p:scale>
          <a:sx n="57" d="100"/>
          <a:sy n="57" d="100"/>
        </p:scale>
        <p:origin x="1404" y="84"/>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75" d="100"/>
        <a:sy n="75" d="100"/>
      </p:scale>
      <p:origin x="0" y="20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slide" Target="slides/slide1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4466" name="Rectangle 2"/>
          <p:cNvSpPr>
            <a:spLocks noGrp="1" noChangeArrowheads="1"/>
          </p:cNvSpPr>
          <p:nvPr>
            <p:ph type="hdr" sz="quarter"/>
          </p:nvPr>
        </p:nvSpPr>
        <p:spPr bwMode="auto">
          <a:xfrm>
            <a:off x="0"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574467" name="Rectangle 3"/>
          <p:cNvSpPr>
            <a:spLocks noGrp="1" noChangeArrowheads="1"/>
          </p:cNvSpPr>
          <p:nvPr>
            <p:ph type="dt" sz="quarter" idx="1"/>
          </p:nvPr>
        </p:nvSpPr>
        <p:spPr bwMode="auto">
          <a:xfrm>
            <a:off x="4024879"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endParaRPr lang="en-US" altLang="ja-JP"/>
          </a:p>
        </p:txBody>
      </p:sp>
      <p:sp>
        <p:nvSpPr>
          <p:cNvPr id="574468" name="Rectangle 4"/>
          <p:cNvSpPr>
            <a:spLocks noGrp="1" noChangeArrowheads="1"/>
          </p:cNvSpPr>
          <p:nvPr>
            <p:ph type="ftr" sz="quarter" idx="2"/>
          </p:nvPr>
        </p:nvSpPr>
        <p:spPr bwMode="auto">
          <a:xfrm>
            <a:off x="0"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574469" name="Rectangle 5"/>
          <p:cNvSpPr>
            <a:spLocks noGrp="1" noChangeArrowheads="1"/>
          </p:cNvSpPr>
          <p:nvPr>
            <p:ph type="sldNum" sz="quarter" idx="3"/>
          </p:nvPr>
        </p:nvSpPr>
        <p:spPr bwMode="auto">
          <a:xfrm>
            <a:off x="4024879"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fld id="{C76A9FE5-AB66-412D-B914-18E05CC332B5}" type="slidenum">
              <a:rPr lang="en-US" altLang="ja-JP"/>
              <a:pPr>
                <a:defRPr/>
              </a:pPr>
              <a:t>‹#›</a:t>
            </a:fld>
            <a:endParaRPr lang="en-US" altLang="ja-JP"/>
          </a:p>
        </p:txBody>
      </p:sp>
    </p:spTree>
    <p:extLst>
      <p:ext uri="{BB962C8B-B14F-4D97-AF65-F5344CB8AC3E}">
        <p14:creationId xmlns:p14="http://schemas.microsoft.com/office/powerpoint/2010/main" val="9359795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bwMode="auto">
          <a:xfrm>
            <a:off x="0"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89091" name="Rectangle 3"/>
          <p:cNvSpPr>
            <a:spLocks noGrp="1" noChangeArrowheads="1"/>
          </p:cNvSpPr>
          <p:nvPr>
            <p:ph type="dt" idx="1"/>
          </p:nvPr>
        </p:nvSpPr>
        <p:spPr bwMode="auto">
          <a:xfrm>
            <a:off x="4024879"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endParaRPr lang="en-US" altLang="ja-JP"/>
          </a:p>
        </p:txBody>
      </p:sp>
      <p:sp>
        <p:nvSpPr>
          <p:cNvPr id="82948" name="Rectangle 4"/>
          <p:cNvSpPr>
            <a:spLocks noGrp="1" noRot="1" noChangeAspect="1" noChangeArrowheads="1" noTextEdit="1"/>
          </p:cNvSpPr>
          <p:nvPr>
            <p:ph type="sldImg" idx="2"/>
          </p:nvPr>
        </p:nvSpPr>
        <p:spPr bwMode="auto">
          <a:xfrm>
            <a:off x="990600" y="766763"/>
            <a:ext cx="5119688" cy="3838575"/>
          </a:xfrm>
          <a:prstGeom prst="rect">
            <a:avLst/>
          </a:prstGeom>
          <a:noFill/>
          <a:ln w="9525">
            <a:solidFill>
              <a:srgbClr val="000000"/>
            </a:solidFill>
            <a:miter lim="800000"/>
            <a:headEnd/>
            <a:tailEnd/>
          </a:ln>
        </p:spPr>
      </p:sp>
      <p:sp>
        <p:nvSpPr>
          <p:cNvPr id="89093" name="Rectangle 5"/>
          <p:cNvSpPr>
            <a:spLocks noGrp="1" noChangeArrowheads="1"/>
          </p:cNvSpPr>
          <p:nvPr>
            <p:ph type="body" sz="quarter" idx="3"/>
          </p:nvPr>
        </p:nvSpPr>
        <p:spPr bwMode="auto">
          <a:xfrm>
            <a:off x="947129" y="4861360"/>
            <a:ext cx="5205043" cy="4607052"/>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89094" name="Rectangle 6"/>
          <p:cNvSpPr>
            <a:spLocks noGrp="1" noChangeArrowheads="1"/>
          </p:cNvSpPr>
          <p:nvPr>
            <p:ph type="ftr" sz="quarter" idx="4"/>
          </p:nvPr>
        </p:nvSpPr>
        <p:spPr bwMode="auto">
          <a:xfrm>
            <a:off x="0"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89095" name="Rectangle 7"/>
          <p:cNvSpPr>
            <a:spLocks noGrp="1" noChangeArrowheads="1"/>
          </p:cNvSpPr>
          <p:nvPr>
            <p:ph type="sldNum" sz="quarter" idx="5"/>
          </p:nvPr>
        </p:nvSpPr>
        <p:spPr bwMode="auto">
          <a:xfrm>
            <a:off x="4024879"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fld id="{3A9E5B4D-E565-40F7-AA7B-3E5B50C6CA60}" type="slidenum">
              <a:rPr lang="en-US" altLang="ja-JP"/>
              <a:pPr>
                <a:defRPr/>
              </a:pPr>
              <a:t>‹#›</a:t>
            </a:fld>
            <a:endParaRPr lang="en-US" altLang="ja-JP"/>
          </a:p>
        </p:txBody>
      </p:sp>
    </p:spTree>
    <p:extLst>
      <p:ext uri="{BB962C8B-B14F-4D97-AF65-F5344CB8AC3E}">
        <p14:creationId xmlns:p14="http://schemas.microsoft.com/office/powerpoint/2010/main" val="2349878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08516351-36E2-4C0D-AB9F-4849A51DCC88}" type="slidenum">
              <a:rPr lang="en-US" altLang="ja-JP" smtClean="0"/>
              <a:pPr/>
              <a:t>1</a:t>
            </a:fld>
            <a:endParaRPr lang="en-US" altLang="ja-JP"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こんにちは。</a:t>
            </a:r>
          </a:p>
          <a:p>
            <a:pPr algn="just" eaLnBrk="1" hangingPunct="1"/>
            <a:r>
              <a:rPr lang="ja-JP" altLang="en-US" dirty="0" smtClean="0">
                <a:latin typeface="Century" pitchFamily="18" charset="0"/>
                <a:ea typeface="ＭＳ 明朝" pitchFamily="17" charset="-128"/>
              </a:rPr>
              <a:t>学校医の○○です。</a:t>
            </a:r>
          </a:p>
          <a:p>
            <a:pPr algn="just" eaLnBrk="1" hangingPunct="1"/>
            <a:r>
              <a:rPr lang="ja-JP" altLang="en-US" dirty="0" smtClean="0">
                <a:latin typeface="Century" pitchFamily="18" charset="0"/>
                <a:ea typeface="ＭＳ 明朝" pitchFamily="17" charset="-128"/>
              </a:rPr>
              <a:t>今日は、ちょっとしたことから始まる喫煙を絶対しないようにしようということを判ってもらうためにタバコについてのお話をしたいと思います。</a:t>
            </a:r>
          </a:p>
          <a:p>
            <a:pPr algn="just" eaLnBrk="1" hangingPunct="1"/>
            <a:r>
              <a:rPr lang="ja-JP" altLang="en-US" dirty="0" smtClean="0">
                <a:latin typeface="Century" pitchFamily="18" charset="0"/>
                <a:ea typeface="ＭＳ 明朝" pitchFamily="17" charset="-128"/>
              </a:rPr>
              <a:t>皆さんがタバコを吸ってはいけないと法律で決められていることを知っていますか。</a:t>
            </a:r>
            <a:endParaRPr lang="ja-JP" altLang="en-US" dirty="0" smtClean="0"/>
          </a:p>
        </p:txBody>
      </p:sp>
    </p:spTree>
    <p:extLst>
      <p:ext uri="{BB962C8B-B14F-4D97-AF65-F5344CB8AC3E}">
        <p14:creationId xmlns:p14="http://schemas.microsoft.com/office/powerpoint/2010/main" val="3035385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C28BC9B8-3174-44D0-9CD9-2FDDF9ED2601}" type="slidenum">
              <a:rPr lang="en-US" altLang="ja-JP" smtClean="0"/>
              <a:pPr/>
              <a:t>10</a:t>
            </a:fld>
            <a:endParaRPr lang="en-US" altLang="ja-JP"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ja-JP" altLang="en-US" dirty="0" smtClean="0"/>
              <a:t>タバコを吸う人の肺はタールで真っ黒になります。</a:t>
            </a:r>
          </a:p>
          <a:p>
            <a:pPr eaLnBrk="1" hangingPunct="1"/>
            <a:r>
              <a:rPr lang="ja-JP" altLang="en-US" dirty="0" smtClean="0"/>
              <a:t>たった</a:t>
            </a:r>
            <a:r>
              <a:rPr lang="en-US" altLang="ja-JP" dirty="0" smtClean="0"/>
              <a:t>10</a:t>
            </a:r>
            <a:r>
              <a:rPr lang="ja-JP" altLang="en-US" dirty="0" smtClean="0"/>
              <a:t>本のタバコでも肺が黒くなるのですから、</a:t>
            </a:r>
          </a:p>
          <a:p>
            <a:pPr eaLnBrk="1" hangingPunct="1"/>
            <a:r>
              <a:rPr lang="ja-JP" altLang="en-US" dirty="0" smtClean="0"/>
              <a:t>ずっとタバコを吸い続けるとまっくろになるのは当然ですね。</a:t>
            </a:r>
          </a:p>
        </p:txBody>
      </p:sp>
    </p:spTree>
    <p:extLst>
      <p:ext uri="{BB962C8B-B14F-4D97-AF65-F5344CB8AC3E}">
        <p14:creationId xmlns:p14="http://schemas.microsoft.com/office/powerpoint/2010/main" val="3746246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45FE5286-AA50-489A-94AF-86965750CFCF}" type="slidenum">
              <a:rPr lang="en-US" altLang="ja-JP" smtClean="0"/>
              <a:pPr/>
              <a:t>11</a:t>
            </a:fld>
            <a:endParaRPr lang="en-US" altLang="ja-JP"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r>
              <a:rPr lang="ja-JP" altLang="en-US" sz="1000" dirty="0" smtClean="0">
                <a:solidFill>
                  <a:schemeClr val="bg1"/>
                </a:solidFill>
              </a:rPr>
              <a:t>また質問です？</a:t>
            </a:r>
          </a:p>
          <a:p>
            <a:pPr eaLnBrk="1" hangingPunct="1"/>
            <a:r>
              <a:rPr lang="ja-JP" altLang="en-US" sz="1000" dirty="0" smtClean="0">
                <a:solidFill>
                  <a:schemeClr val="bg1"/>
                </a:solidFill>
              </a:rPr>
              <a:t>たばこを吸い始めた年齢と肺がんになりやすさって関係あるでしょうか？</a:t>
            </a:r>
            <a:endParaRPr lang="ja-JP" altLang="en-US" dirty="0" smtClean="0"/>
          </a:p>
          <a:p>
            <a:pPr eaLnBrk="1" hangingPunct="1"/>
            <a:endParaRPr lang="ja-JP" alt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FE9B4530-BF04-448A-AFCA-7CE3E4F635EC}" type="slidenum">
              <a:rPr lang="en-US" altLang="ja-JP" smtClean="0"/>
              <a:pPr/>
              <a:t>12</a:t>
            </a:fld>
            <a:endParaRPr lang="en-US" altLang="ja-JP"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ja-JP" altLang="en-US" sz="1500" dirty="0" smtClean="0"/>
              <a:t>正しいと思うところで手をあげてください。</a:t>
            </a:r>
          </a:p>
          <a:p>
            <a:pPr eaLnBrk="1" hangingPunct="1"/>
            <a:r>
              <a:rPr lang="ja-JP" altLang="en-US" sz="1500" dirty="0" smtClean="0"/>
              <a:t>１早く吸いはじめたひとほど肺がんに</a:t>
            </a:r>
          </a:p>
          <a:p>
            <a:pPr eaLnBrk="1" hangingPunct="1"/>
            <a:r>
              <a:rPr lang="ja-JP" altLang="en-US" sz="1500" dirty="0" smtClean="0"/>
              <a:t>　なりやすい。</a:t>
            </a:r>
          </a:p>
          <a:p>
            <a:pPr eaLnBrk="1" hangingPunct="1"/>
            <a:r>
              <a:rPr lang="ja-JP" altLang="en-US" sz="1500" dirty="0" smtClean="0"/>
              <a:t>２遅く吸いはじめたひとほど肺がんに</a:t>
            </a:r>
          </a:p>
          <a:p>
            <a:pPr eaLnBrk="1" hangingPunct="1"/>
            <a:r>
              <a:rPr lang="ja-JP" altLang="en-US" sz="1500" dirty="0" smtClean="0"/>
              <a:t>　なりやすい。</a:t>
            </a:r>
          </a:p>
          <a:p>
            <a:pPr eaLnBrk="1" hangingPunct="1"/>
            <a:r>
              <a:rPr lang="ja-JP" altLang="en-US" sz="1500" dirty="0" smtClean="0"/>
              <a:t>３吸いはじめた年齢と関係ない</a:t>
            </a:r>
            <a:endParaRPr lang="en-US" altLang="ja-JP" sz="1500" dirty="0" smtClean="0"/>
          </a:p>
          <a:p>
            <a:pPr eaLnBrk="1" hangingPunct="1"/>
            <a:endParaRPr lang="en-US" altLang="ja-JP" sz="1500" dirty="0" smtClean="0"/>
          </a:p>
          <a:p>
            <a:pPr eaLnBrk="1" hangingPunct="1"/>
            <a:r>
              <a:rPr lang="ja-JP" altLang="en-US" sz="1500" dirty="0" smtClean="0"/>
              <a:t>答えは①です。</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F62B9A40-ACA9-450D-A4C9-E182F85192ED}" type="slidenum">
              <a:rPr lang="en-US" altLang="ja-JP" smtClean="0"/>
              <a:pPr/>
              <a:t>13</a:t>
            </a:fld>
            <a:endParaRPr lang="en-US" altLang="ja-JP" smtClean="0"/>
          </a:p>
        </p:txBody>
      </p:sp>
      <p:sp>
        <p:nvSpPr>
          <p:cNvPr id="100355" name="Rectangle 7"/>
          <p:cNvSpPr txBox="1">
            <a:spLocks noGrp="1" noChangeArrowheads="1"/>
          </p:cNvSpPr>
          <p:nvPr/>
        </p:nvSpPr>
        <p:spPr bwMode="auto">
          <a:xfrm>
            <a:off x="4023213" y="9722718"/>
            <a:ext cx="3076087" cy="511895"/>
          </a:xfrm>
          <a:prstGeom prst="rect">
            <a:avLst/>
          </a:prstGeom>
          <a:noFill/>
          <a:ln w="9525">
            <a:noFill/>
            <a:miter lim="800000"/>
            <a:headEnd/>
            <a:tailEnd/>
          </a:ln>
        </p:spPr>
        <p:txBody>
          <a:bodyPr lIns="95036" tIns="47520" rIns="95036" bIns="47520" anchor="b"/>
          <a:lstStyle/>
          <a:p>
            <a:pPr algn="r"/>
            <a:fld id="{8DFB26CE-341C-4D97-ACAC-C02E69F9DE6E}" type="slidenum">
              <a:rPr lang="en-US" altLang="ja-JP" sz="1100"/>
              <a:pPr algn="r"/>
              <a:t>13</a:t>
            </a:fld>
            <a:endParaRPr lang="en-US" altLang="ja-JP" sz="1100" dirty="0"/>
          </a:p>
        </p:txBody>
      </p:sp>
      <p:sp>
        <p:nvSpPr>
          <p:cNvPr id="100356" name="Rectangle 2"/>
          <p:cNvSpPr>
            <a:spLocks noGrp="1" noRot="1" noChangeAspect="1" noChangeArrowheads="1" noTextEdit="1"/>
          </p:cNvSpPr>
          <p:nvPr>
            <p:ph type="sldImg"/>
          </p:nvPr>
        </p:nvSpPr>
        <p:spPr>
          <a:ln/>
        </p:spPr>
      </p:sp>
      <p:sp>
        <p:nvSpPr>
          <p:cNvPr id="100357" name="Rectangle 3"/>
          <p:cNvSpPr>
            <a:spLocks noGrp="1" noChangeArrowheads="1"/>
          </p:cNvSpPr>
          <p:nvPr>
            <p:ph type="body" idx="1"/>
          </p:nvPr>
        </p:nvSpPr>
        <p:spPr>
          <a:noFill/>
          <a:ln/>
        </p:spPr>
        <p:txBody>
          <a:bodyPr/>
          <a:lstStyle/>
          <a:p>
            <a:pPr eaLnBrk="1" hangingPunct="1"/>
            <a:r>
              <a:rPr lang="ja-JP" altLang="en-US" dirty="0" smtClean="0"/>
              <a:t>正解は</a:t>
            </a:r>
          </a:p>
          <a:p>
            <a:pPr eaLnBrk="1" hangingPunct="1"/>
            <a:r>
              <a:rPr lang="ja-JP" altLang="en-US" dirty="0" smtClean="0"/>
              <a:t>下の図は</a:t>
            </a:r>
            <a:r>
              <a:rPr lang="en-US" altLang="ja-JP" dirty="0" smtClean="0"/>
              <a:t>60</a:t>
            </a:r>
            <a:r>
              <a:rPr lang="ja-JP" altLang="en-US" dirty="0" smtClean="0"/>
              <a:t>歳になった時の肺がんになる割合が</a:t>
            </a:r>
          </a:p>
          <a:p>
            <a:pPr eaLnBrk="1" hangingPunct="1"/>
            <a:r>
              <a:rPr lang="en-US" altLang="ja-JP" dirty="0" smtClean="0"/>
              <a:t>15</a:t>
            </a:r>
            <a:r>
              <a:rPr lang="ja-JP" altLang="en-US" dirty="0" smtClean="0"/>
              <a:t>歳より早くすい始めた人はすわない人に較べて</a:t>
            </a:r>
            <a:r>
              <a:rPr lang="en-US" altLang="ja-JP" dirty="0" smtClean="0"/>
              <a:t>30</a:t>
            </a:r>
            <a:r>
              <a:rPr lang="ja-JP" altLang="en-US" dirty="0" smtClean="0"/>
              <a:t>倍も肺がんに</a:t>
            </a:r>
          </a:p>
          <a:p>
            <a:pPr eaLnBrk="1" hangingPunct="1"/>
            <a:r>
              <a:rPr lang="ja-JP" altLang="en-US" dirty="0" smtClean="0"/>
              <a:t>なりやすいことを示しています。</a:t>
            </a:r>
          </a:p>
        </p:txBody>
      </p:sp>
    </p:spTree>
    <p:extLst>
      <p:ext uri="{BB962C8B-B14F-4D97-AF65-F5344CB8AC3E}">
        <p14:creationId xmlns:p14="http://schemas.microsoft.com/office/powerpoint/2010/main" val="1407273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D986552A-62B5-4276-A111-D2C0A64E7D67}" type="slidenum">
              <a:rPr lang="en-US" altLang="ja-JP" smtClean="0"/>
              <a:pPr/>
              <a:t>14</a:t>
            </a:fld>
            <a:endParaRPr lang="en-US" altLang="ja-JP"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r>
              <a:rPr lang="ja-JP" altLang="en-US" sz="1500" dirty="0" smtClean="0">
                <a:solidFill>
                  <a:schemeClr val="bg1"/>
                </a:solidFill>
                <a:ea typeface="ＤＦPOP体"/>
                <a:cs typeface="ＤＦPOP体"/>
              </a:rPr>
              <a:t>タバコ１本でどれくらい寿命が短くなるのでしょうか。</a:t>
            </a:r>
            <a:endParaRPr lang="en-US" altLang="ja-JP" sz="1500" dirty="0" smtClean="0">
              <a:solidFill>
                <a:schemeClr val="bg1"/>
              </a:solidFill>
              <a:ea typeface="ＤＦPOP体"/>
              <a:cs typeface="ＤＦPOP体"/>
            </a:endParaRPr>
          </a:p>
          <a:p>
            <a:pPr eaLnBrk="1" hangingPunct="1"/>
            <a:r>
              <a:rPr lang="ja-JP" altLang="en-US" sz="1500" dirty="0" smtClean="0">
                <a:solidFill>
                  <a:schemeClr val="bg1"/>
                </a:solidFill>
                <a:ea typeface="ＤＦPOP体"/>
                <a:cs typeface="ＤＦPOP体"/>
              </a:rPr>
              <a:t>次のスライドの問題を考えてみましょう。</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75D8C0DA-B134-49ED-AAE3-0FDF960A23C0}" type="slidenum">
              <a:rPr lang="en-US" altLang="ja-JP" smtClean="0"/>
              <a:pPr/>
              <a:t>15</a:t>
            </a:fld>
            <a:endParaRPr lang="en-US" altLang="ja-JP"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ja-JP" altLang="en-US" sz="1500" dirty="0" smtClean="0">
                <a:solidFill>
                  <a:srgbClr val="FFFF00"/>
                </a:solidFill>
                <a:ea typeface="ＤＦPOP体"/>
                <a:cs typeface="ＤＦPOP体"/>
              </a:rPr>
              <a:t>何番だとおもいますか？</a:t>
            </a:r>
          </a:p>
          <a:p>
            <a:pPr eaLnBrk="1" hangingPunct="1"/>
            <a:r>
              <a:rPr lang="ja-JP" altLang="en-US" sz="1500" dirty="0" smtClean="0">
                <a:solidFill>
                  <a:srgbClr val="FFFF00"/>
                </a:solidFill>
                <a:ea typeface="ＤＦPOP体"/>
                <a:cs typeface="ＤＦPOP体"/>
              </a:rPr>
              <a:t>　①１分　</a:t>
            </a:r>
            <a:br>
              <a:rPr lang="ja-JP" altLang="en-US" sz="1500" dirty="0" smtClean="0">
                <a:solidFill>
                  <a:srgbClr val="FFFF00"/>
                </a:solidFill>
                <a:ea typeface="ＤＦPOP体"/>
                <a:cs typeface="ＤＦPOP体"/>
              </a:rPr>
            </a:br>
            <a:r>
              <a:rPr lang="ja-JP" altLang="en-US" sz="1500" dirty="0" smtClean="0">
                <a:solidFill>
                  <a:srgbClr val="FFFF00"/>
                </a:solidFill>
                <a:ea typeface="ＤＦPOP体"/>
                <a:cs typeface="ＤＦPOP体"/>
              </a:rPr>
              <a:t>　②５分３０秒</a:t>
            </a:r>
            <a:endParaRPr lang="en-US" altLang="ja-JP" sz="1500" dirty="0" smtClean="0">
              <a:solidFill>
                <a:srgbClr val="FFFF00"/>
              </a:solidFill>
              <a:ea typeface="ＤＦPOP体"/>
              <a:cs typeface="ＤＦPOP体"/>
            </a:endParaRPr>
          </a:p>
          <a:p>
            <a:pPr eaLnBrk="1" hangingPunct="1"/>
            <a:r>
              <a:rPr lang="ja-JP" altLang="en-US" sz="1500" dirty="0" smtClean="0">
                <a:solidFill>
                  <a:srgbClr val="FFFF00"/>
                </a:solidFill>
                <a:ea typeface="ＤＦPOP体"/>
                <a:cs typeface="ＤＦPOP体"/>
              </a:rPr>
              <a:t>　③１０分</a:t>
            </a:r>
          </a:p>
          <a:p>
            <a:pPr eaLnBrk="1" hangingPunct="1"/>
            <a:r>
              <a:rPr lang="ja-JP" altLang="en-US" sz="1500" dirty="0" smtClean="0">
                <a:solidFill>
                  <a:srgbClr val="FFFF00"/>
                </a:solidFill>
                <a:ea typeface="ＤＦPOP体"/>
                <a:cs typeface="ＤＦPOP体"/>
              </a:rPr>
              <a:t>正解は（クリックする）②の５分３０秒です。</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D1A10DCC-C62D-4B5A-A647-3700408A672D}" type="slidenum">
              <a:rPr lang="en-US" altLang="ja-JP" smtClean="0"/>
              <a:pPr/>
              <a:t>16</a:t>
            </a:fld>
            <a:endParaRPr lang="en-US" altLang="ja-JP"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ja-JP" altLang="en-US" sz="1500" dirty="0" smtClean="0">
                <a:solidFill>
                  <a:schemeClr val="bg1"/>
                </a:solidFill>
                <a:ea typeface="ＤＦPOP体"/>
                <a:cs typeface="ＤＦPOP体"/>
              </a:rPr>
              <a:t>ニコチンはガンの原因になる物質でしょうか？</a:t>
            </a:r>
            <a:endParaRPr lang="en-US" altLang="ja-JP" sz="1500" dirty="0" smtClean="0">
              <a:solidFill>
                <a:schemeClr val="bg1"/>
              </a:solidFill>
              <a:ea typeface="ＤＦPOP体"/>
              <a:cs typeface="ＤＦPOP体"/>
            </a:endParaRPr>
          </a:p>
          <a:p>
            <a:pPr eaLnBrk="1" hangingPunct="1"/>
            <a:r>
              <a:rPr lang="ja-JP" altLang="en-US" sz="1500" dirty="0" smtClean="0">
                <a:solidFill>
                  <a:schemeClr val="bg1"/>
                </a:solidFill>
                <a:ea typeface="ＤＦPOP体"/>
                <a:cs typeface="ＤＦPOP体"/>
              </a:rPr>
              <a:t>次のスライド問題を考えてみましょう。</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9B0FEF4-F0B5-46C4-BF9A-147F3680CA55}" type="slidenum">
              <a:rPr lang="en-US" altLang="ja-JP" smtClean="0"/>
              <a:pPr/>
              <a:t>17</a:t>
            </a:fld>
            <a:endParaRPr lang="en-US" altLang="ja-JP"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ja-JP" altLang="en-US" sz="1500" dirty="0" smtClean="0">
                <a:solidFill>
                  <a:srgbClr val="FFFF00"/>
                </a:solidFill>
                <a:ea typeface="ＤＦPOP体"/>
                <a:cs typeface="ＤＦPOP体"/>
              </a:rPr>
              <a:t>何番だとおもいますか？</a:t>
            </a:r>
          </a:p>
          <a:p>
            <a:pPr eaLnBrk="1" hangingPunct="1"/>
            <a:r>
              <a:rPr lang="ja-JP" altLang="en-US" sz="1500" dirty="0" smtClean="0">
                <a:solidFill>
                  <a:srgbClr val="FFFF00"/>
                </a:solidFill>
                <a:ea typeface="ＤＦPOP体"/>
                <a:cs typeface="ＤＦPOP体"/>
              </a:rPr>
              <a:t>　①ガンの原因になる　　</a:t>
            </a:r>
            <a:br>
              <a:rPr lang="ja-JP" altLang="en-US" sz="1500" dirty="0" smtClean="0">
                <a:solidFill>
                  <a:srgbClr val="FFFF00"/>
                </a:solidFill>
                <a:ea typeface="ＤＦPOP体"/>
                <a:cs typeface="ＤＦPOP体"/>
              </a:rPr>
            </a:br>
            <a:r>
              <a:rPr lang="ja-JP" altLang="en-US" sz="1500" dirty="0" smtClean="0">
                <a:solidFill>
                  <a:srgbClr val="FFFF00"/>
                </a:solidFill>
                <a:ea typeface="ＤＦPOP体"/>
                <a:cs typeface="ＤＦPOP体"/>
              </a:rPr>
              <a:t>　②ガンの原因にならない</a:t>
            </a:r>
          </a:p>
          <a:p>
            <a:pPr eaLnBrk="1" hangingPunct="1"/>
            <a:r>
              <a:rPr lang="ja-JP" altLang="en-US" sz="1500" dirty="0" smtClean="0">
                <a:solidFill>
                  <a:srgbClr val="FFFF00"/>
                </a:solidFill>
                <a:ea typeface="ＤＦPOP体"/>
                <a:cs typeface="ＤＦPOP体"/>
              </a:rPr>
              <a:t>正解は（クリックする）②のガンの原因にならないです。</a:t>
            </a:r>
            <a:endParaRPr lang="en-US" altLang="ja-JP" sz="1500" dirty="0" smtClean="0">
              <a:solidFill>
                <a:srgbClr val="FFFF00"/>
              </a:solidFill>
              <a:ea typeface="ＤＦPOP体"/>
              <a:cs typeface="ＤＦPOP体"/>
            </a:endParaRPr>
          </a:p>
          <a:p>
            <a:pPr eaLnBrk="1" hangingPunct="1"/>
            <a:r>
              <a:rPr lang="ja-JP" altLang="en-US" sz="1500" dirty="0" smtClean="0">
                <a:solidFill>
                  <a:srgbClr val="FFFF00"/>
                </a:solidFill>
                <a:ea typeface="ＤＦPOP体"/>
                <a:cs typeface="ＤＦPOP体"/>
              </a:rPr>
              <a:t>ニコチンは血管を細くする働きがあります。</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9B0FEF4-F0B5-46C4-BF9A-147F3680CA55}" type="slidenum">
              <a:rPr lang="en-US" altLang="ja-JP" smtClean="0"/>
              <a:pPr/>
              <a:t>18</a:t>
            </a:fld>
            <a:endParaRPr lang="en-US" altLang="ja-JP"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ja-JP" altLang="en-US" dirty="0">
                <a:latin typeface="ＭＳ Ｐ明朝" panose="02020600040205080304" pitchFamily="18" charset="-128"/>
                <a:cs typeface="ＤＦPOP体"/>
              </a:rPr>
              <a:t>ニコチンは血管を細くする働きがある。</a:t>
            </a:r>
            <a:endParaRPr lang="en-US" altLang="ja-JP" dirty="0">
              <a:latin typeface="ＭＳ Ｐ明朝" panose="02020600040205080304" pitchFamily="18" charset="-128"/>
              <a:cs typeface="ＤＦPOP体"/>
            </a:endParaRPr>
          </a:p>
          <a:p>
            <a:r>
              <a:rPr lang="ja-JP" altLang="en-US" dirty="0">
                <a:latin typeface="ＭＳ Ｐ明朝" panose="02020600040205080304" pitchFamily="18" charset="-128"/>
                <a:cs typeface="ＤＦPOP体"/>
              </a:rPr>
              <a:t>そしてニコチンには「タバコをやめたいと思っても、なかなかやめられない」という麻薬と同じような働きがある。</a:t>
            </a:r>
          </a:p>
          <a:p>
            <a:pPr eaLnBrk="1" hangingPunct="1"/>
            <a:endParaRPr lang="ja-JP" altLang="en-US" dirty="0">
              <a:latin typeface="ＭＳ Ｐ明朝" panose="02020600040205080304" pitchFamily="18" charset="-128"/>
              <a:cs typeface="ＤＦPOP体"/>
            </a:endParaRPr>
          </a:p>
        </p:txBody>
      </p:sp>
    </p:spTree>
    <p:extLst>
      <p:ext uri="{BB962C8B-B14F-4D97-AF65-F5344CB8AC3E}">
        <p14:creationId xmlns:p14="http://schemas.microsoft.com/office/powerpoint/2010/main" val="2761649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5EC65DB6-100B-44C7-AF18-F3C9294BA406}" type="slidenum">
              <a:rPr lang="en-US" altLang="ja-JP" smtClean="0"/>
              <a:pPr/>
              <a:t>19</a:t>
            </a:fld>
            <a:endParaRPr lang="en-US" altLang="ja-JP"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うさぎさんの耳を台に固定して、うさぎさんの血管を観察してみました。</a:t>
            </a:r>
          </a:p>
          <a:p>
            <a:pPr algn="just" eaLnBrk="1" hangingPunct="1"/>
            <a:r>
              <a:rPr lang="ja-JP" altLang="en-US" dirty="0" smtClean="0">
                <a:latin typeface="Century" pitchFamily="18" charset="0"/>
                <a:ea typeface="ＭＳ 明朝" pitchFamily="17" charset="-128"/>
              </a:rPr>
              <a:t>うさぎさんにタバコを吸わせてみました。</a:t>
            </a:r>
          </a:p>
          <a:p>
            <a:pPr algn="just" eaLnBrk="1" hangingPunct="1"/>
            <a:r>
              <a:rPr lang="ja-JP" altLang="en-US" dirty="0" smtClean="0">
                <a:latin typeface="Century" pitchFamily="18" charset="0"/>
                <a:ea typeface="ＭＳ 明朝" pitchFamily="17" charset="-128"/>
              </a:rPr>
              <a:t>すると、血管が縮まり、血液が流れなくなりました。</a:t>
            </a:r>
          </a:p>
          <a:p>
            <a:pPr algn="just" eaLnBrk="1" hangingPunct="1"/>
            <a:r>
              <a:rPr lang="ja-JP" altLang="en-US" dirty="0" smtClean="0">
                <a:latin typeface="Century" pitchFamily="18" charset="0"/>
                <a:ea typeface="ＭＳ 明朝" pitchFamily="17" charset="-128"/>
              </a:rPr>
              <a:t>これもニコチンの働きで、血管を収縮し、血液が流れなくなったのが観察できました。</a:t>
            </a:r>
          </a:p>
          <a:p>
            <a:pPr eaLnBrk="1" hangingPunct="1"/>
            <a:endParaRPr lang="en-US" altLang="ja-JP" dirty="0" smtClean="0"/>
          </a:p>
        </p:txBody>
      </p:sp>
    </p:spTree>
    <p:extLst>
      <p:ext uri="{BB962C8B-B14F-4D97-AF65-F5344CB8AC3E}">
        <p14:creationId xmlns:p14="http://schemas.microsoft.com/office/powerpoint/2010/main" val="166797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804B0FD4-3B75-4CC3-AC3A-EE0A507FCA3E}" type="slidenum">
              <a:rPr lang="en-US" altLang="ja-JP" smtClean="0"/>
              <a:pPr/>
              <a:t>2</a:t>
            </a:fld>
            <a:endParaRPr lang="en-US" altLang="ja-JP"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ja-JP" altLang="en-US" dirty="0" smtClean="0">
                <a:effectLst/>
              </a:rPr>
              <a:t>１４才からキャメルという名前のタバコを吸っていたノニさんの物語です。</a:t>
            </a:r>
            <a:endParaRPr lang="ja-JP" altLang="ja-JP" dirty="0" smtClean="0"/>
          </a:p>
        </p:txBody>
      </p:sp>
    </p:spTree>
    <p:extLst>
      <p:ext uri="{BB962C8B-B14F-4D97-AF65-F5344CB8AC3E}">
        <p14:creationId xmlns:p14="http://schemas.microsoft.com/office/powerpoint/2010/main" val="494279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66AA158E-4828-4439-A930-6C8DF2E989FF}" type="slidenum">
              <a:rPr lang="en-US" altLang="ja-JP" smtClean="0"/>
              <a:pPr/>
              <a:t>20</a:t>
            </a:fld>
            <a:endParaRPr lang="en-US" altLang="ja-JP"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algn="just" eaLnBrk="1" hangingPunct="1"/>
            <a:r>
              <a:rPr lang="ja-JP" altLang="en-US" smtClean="0">
                <a:latin typeface="Century" pitchFamily="18" charset="0"/>
                <a:ea typeface="ＭＳ 明朝" pitchFamily="17" charset="-128"/>
              </a:rPr>
              <a:t>バージャー病の患者さんで、この人は、左足の膝下がタバコのせいで血液の流れが悪くなり</a:t>
            </a:r>
            <a:endParaRPr lang="en-US" altLang="ja-JP" smtClean="0">
              <a:latin typeface="Century" pitchFamily="18" charset="0"/>
              <a:ea typeface="ＭＳ 明朝" pitchFamily="17" charset="-128"/>
            </a:endParaRPr>
          </a:p>
          <a:p>
            <a:pPr algn="just" eaLnBrk="1" hangingPunct="1"/>
            <a:r>
              <a:rPr lang="ja-JP" altLang="en-US" smtClean="0">
                <a:latin typeface="Century" pitchFamily="18" charset="0"/>
                <a:ea typeface="ＭＳ 明朝" pitchFamily="17" charset="-128"/>
              </a:rPr>
              <a:t>腐れてしまって切断されています。</a:t>
            </a:r>
          </a:p>
          <a:p>
            <a:pPr algn="just" eaLnBrk="1" hangingPunct="1"/>
            <a:r>
              <a:rPr lang="ja-JP" altLang="en-US" smtClean="0">
                <a:latin typeface="Century" pitchFamily="18" charset="0"/>
                <a:ea typeface="ＭＳ 明朝" pitchFamily="17" charset="-128"/>
              </a:rPr>
              <a:t>そして、右足の指を切断されていますし、両方の手の指も切断されています。</a:t>
            </a:r>
          </a:p>
          <a:p>
            <a:pPr algn="just" eaLnBrk="1" hangingPunct="1"/>
            <a:r>
              <a:rPr lang="ja-JP" altLang="en-US" smtClean="0">
                <a:latin typeface="Century" pitchFamily="18" charset="0"/>
                <a:ea typeface="ＭＳ 明朝" pitchFamily="17" charset="-128"/>
              </a:rPr>
              <a:t>それでも、タバコを止めることが出来ず、肺癌になってようやくタバコを止めることができました。</a:t>
            </a:r>
          </a:p>
          <a:p>
            <a:pPr eaLnBrk="1" hangingPunct="1"/>
            <a:endParaRPr lang="en-US" altLang="ja-JP"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7001BA96-50FA-45CD-96FC-E700BE059E33}" type="slidenum">
              <a:rPr lang="en-US" altLang="ja-JP" smtClean="0"/>
              <a:pPr/>
              <a:t>21</a:t>
            </a:fld>
            <a:endParaRPr lang="en-US" altLang="ja-JP"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ja-JP" altLang="en-US" smtClean="0"/>
              <a:t>その他に、</a:t>
            </a:r>
            <a:endParaRPr lang="en-US" altLang="ja-JP" smtClean="0"/>
          </a:p>
          <a:p>
            <a:pPr eaLnBrk="1" hangingPunct="1"/>
            <a:r>
              <a:rPr lang="ja-JP" altLang="en-US" smtClean="0"/>
              <a:t>タバコを吸うとどんな病気になるか、</a:t>
            </a:r>
          </a:p>
          <a:p>
            <a:pPr eaLnBrk="1" hangingPunct="1"/>
            <a:r>
              <a:rPr lang="ja-JP" altLang="en-US" smtClean="0"/>
              <a:t>皆さんは知っていますか？</a:t>
            </a:r>
          </a:p>
          <a:p>
            <a:pPr eaLnBrk="1" hangingPunct="1"/>
            <a:r>
              <a:rPr lang="ja-JP" altLang="en-US" smtClean="0"/>
              <a:t>知っている人は手をあげてください。</a:t>
            </a:r>
          </a:p>
          <a:p>
            <a:pPr eaLnBrk="1" hangingPunct="1"/>
            <a:r>
              <a:rPr lang="ja-JP" altLang="en-US" smtClean="0"/>
              <a:t>クリックする</a:t>
            </a:r>
          </a:p>
          <a:p>
            <a:pPr eaLnBrk="1" hangingPunct="1"/>
            <a:r>
              <a:rPr lang="ja-JP" altLang="en-US" smtClean="0"/>
              <a:t>（発言させる）</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DDD11CF2-1118-45B8-AA32-A50C5612CE09}" type="slidenum">
              <a:rPr lang="en-US" altLang="ja-JP" smtClean="0"/>
              <a:pPr/>
              <a:t>22</a:t>
            </a:fld>
            <a:endParaRPr lang="en-US" altLang="ja-JP"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タバコは肺にも悪い影響を及ぼします。</a:t>
            </a:r>
          </a:p>
          <a:p>
            <a:pPr algn="just" eaLnBrk="1" hangingPunct="1"/>
            <a:r>
              <a:rPr lang="ja-JP" altLang="en-US" dirty="0" smtClean="0">
                <a:latin typeface="Century" pitchFamily="18" charset="0"/>
                <a:ea typeface="ＭＳ 明朝" pitchFamily="17" charset="-128"/>
              </a:rPr>
              <a:t>４５歳の学校の先生で、タバコを吸わない先生です。</a:t>
            </a:r>
          </a:p>
          <a:p>
            <a:pPr algn="just" eaLnBrk="1" hangingPunct="1"/>
            <a:r>
              <a:rPr lang="ja-JP" altLang="en-US" dirty="0" smtClean="0">
                <a:latin typeface="Century" pitchFamily="18" charset="0"/>
                <a:ea typeface="ＭＳ 明朝" pitchFamily="17" charset="-128"/>
              </a:rPr>
              <a:t>胸のレントゲンを撮った写真です。</a:t>
            </a:r>
          </a:p>
          <a:p>
            <a:pPr algn="just" eaLnBrk="1" hangingPunct="1"/>
            <a:r>
              <a:rPr lang="ja-JP" altLang="en-US" dirty="0" smtClean="0">
                <a:latin typeface="Century" pitchFamily="18" charset="0"/>
                <a:ea typeface="ＭＳ 明朝" pitchFamily="17" charset="-128"/>
              </a:rPr>
              <a:t>タバコを吸わない先生は、このような肺をしていますけれども、タバコを吸う先生は、肺の中に小さな空洞がたくさんできていることが分かります。</a:t>
            </a:r>
          </a:p>
          <a:p>
            <a:pPr algn="just" eaLnBrk="1" hangingPunct="1"/>
            <a:r>
              <a:rPr lang="ja-JP" altLang="en-US" dirty="0" smtClean="0">
                <a:latin typeface="Century" pitchFamily="18" charset="0"/>
                <a:ea typeface="ＭＳ 明朝" pitchFamily="17" charset="-128"/>
              </a:rPr>
              <a:t>こちらの先生は、もっと大きな空洞ができているのが分かります。</a:t>
            </a:r>
          </a:p>
          <a:p>
            <a:pPr algn="just" eaLnBrk="1" hangingPunct="1"/>
            <a:r>
              <a:rPr lang="ja-JP" altLang="en-US" dirty="0" smtClean="0">
                <a:latin typeface="Century" pitchFamily="18" charset="0"/>
                <a:ea typeface="ＭＳ 明朝" pitchFamily="17" charset="-128"/>
              </a:rPr>
              <a:t>このようになってくると、息切れがしたり、咳が出たり、ちょっとしたことでも息が苦しくなったりすることがあります。</a:t>
            </a:r>
          </a:p>
          <a:p>
            <a:pPr algn="just" eaLnBrk="1" hangingPunct="1"/>
            <a:r>
              <a:rPr lang="ja-JP" altLang="en-US" dirty="0" smtClean="0">
                <a:latin typeface="Century" pitchFamily="18" charset="0"/>
                <a:ea typeface="ＭＳ 明朝" pitchFamily="17" charset="-128"/>
              </a:rPr>
              <a:t>これが慢性きかんし炎、肺気腫という恐ろしい病気です。</a:t>
            </a:r>
          </a:p>
        </p:txBody>
      </p:sp>
    </p:spTree>
    <p:extLst>
      <p:ext uri="{BB962C8B-B14F-4D97-AF65-F5344CB8AC3E}">
        <p14:creationId xmlns:p14="http://schemas.microsoft.com/office/powerpoint/2010/main" val="2918185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493D006A-4B5F-432B-B9E8-D3FD348D15B1}" type="slidenum">
              <a:rPr lang="en-US" altLang="ja-JP" smtClean="0"/>
              <a:pPr/>
              <a:t>23</a:t>
            </a:fld>
            <a:endParaRPr lang="en-US" altLang="ja-JP"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タバコの害は、癌だけでなく、息切れをしたりとか、咳が止まらなかったりとか、胃潰瘍になったり、心筋梗塞になったり、いろんな悪い影響があります。</a:t>
            </a:r>
          </a:p>
          <a:p>
            <a:pPr eaLnBrk="1" hangingPunct="1"/>
            <a:endParaRPr lang="en-US" altLang="ja-JP" dirty="0" smtClean="0"/>
          </a:p>
        </p:txBody>
      </p:sp>
    </p:spTree>
    <p:extLst>
      <p:ext uri="{BB962C8B-B14F-4D97-AF65-F5344CB8AC3E}">
        <p14:creationId xmlns:p14="http://schemas.microsoft.com/office/powerpoint/2010/main" val="697406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FD3820B3-B7BB-41F9-9C83-0B95ACD7103D}" type="slidenum">
              <a:rPr lang="en-US" altLang="ja-JP" smtClean="0"/>
              <a:pPr/>
              <a:t>24</a:t>
            </a:fld>
            <a:endParaRPr lang="en-US" altLang="ja-JP"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709098" y="4861360"/>
            <a:ext cx="5681105" cy="4607052"/>
          </a:xfrm>
          <a:noFill/>
          <a:ln/>
        </p:spPr>
        <p:txBody>
          <a:bodyPr/>
          <a:lstStyle/>
          <a:p>
            <a:pPr eaLnBrk="1" hangingPunct="1"/>
            <a:r>
              <a:rPr lang="ja-JP" altLang="en-US" smtClean="0"/>
              <a:t>問題です。</a:t>
            </a:r>
            <a:endParaRPr lang="en-US" altLang="ja-JP" smtClean="0"/>
          </a:p>
          <a:p>
            <a:pPr eaLnBrk="1" hangingPunct="1"/>
            <a:r>
              <a:rPr lang="ja-JP" altLang="en-US" smtClean="0"/>
              <a:t>右の歯が汚くなっているのはなぜでしょうか。</a:t>
            </a:r>
            <a:endParaRPr lang="en-US" altLang="ja-JP" smtClean="0"/>
          </a:p>
          <a:p>
            <a:pPr eaLnBrk="1" hangingPunct="1"/>
            <a:r>
              <a:rPr lang="ja-JP" altLang="en-US" smtClean="0"/>
              <a:t>（クリック）</a:t>
            </a:r>
            <a:endParaRPr lang="en-US" altLang="ja-JP" smtClean="0"/>
          </a:p>
          <a:p>
            <a:pPr eaLnBrk="1" hangingPunct="1"/>
            <a:r>
              <a:rPr lang="ja-JP" altLang="en-US" smtClean="0"/>
              <a:t>答えは２番です。</a:t>
            </a:r>
            <a:endParaRPr lang="en-US" altLang="ja-JP" smtClean="0"/>
          </a:p>
          <a:p>
            <a:pPr eaLnBrk="1" hangingPunct="1"/>
            <a:r>
              <a:rPr lang="ja-JP" altLang="en-US" smtClean="0"/>
              <a:t>タバコを吸うと、歯茎の血行にも悪影響を及ぼします。</a:t>
            </a:r>
            <a:endParaRPr lang="en-US" altLang="ja-JP" smtClean="0"/>
          </a:p>
          <a:p>
            <a:pPr eaLnBrk="1" hangingPunct="1"/>
            <a:r>
              <a:rPr lang="ja-JP" altLang="en-US" smtClean="0"/>
              <a:t>タバコをすう人の歯にはタールがしみついて、歯ぐきが黒くはれて</a:t>
            </a:r>
          </a:p>
          <a:p>
            <a:pPr eaLnBrk="1" hangingPunct="1"/>
            <a:r>
              <a:rPr lang="ja-JP" altLang="en-US" smtClean="0"/>
              <a:t>歯周病になります。</a:t>
            </a:r>
          </a:p>
          <a:p>
            <a:pPr eaLnBrk="1" hangingPunct="1"/>
            <a:r>
              <a:rPr lang="ja-JP" altLang="en-US" smtClean="0"/>
              <a:t>タバコをすわないでいると、歯ぐきも歯もきれいになります。</a:t>
            </a:r>
            <a:endParaRPr lang="en-US" altLang="ja-JP" smtClean="0"/>
          </a:p>
          <a:p>
            <a:pPr eaLnBrk="1" hangingPunct="1"/>
            <a:r>
              <a:rPr lang="ja-JP" altLang="en-US" smtClean="0"/>
              <a:t>タバコをすうと虫歯にもなりやすくなります。</a:t>
            </a:r>
          </a:p>
          <a:p>
            <a:pPr eaLnBrk="1" hangingPunct="1"/>
            <a:endParaRPr lang="ja-JP"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DFEF27A-0C2C-4A1C-92AE-383A3CC5D290}" type="slidenum">
              <a:rPr lang="en-US" altLang="ja-JP" smtClean="0"/>
              <a:pPr/>
              <a:t>25</a:t>
            </a:fld>
            <a:endParaRPr lang="en-US" altLang="ja-JP"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709098" y="4861360"/>
            <a:ext cx="5681105" cy="4607052"/>
          </a:xfrm>
          <a:noFill/>
          <a:ln/>
        </p:spPr>
        <p:txBody>
          <a:bodyPr/>
          <a:lstStyle/>
          <a:p>
            <a:pPr eaLnBrk="1" hangingPunct="1"/>
            <a:r>
              <a:rPr lang="ja-JP" altLang="en-US" smtClean="0"/>
              <a:t>問題です。</a:t>
            </a:r>
            <a:endParaRPr lang="en-US" altLang="ja-JP" smtClean="0"/>
          </a:p>
          <a:p>
            <a:pPr eaLnBrk="1" hangingPunct="1"/>
            <a:r>
              <a:rPr lang="ja-JP" altLang="en-US" smtClean="0"/>
              <a:t>この２人の写真はどのような関係の人でしょうか。</a:t>
            </a:r>
            <a:endParaRPr lang="en-US" altLang="ja-JP" smtClean="0"/>
          </a:p>
          <a:p>
            <a:pPr eaLnBrk="1" hangingPunct="1"/>
            <a:r>
              <a:rPr lang="ja-JP" altLang="en-US" smtClean="0"/>
              <a:t>（クリック）</a:t>
            </a:r>
            <a:endParaRPr lang="en-US" altLang="ja-JP" smtClean="0"/>
          </a:p>
          <a:p>
            <a:pPr eaLnBrk="1" hangingPunct="1"/>
            <a:r>
              <a:rPr lang="ja-JP" altLang="en-US" smtClean="0"/>
              <a:t>答えは４番です。</a:t>
            </a:r>
            <a:endParaRPr lang="en-US" altLang="ja-JP" smtClean="0"/>
          </a:p>
          <a:p>
            <a:pPr eaLnBrk="1" hangingPunct="1"/>
            <a:r>
              <a:rPr lang="ja-JP" altLang="en-US" smtClean="0"/>
              <a:t>イギリステレビ局が報道した記事の写真です。</a:t>
            </a:r>
            <a:endParaRPr lang="en-US" altLang="ja-JP" smtClean="0"/>
          </a:p>
          <a:p>
            <a:pPr eaLnBrk="1" hangingPunct="1"/>
            <a:r>
              <a:rPr lang="ja-JP" altLang="en-US" smtClean="0"/>
              <a:t>喫煙するのと喫煙しないのでは、このような目に見える変化が起こってくるとされています。</a:t>
            </a:r>
          </a:p>
          <a:p>
            <a:pPr eaLnBrk="1" hangingPunct="1"/>
            <a:r>
              <a:rPr lang="ja-JP" altLang="en-US" smtClean="0"/>
              <a:t>（注）講師の方へ：この写真は双子がメーキャップして作った将来予想です</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 イメージ プレースホルダ 1"/>
          <p:cNvSpPr>
            <a:spLocks noGrp="1" noRot="1" noChangeAspect="1" noTextEdit="1"/>
          </p:cNvSpPr>
          <p:nvPr>
            <p:ph type="sldImg"/>
          </p:nvPr>
        </p:nvSpPr>
        <p:spPr>
          <a:ln/>
        </p:spPr>
      </p:sp>
      <p:sp>
        <p:nvSpPr>
          <p:cNvPr id="117763" name="ノート プレースホルダ 2"/>
          <p:cNvSpPr>
            <a:spLocks noGrp="1"/>
          </p:cNvSpPr>
          <p:nvPr>
            <p:ph type="body" idx="1"/>
          </p:nvPr>
        </p:nvSpPr>
        <p:spPr>
          <a:noFill/>
          <a:ln/>
        </p:spPr>
        <p:txBody>
          <a:bodyPr/>
          <a:lstStyle/>
          <a:p>
            <a:r>
              <a:rPr lang="ja-JP" altLang="en-US" dirty="0" smtClean="0"/>
              <a:t>たばこを吸う女性は吸わない女性に比べ、５歳以上も</a:t>
            </a:r>
          </a:p>
          <a:p>
            <a:r>
              <a:rPr lang="ja-JP" altLang="en-US" dirty="0" smtClean="0"/>
              <a:t>肌が“老化”している</a:t>
            </a:r>
          </a:p>
          <a:p>
            <a:r>
              <a:rPr lang="ja-JP" altLang="en-US" dirty="0" smtClean="0"/>
              <a:t>ポーラ化粧品会社が、</a:t>
            </a:r>
          </a:p>
          <a:p>
            <a:r>
              <a:rPr lang="ja-JP" altLang="en-US" dirty="0" smtClean="0"/>
              <a:t>２０～８０歳の</a:t>
            </a:r>
          </a:p>
          <a:p>
            <a:r>
              <a:rPr lang="ja-JP" altLang="en-US" dirty="0" smtClean="0"/>
              <a:t>約３０万人の女性の肌状態とタバコの関係をしらべました。</a:t>
            </a:r>
          </a:p>
          <a:p>
            <a:endParaRPr lang="ja-JP" altLang="en-US" dirty="0" smtClean="0"/>
          </a:p>
        </p:txBody>
      </p:sp>
      <p:sp>
        <p:nvSpPr>
          <p:cNvPr id="117764" name="スライド番号プレースホルダ 3"/>
          <p:cNvSpPr>
            <a:spLocks noGrp="1"/>
          </p:cNvSpPr>
          <p:nvPr>
            <p:ph type="sldNum" sz="quarter" idx="5"/>
          </p:nvPr>
        </p:nvSpPr>
        <p:spPr>
          <a:noFill/>
        </p:spPr>
        <p:txBody>
          <a:bodyPr/>
          <a:lstStyle/>
          <a:p>
            <a:fld id="{C4B69955-B339-4C03-9B49-5620A323299E}" type="slidenum">
              <a:rPr lang="en-US" altLang="ja-JP" smtClean="0"/>
              <a:pPr/>
              <a:t>26</a:t>
            </a:fld>
            <a:endParaRPr lang="en-US" altLang="ja-JP" smtClean="0"/>
          </a:p>
        </p:txBody>
      </p:sp>
    </p:spTree>
    <p:extLst>
      <p:ext uri="{BB962C8B-B14F-4D97-AF65-F5344CB8AC3E}">
        <p14:creationId xmlns:p14="http://schemas.microsoft.com/office/powerpoint/2010/main" val="508573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E04B684E-7D4B-41D9-9921-2A386FF121C7}" type="slidenum">
              <a:rPr lang="en-US" altLang="ja-JP" smtClean="0"/>
              <a:pPr/>
              <a:t>27</a:t>
            </a:fld>
            <a:endParaRPr lang="en-US" altLang="ja-JP"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ダイエットのためにタバコを吸う人もいます。</a:t>
            </a:r>
          </a:p>
          <a:p>
            <a:pPr algn="just" eaLnBrk="1" hangingPunct="1"/>
            <a:r>
              <a:rPr lang="ja-JP" altLang="en-US" dirty="0" smtClean="0">
                <a:latin typeface="Century" pitchFamily="18" charset="0"/>
                <a:ea typeface="ＭＳ 明朝" pitchFamily="17" charset="-128"/>
              </a:rPr>
              <a:t>タバコはダイエットの役に立つのでしょうか。</a:t>
            </a:r>
          </a:p>
          <a:p>
            <a:pPr algn="just" eaLnBrk="1" hangingPunct="1"/>
            <a:r>
              <a:rPr lang="ja-JP" altLang="en-US" dirty="0" smtClean="0">
                <a:latin typeface="Century" pitchFamily="18" charset="0"/>
                <a:ea typeface="ＭＳ 明朝" pitchFamily="17" charset="-128"/>
              </a:rPr>
              <a:t>実際は、太っている人がタバコを吸うことが多いという結果が出ています。</a:t>
            </a:r>
          </a:p>
          <a:p>
            <a:pPr algn="just" eaLnBrk="1" hangingPunct="1"/>
            <a:r>
              <a:rPr lang="ja-JP" altLang="en-US" dirty="0" smtClean="0">
                <a:latin typeface="Century" pitchFamily="18" charset="0"/>
                <a:ea typeface="ＭＳ 明朝" pitchFamily="17" charset="-128"/>
              </a:rPr>
              <a:t>だから、タバコはダイエットの役に立っていないということが分かります。</a:t>
            </a:r>
          </a:p>
          <a:p>
            <a:pPr algn="just" eaLnBrk="1" hangingPunct="1"/>
            <a:r>
              <a:rPr lang="ja-JP" altLang="en-US" u="sng" dirty="0" smtClean="0">
                <a:latin typeface="Century" pitchFamily="18" charset="0"/>
                <a:ea typeface="ＭＳ 明朝" pitchFamily="17" charset="-128"/>
              </a:rPr>
              <a:t>この人も、結局こんなに太っていても</a:t>
            </a:r>
            <a:r>
              <a:rPr lang="ja-JP" altLang="en-US" dirty="0" smtClean="0">
                <a:latin typeface="Century" pitchFamily="18" charset="0"/>
                <a:ea typeface="ＭＳ 明朝" pitchFamily="17" charset="-128"/>
              </a:rPr>
              <a:t>タバコを吸っています。</a:t>
            </a:r>
          </a:p>
          <a:p>
            <a:pPr eaLnBrk="1" hangingPunct="1"/>
            <a:endParaRPr lang="en-US" altLang="ja-JP" dirty="0" smtClean="0"/>
          </a:p>
        </p:txBody>
      </p:sp>
    </p:spTree>
    <p:extLst>
      <p:ext uri="{BB962C8B-B14F-4D97-AF65-F5344CB8AC3E}">
        <p14:creationId xmlns:p14="http://schemas.microsoft.com/office/powerpoint/2010/main" val="2297225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10F4430B-A491-4FFB-AEB6-B45F56D27B0D}" type="slidenum">
              <a:rPr lang="en-US" altLang="ja-JP" smtClean="0"/>
              <a:pPr/>
              <a:t>28</a:t>
            </a:fld>
            <a:endParaRPr lang="en-US" altLang="ja-JP" smtClean="0"/>
          </a:p>
        </p:txBody>
      </p:sp>
      <p:sp>
        <p:nvSpPr>
          <p:cNvPr id="120835" name="Rectangle 1026"/>
          <p:cNvSpPr>
            <a:spLocks noGrp="1" noRot="1" noChangeAspect="1" noChangeArrowheads="1" noTextEdit="1"/>
          </p:cNvSpPr>
          <p:nvPr>
            <p:ph type="sldImg"/>
          </p:nvPr>
        </p:nvSpPr>
        <p:spPr>
          <a:ln/>
        </p:spPr>
      </p:sp>
      <p:sp>
        <p:nvSpPr>
          <p:cNvPr id="120836" name="Rectangle 1027"/>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日本人でタバコを吸う人は、だんだん減ってきています。</a:t>
            </a:r>
          </a:p>
          <a:p>
            <a:pPr algn="just" eaLnBrk="1" hangingPunct="1"/>
            <a:r>
              <a:rPr lang="ja-JP" altLang="en-US" dirty="0" smtClean="0">
                <a:latin typeface="Century" pitchFamily="18" charset="0"/>
                <a:ea typeface="ＭＳ 明朝" pitchFamily="17" charset="-128"/>
              </a:rPr>
              <a:t>男性は減ってきていますがタバコを吸う若い女性が、増えてきているのが気がかりです。</a:t>
            </a:r>
          </a:p>
          <a:p>
            <a:pPr algn="just" eaLnBrk="1" hangingPunct="1"/>
            <a:r>
              <a:rPr lang="ja-JP" altLang="en-US" dirty="0" smtClean="0">
                <a:latin typeface="Century" pitchFamily="18" charset="0"/>
                <a:ea typeface="ＭＳ 明朝" pitchFamily="17" charset="-128"/>
              </a:rPr>
              <a:t>女性は、妊娠します。</a:t>
            </a:r>
          </a:p>
          <a:p>
            <a:pPr algn="just" eaLnBrk="1" hangingPunct="1"/>
            <a:r>
              <a:rPr lang="ja-JP" altLang="en-US" dirty="0" smtClean="0">
                <a:latin typeface="Century" pitchFamily="18" charset="0"/>
                <a:ea typeface="ＭＳ 明朝" pitchFamily="17" charset="-128"/>
              </a:rPr>
              <a:t>そうすると、お腹の赤ちゃんにも悪い影響を及ぼします。お母さんが、お腹に赤ちゃんがいる時にタバコを吸うと、未熟児、小さな赤ちゃんが産まれやすくなります。</a:t>
            </a:r>
          </a:p>
          <a:p>
            <a:pPr algn="just" eaLnBrk="1" hangingPunct="1"/>
            <a:r>
              <a:rPr lang="ja-JP" altLang="en-US" dirty="0" smtClean="0">
                <a:latin typeface="Century" pitchFamily="18" charset="0"/>
                <a:ea typeface="ＭＳ 明朝" pitchFamily="17" charset="-128"/>
              </a:rPr>
              <a:t>そして、赤ちゃんが知らず知らずの間に死んでいる時があります。</a:t>
            </a:r>
          </a:p>
          <a:p>
            <a:pPr algn="just" eaLnBrk="1" hangingPunct="1"/>
            <a:r>
              <a:rPr lang="ja-JP" altLang="en-US" dirty="0" smtClean="0">
                <a:latin typeface="Century" pitchFamily="18" charset="0"/>
                <a:ea typeface="ＭＳ 明朝" pitchFamily="17" charset="-128"/>
              </a:rPr>
              <a:t>これは、乳幼児突然死症候群という恐ろしい病気ですけれども、気が付いたら赤ちゃんが死んでいたということがあります。これもお母さんの喫煙と関係があります。</a:t>
            </a:r>
          </a:p>
          <a:p>
            <a:pPr algn="just" eaLnBrk="1" hangingPunct="1"/>
            <a:r>
              <a:rPr lang="ja-JP" altLang="en-US" dirty="0" smtClean="0">
                <a:latin typeface="Century" pitchFamily="18" charset="0"/>
                <a:ea typeface="ＭＳ 明朝" pitchFamily="17" charset="-128"/>
              </a:rPr>
              <a:t>この他にも、お母さんがタバコを吸ったせいで、子どもが喘息になったり、身長が伸びなくなったり、勉強の集中力がなくなったり、虫歯が増えたりします。</a:t>
            </a:r>
          </a:p>
          <a:p>
            <a:pPr eaLnBrk="1" hangingPunct="1"/>
            <a:endParaRPr lang="en-US" altLang="ja-JP" dirty="0" smtClean="0"/>
          </a:p>
          <a:p>
            <a:pPr algn="just" eaLnBrk="1" hangingPunct="1"/>
            <a:endParaRPr lang="ja-JP" altLang="en-US" dirty="0" smtClean="0">
              <a:latin typeface="Century" pitchFamily="18" charset="0"/>
              <a:ea typeface="ＭＳ 明朝" pitchFamily="17" charset="-128"/>
            </a:endParaRPr>
          </a:p>
          <a:p>
            <a:pPr eaLnBrk="1" hangingPunct="1"/>
            <a:endParaRPr lang="en-US" altLang="ja-JP" dirty="0" smtClean="0"/>
          </a:p>
        </p:txBody>
      </p:sp>
    </p:spTree>
    <p:extLst>
      <p:ext uri="{BB962C8B-B14F-4D97-AF65-F5344CB8AC3E}">
        <p14:creationId xmlns:p14="http://schemas.microsoft.com/office/powerpoint/2010/main" val="3093120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D0434A93-F832-424F-B049-EF284515320F}" type="slidenum">
              <a:rPr lang="en-US" altLang="ja-JP" smtClean="0"/>
              <a:pPr/>
              <a:t>29</a:t>
            </a:fld>
            <a:endParaRPr lang="en-US" altLang="ja-JP"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お腹の中の赤ちゃんも「お母さん、お願いだからタバコを吸わせないで。元気に育てて」と言っています。</a:t>
            </a:r>
          </a:p>
          <a:p>
            <a:pPr eaLnBrk="1" hangingPunct="1"/>
            <a:endParaRPr lang="ja-JP" altLang="en-US" dirty="0" smtClean="0"/>
          </a:p>
          <a:p>
            <a:pPr eaLnBrk="1" hangingPunct="1"/>
            <a:endParaRPr lang="en-US" altLang="ja-JP" dirty="0" smtClean="0"/>
          </a:p>
        </p:txBody>
      </p:sp>
    </p:spTree>
    <p:extLst>
      <p:ext uri="{BB962C8B-B14F-4D97-AF65-F5344CB8AC3E}">
        <p14:creationId xmlns:p14="http://schemas.microsoft.com/office/powerpoint/2010/main" val="1256180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BE1C8F6-AF26-44A9-B0B0-2237925A4485}" type="slidenum">
              <a:rPr lang="en-US" altLang="ja-JP" smtClean="0"/>
              <a:pPr/>
              <a:t>3</a:t>
            </a:fld>
            <a:endParaRPr lang="en-US" altLang="ja-JP"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ct val="50000"/>
              </a:spcBef>
            </a:pPr>
            <a:r>
              <a:rPr lang="ja-JP" altLang="en-US" dirty="0" smtClean="0">
                <a:effectLst/>
              </a:rPr>
              <a:t>出産した次の歳の、３３才でタバコのせいで肺ガンにかかってしまいました。</a:t>
            </a:r>
            <a:endParaRPr lang="ja-JP" altLang="ja-JP" dirty="0" smtClean="0"/>
          </a:p>
        </p:txBody>
      </p:sp>
    </p:spTree>
    <p:extLst>
      <p:ext uri="{BB962C8B-B14F-4D97-AF65-F5344CB8AC3E}">
        <p14:creationId xmlns:p14="http://schemas.microsoft.com/office/powerpoint/2010/main" val="1342681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E682D25-52F9-4688-88BE-B29B83FBEDB6}" type="slidenum">
              <a:rPr lang="en-US" altLang="ja-JP" smtClean="0"/>
              <a:pPr/>
              <a:t>30</a:t>
            </a:fld>
            <a:endParaRPr lang="en-US" altLang="ja-JP"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そして、勉強にも悪い影響を及ぼします。</a:t>
            </a:r>
          </a:p>
          <a:p>
            <a:pPr algn="just" eaLnBrk="1" hangingPunct="1"/>
            <a:r>
              <a:rPr lang="ja-JP" altLang="en-US" dirty="0" smtClean="0">
                <a:latin typeface="Century" pitchFamily="18" charset="0"/>
                <a:ea typeface="ＭＳ 明朝" pitchFamily="17" charset="-128"/>
              </a:rPr>
              <a:t>タバコを吸うと頭の働きが悪くなります。</a:t>
            </a:r>
          </a:p>
          <a:p>
            <a:pPr algn="just" eaLnBrk="1" hangingPunct="1"/>
            <a:r>
              <a:rPr lang="ja-JP" altLang="en-US" dirty="0" smtClean="0">
                <a:latin typeface="Century" pitchFamily="18" charset="0"/>
                <a:ea typeface="ＭＳ 明朝" pitchFamily="17" charset="-128"/>
              </a:rPr>
              <a:t>タバコの中に含まれる一酸化炭素が、集中力を邪魔して勉強に集中できなくなります。</a:t>
            </a:r>
          </a:p>
          <a:p>
            <a:pPr algn="just" eaLnBrk="1" hangingPunct="1"/>
            <a:r>
              <a:rPr lang="ja-JP" altLang="en-US" dirty="0" smtClean="0">
                <a:latin typeface="Century" pitchFamily="18" charset="0"/>
                <a:ea typeface="ＭＳ 明朝" pitchFamily="17" charset="-128"/>
              </a:rPr>
              <a:t>タバコを吸わないと勉強に集中できますけれども、タバコを吸うとなかなか勉強に集中できなくなることがあります。</a:t>
            </a:r>
          </a:p>
          <a:p>
            <a:pPr eaLnBrk="1" hangingPunct="1"/>
            <a:endParaRPr lang="en-US" altLang="ja-JP" dirty="0" smtClean="0"/>
          </a:p>
        </p:txBody>
      </p:sp>
    </p:spTree>
    <p:extLst>
      <p:ext uri="{BB962C8B-B14F-4D97-AF65-F5344CB8AC3E}">
        <p14:creationId xmlns:p14="http://schemas.microsoft.com/office/powerpoint/2010/main" val="1449184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6B1DA557-29B1-48EA-991F-B8A9AA72817D}" type="slidenum">
              <a:rPr lang="en-US" altLang="ja-JP" smtClean="0"/>
              <a:pPr/>
              <a:t>31</a:t>
            </a:fld>
            <a:endParaRPr lang="en-US" altLang="ja-JP"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r>
              <a:rPr lang="ja-JP" altLang="en-US" dirty="0" smtClean="0"/>
              <a:t>皆さんは受動喫煙という言葉を知っていますか。</a:t>
            </a:r>
            <a:endParaRPr lang="en-US" altLang="ja-JP" dirty="0" smtClean="0"/>
          </a:p>
          <a:p>
            <a:pPr eaLnBrk="1" hangingPunct="1"/>
            <a:r>
              <a:rPr lang="ja-JP" altLang="en-US" dirty="0" smtClean="0"/>
              <a:t>（発言させる）</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793F8DD5-7D80-4D00-A566-FA15E76B2993}" type="slidenum">
              <a:rPr lang="en-US" altLang="ja-JP" smtClean="0"/>
              <a:pPr/>
              <a:t>32</a:t>
            </a:fld>
            <a:endParaRPr lang="en-US" altLang="ja-JP"/>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ja-JP" altLang="en-US" dirty="0"/>
              <a:t>喫煙者の周りにいる人が、自分の意思とは関係なく「たばこの煙」を吸わされることです。</a:t>
            </a:r>
            <a:endParaRPr lang="en-US" altLang="ja-JP" dirty="0"/>
          </a:p>
          <a:p>
            <a:r>
              <a:rPr lang="ja-JP" altLang="en-US" dirty="0"/>
              <a:t>この受動</a:t>
            </a:r>
            <a:r>
              <a:rPr lang="ja-JP" altLang="en-US" dirty="0" smtClean="0"/>
              <a:t>喫煙も身体</a:t>
            </a:r>
            <a:r>
              <a:rPr lang="ja-JP" altLang="en-US" dirty="0"/>
              <a:t>に悪影響を</a:t>
            </a:r>
            <a:r>
              <a:rPr lang="ja-JP" altLang="en-US" dirty="0" smtClean="0"/>
              <a:t>及ぼします。</a:t>
            </a:r>
            <a:endParaRPr lang="ja-JP" altLang="en-US" dirty="0"/>
          </a:p>
          <a:p>
            <a:pPr algn="just" eaLnBrk="1" hangingPunct="1"/>
            <a:endParaRPr lang="ja-JP" altLang="en-US" dirty="0">
              <a:latin typeface="Century" pitchFamily="18" charset="0"/>
              <a:ea typeface="ＭＳ 明朝" pitchFamily="17" charset="-128"/>
            </a:endParaRPr>
          </a:p>
        </p:txBody>
      </p:sp>
    </p:spTree>
    <p:extLst>
      <p:ext uri="{BB962C8B-B14F-4D97-AF65-F5344CB8AC3E}">
        <p14:creationId xmlns:p14="http://schemas.microsoft.com/office/powerpoint/2010/main" val="1201870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タバコの煙に</a:t>
            </a:r>
            <a:r>
              <a:rPr lang="ja-JP" altLang="en-US" dirty="0" smtClean="0">
                <a:latin typeface="Century" pitchFamily="18" charset="0"/>
                <a:ea typeface="ＭＳ 明朝" pitchFamily="17" charset="-128"/>
              </a:rPr>
              <a:t>は３種類</a:t>
            </a:r>
            <a:r>
              <a:rPr lang="ja-JP" altLang="en-US" dirty="0">
                <a:latin typeface="Century" pitchFamily="18" charset="0"/>
                <a:ea typeface="ＭＳ 明朝" pitchFamily="17" charset="-128"/>
              </a:rPr>
              <a:t>あります。</a:t>
            </a:r>
          </a:p>
          <a:p>
            <a:pPr algn="just" eaLnBrk="1" hangingPunct="1"/>
            <a:r>
              <a:rPr lang="ja-JP" altLang="en-US" dirty="0" smtClean="0">
                <a:latin typeface="Century" pitchFamily="18" charset="0"/>
                <a:ea typeface="ＭＳ 明朝" pitchFamily="17" charset="-128"/>
              </a:rPr>
              <a:t>タバコ</a:t>
            </a:r>
            <a:r>
              <a:rPr lang="ja-JP" altLang="en-US" dirty="0">
                <a:latin typeface="Century" pitchFamily="18" charset="0"/>
                <a:ea typeface="ＭＳ 明朝" pitchFamily="17" charset="-128"/>
              </a:rPr>
              <a:t>を吸い込む煙と、タバコの先から立ち上る</a:t>
            </a:r>
            <a:r>
              <a:rPr lang="ja-JP" altLang="en-US" dirty="0" smtClean="0">
                <a:latin typeface="Century" pitchFamily="18" charset="0"/>
                <a:ea typeface="ＭＳ 明朝" pitchFamily="17" charset="-128"/>
              </a:rPr>
              <a:t>煙、それと吐くときに出る煙です。</a:t>
            </a:r>
            <a:endParaRPr lang="ja-JP" altLang="en-US"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タバコを吸い込む煙、これを主流煙と</a:t>
            </a:r>
            <a:r>
              <a:rPr lang="ja-JP" altLang="en-US" dirty="0" smtClean="0">
                <a:latin typeface="Century" pitchFamily="18" charset="0"/>
                <a:ea typeface="ＭＳ 明朝" pitchFamily="17" charset="-128"/>
              </a:rPr>
              <a:t>言いタバコの種類により吸われる煙が異なります。</a:t>
            </a:r>
            <a:endParaRPr lang="ja-JP" altLang="en-US" dirty="0">
              <a:latin typeface="Century" pitchFamily="18" charset="0"/>
              <a:ea typeface="ＭＳ 明朝" pitchFamily="17" charset="-128"/>
            </a:endParaRPr>
          </a:p>
          <a:p>
            <a:pPr algn="just" eaLnBrk="1" hangingPunct="1"/>
            <a:r>
              <a:rPr lang="ja-JP" altLang="en-US" dirty="0" smtClean="0">
                <a:latin typeface="Century" pitchFamily="18" charset="0"/>
                <a:ea typeface="ＭＳ 明朝" pitchFamily="17" charset="-128"/>
              </a:rPr>
              <a:t>呼出煙は吐かれた煙です。</a:t>
            </a:r>
            <a:endParaRPr lang="en-US" altLang="ja-JP" dirty="0" smtClean="0">
              <a:latin typeface="Century" pitchFamily="18" charset="0"/>
              <a:ea typeface="ＭＳ 明朝" pitchFamily="17" charset="-128"/>
            </a:endParaRPr>
          </a:p>
          <a:p>
            <a:pPr algn="just" eaLnBrk="1" hangingPunct="1"/>
            <a:r>
              <a:rPr lang="ja-JP" altLang="en-US" dirty="0" smtClean="0">
                <a:latin typeface="Century" pitchFamily="18" charset="0"/>
                <a:ea typeface="ＭＳ 明朝" pitchFamily="17" charset="-128"/>
              </a:rPr>
              <a:t>タバコ</a:t>
            </a:r>
            <a:r>
              <a:rPr lang="ja-JP" altLang="en-US" dirty="0">
                <a:latin typeface="Century" pitchFamily="18" charset="0"/>
                <a:ea typeface="ＭＳ 明朝" pitchFamily="17" charset="-128"/>
              </a:rPr>
              <a:t>の先から立ち上る煙、これを副流煙と言います。</a:t>
            </a:r>
          </a:p>
          <a:p>
            <a:pPr algn="just" eaLnBrk="1" hangingPunct="1"/>
            <a:r>
              <a:rPr lang="ja-JP" altLang="en-US" dirty="0">
                <a:latin typeface="Century" pitchFamily="18" charset="0"/>
                <a:ea typeface="ＭＳ 明朝" pitchFamily="17" charset="-128"/>
              </a:rPr>
              <a:t>この副流煙の方がより高い毒が入っています。</a:t>
            </a:r>
          </a:p>
          <a:p>
            <a:pPr algn="just" eaLnBrk="1" hangingPunct="1"/>
            <a:r>
              <a:rPr lang="ja-JP" altLang="en-US" dirty="0">
                <a:latin typeface="Century" pitchFamily="18" charset="0"/>
                <a:ea typeface="ＭＳ 明朝" pitchFamily="17" charset="-128"/>
              </a:rPr>
              <a:t>タバコの有害物質は、ニコチンとタールと一酸化炭素でしたけれども、主流煙と比べたら、副流煙の方がニコチンは２．８倍、タールは３．４倍、一酸化炭素は４．７倍と、それぞれこちらの方がより毒が強いことが分かります。</a:t>
            </a:r>
          </a:p>
          <a:p>
            <a:endParaRPr lang="ja-JP" altLang="en-US" dirty="0"/>
          </a:p>
          <a:p>
            <a:endParaRPr lang="ja-JP" altLang="en-US" dirty="0"/>
          </a:p>
        </p:txBody>
      </p:sp>
    </p:spTree>
    <p:extLst>
      <p:ext uri="{BB962C8B-B14F-4D97-AF65-F5344CB8AC3E}">
        <p14:creationId xmlns:p14="http://schemas.microsoft.com/office/powerpoint/2010/main" val="9112523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8612C6B0-FA25-495F-BA2F-0C9F5DCC3024}" type="slidenum">
              <a:rPr lang="en-US" altLang="ja-JP" smtClean="0"/>
              <a:pPr/>
              <a:t>34</a:t>
            </a:fld>
            <a:endParaRPr lang="en-US" altLang="ja-JP"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ja-JP" altLang="en-US" b="0" dirty="0" smtClean="0"/>
              <a:t>この写真をかっこいいと思いますか。</a:t>
            </a:r>
            <a:endParaRPr lang="en-US" altLang="ja-JP" b="0" dirty="0" smtClean="0"/>
          </a:p>
          <a:p>
            <a:pPr eaLnBrk="1" hangingPunct="1"/>
            <a:r>
              <a:rPr lang="ja-JP" altLang="en-US" b="0" dirty="0" smtClean="0"/>
              <a:t>男から見ても、女から見てもタバコはかっこわるく見えるようです。</a:t>
            </a:r>
            <a:endParaRPr lang="en-US" altLang="ja-JP" b="0" dirty="0" smtClean="0"/>
          </a:p>
          <a:p>
            <a:pPr eaLnBrk="1" hangingPunct="1"/>
            <a:endParaRPr lang="en-US" altLang="ja-JP" b="1" dirty="0" smtClean="0"/>
          </a:p>
          <a:p>
            <a:pPr eaLnBrk="1" hangingPunct="1"/>
            <a:endParaRPr lang="ja-JP" altLang="ja-JP" dirty="0" smtClean="0"/>
          </a:p>
        </p:txBody>
      </p:sp>
    </p:spTree>
    <p:extLst>
      <p:ext uri="{BB962C8B-B14F-4D97-AF65-F5344CB8AC3E}">
        <p14:creationId xmlns:p14="http://schemas.microsoft.com/office/powerpoint/2010/main" val="29872175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DBCD351F-0DCE-48FE-9A80-9C62A109BA61}" type="slidenum">
              <a:rPr lang="en-US" altLang="ja-JP" smtClean="0"/>
              <a:pPr/>
              <a:t>35</a:t>
            </a:fld>
            <a:endParaRPr lang="en-US" altLang="ja-JP"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ja-JP" altLang="en-US" smtClean="0"/>
              <a:t>分煙という言葉を聞いたことがありますか？</a:t>
            </a:r>
            <a:endParaRPr lang="en-US" altLang="ja-JP"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02D2543F-A81B-4F4B-97C5-2EA290BA8A7C}" type="slidenum">
              <a:rPr lang="en-US" altLang="ja-JP" smtClean="0">
                <a:latin typeface="Arial" pitchFamily="34" charset="0"/>
              </a:rPr>
              <a:pPr/>
              <a:t>36</a:t>
            </a:fld>
            <a:endParaRPr lang="en-US" altLang="ja-JP" smtClean="0">
              <a:latin typeface="Arial" pitchFamily="34"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xfrm>
            <a:off x="709099" y="4861363"/>
            <a:ext cx="5681105" cy="4605411"/>
          </a:xfrm>
          <a:noFill/>
          <a:ln/>
        </p:spPr>
        <p:txBody>
          <a:bodyPr/>
          <a:lstStyle/>
          <a:p>
            <a:pPr eaLnBrk="1" hangingPunct="1"/>
            <a:r>
              <a:rPr lang="ja-JP" altLang="en-US" dirty="0" smtClean="0">
                <a:latin typeface="Arial" pitchFamily="34" charset="0"/>
              </a:rPr>
              <a:t>でも、本当に分煙だけでいいのでしょうか。</a:t>
            </a:r>
            <a:endParaRPr lang="en-US" altLang="ja-JP" dirty="0" smtClean="0">
              <a:latin typeface="Arial" pitchFamily="34" charset="0"/>
            </a:endParaRPr>
          </a:p>
          <a:p>
            <a:pPr eaLnBrk="1" hangingPunct="1"/>
            <a:r>
              <a:rPr lang="ja-JP" altLang="en-US" dirty="0" smtClean="0">
                <a:latin typeface="Arial" pitchFamily="34" charset="0"/>
              </a:rPr>
              <a:t>隅っこでおしっこをしていいプールはありません。誰も許さないでしょう。</a:t>
            </a:r>
            <a:endParaRPr lang="en-US" altLang="ja-JP" dirty="0" smtClean="0">
              <a:latin typeface="Arial" pitchFamily="34" charset="0"/>
            </a:endParaRPr>
          </a:p>
          <a:p>
            <a:pPr eaLnBrk="1" hangingPunct="1"/>
            <a:r>
              <a:rPr lang="ja-JP" altLang="en-US" dirty="0" smtClean="0">
                <a:latin typeface="Arial" pitchFamily="34" charset="0"/>
              </a:rPr>
              <a:t>今、日本の分煙は隅っこでおしっこをしていいプールと同じで、単に場所を分けてあるだけです。</a:t>
            </a:r>
            <a:endParaRPr lang="en-US" altLang="ja-JP" dirty="0" smtClean="0">
              <a:latin typeface="Arial" pitchFamily="34" charset="0"/>
            </a:endParaRPr>
          </a:p>
          <a:p>
            <a:pPr defTabSz="914168" eaLnBrk="1" hangingPunct="1">
              <a:defRPr/>
            </a:pPr>
            <a:r>
              <a:rPr lang="ja-JP" altLang="en-US" dirty="0" smtClean="0">
                <a:latin typeface="Arial" pitchFamily="34" charset="0"/>
              </a:rPr>
              <a:t>単に場所をわけただけの分煙では、タバコ煙は必ず広がり、受動喫煙は避けられません。</a:t>
            </a:r>
            <a:endParaRPr lang="en-US" altLang="ja-JP" dirty="0" smtClean="0">
              <a:latin typeface="Arial" pitchFamily="34" charset="0"/>
            </a:endParaRPr>
          </a:p>
          <a:p>
            <a:pPr defTabSz="914168" eaLnBrk="1" hangingPunct="1">
              <a:defRPr/>
            </a:pPr>
            <a:r>
              <a:rPr lang="ja-JP" altLang="en-US" dirty="0" smtClean="0">
                <a:ea typeface="ＭＳ ゴシック" pitchFamily="49" charset="-128"/>
              </a:rPr>
              <a:t>水より空気の方がもっと混ざり合います。</a:t>
            </a:r>
          </a:p>
          <a:p>
            <a:pPr eaLnBrk="1" hangingPunct="1"/>
            <a:endParaRPr lang="ja-JP" altLang="en-US" dirty="0" smtClean="0">
              <a:latin typeface="Arial" pitchFamily="34" charset="0"/>
            </a:endParaRPr>
          </a:p>
          <a:p>
            <a:pPr eaLnBrk="1" hangingPunct="1"/>
            <a:endParaRPr lang="ja-JP" altLang="en-US" dirty="0" smtClean="0">
              <a:latin typeface="Arial" pitchFamily="34" charset="0"/>
            </a:endParaRPr>
          </a:p>
        </p:txBody>
      </p:sp>
    </p:spTree>
    <p:extLst>
      <p:ext uri="{BB962C8B-B14F-4D97-AF65-F5344CB8AC3E}">
        <p14:creationId xmlns:p14="http://schemas.microsoft.com/office/powerpoint/2010/main" val="1836985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314DD477-8915-45DF-9B42-7718D9D0E823}" type="slidenum">
              <a:rPr lang="en-US" altLang="ja-JP" smtClean="0"/>
              <a:pPr/>
              <a:t>37</a:t>
            </a:fld>
            <a:endParaRPr lang="en-US" altLang="ja-JP"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algn="just" eaLnBrk="1" hangingPunct="1"/>
            <a:r>
              <a:rPr lang="ja-JP" altLang="en-US" smtClean="0">
                <a:latin typeface="Century" pitchFamily="18" charset="0"/>
                <a:ea typeface="ＭＳ 明朝" pitchFamily="17" charset="-128"/>
              </a:rPr>
              <a:t>さて、このようにタバコには害があるのに、なぜタバコはなかなか止められないのでしょうか。</a:t>
            </a:r>
            <a:endParaRPr lang="en-US" altLang="ja-JP" smtClean="0">
              <a:latin typeface="Century" pitchFamily="18" charset="0"/>
              <a:ea typeface="ＭＳ 明朝" pitchFamily="17" charset="-128"/>
            </a:endParaRPr>
          </a:p>
          <a:p>
            <a:pPr algn="just" eaLnBrk="1" hangingPunct="1"/>
            <a:r>
              <a:rPr lang="ja-JP" altLang="en-US" smtClean="0">
                <a:latin typeface="Century" pitchFamily="18" charset="0"/>
                <a:ea typeface="ＭＳ 明朝" pitchFamily="17" charset="-128"/>
              </a:rPr>
              <a:t>次のスライドの問題を考えてみましょう。</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BA8FBBD7-13C3-44E2-85D1-9663E64214BA}" type="slidenum">
              <a:rPr lang="en-US" altLang="ja-JP" smtClean="0">
                <a:ea typeface="Osaka"/>
                <a:cs typeface="Osaka"/>
              </a:rPr>
              <a:pPr/>
              <a:t>38</a:t>
            </a:fld>
            <a:endParaRPr lang="en-US" altLang="ja-JP" smtClean="0">
              <a:ea typeface="Osaka"/>
              <a:cs typeface="Osaka"/>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ja-JP" altLang="en-US" smtClean="0">
                <a:ea typeface="Osaka"/>
                <a:cs typeface="Osaka"/>
              </a:rPr>
              <a:t>また手をあげてくださいね。</a:t>
            </a:r>
          </a:p>
          <a:p>
            <a:pPr eaLnBrk="1" hangingPunct="1"/>
            <a:r>
              <a:rPr lang="ja-JP" altLang="en-US" smtClean="0">
                <a:ea typeface="Osaka"/>
                <a:cs typeface="Osaka"/>
              </a:rPr>
              <a:t>１番かっこいいから、</a:t>
            </a:r>
            <a:r>
              <a:rPr lang="en-US" altLang="ja-JP" smtClean="0">
                <a:ea typeface="Osaka"/>
                <a:cs typeface="Osaka"/>
              </a:rPr>
              <a:t>2</a:t>
            </a:r>
            <a:r>
              <a:rPr lang="ja-JP" altLang="en-US" smtClean="0">
                <a:ea typeface="Osaka"/>
                <a:cs typeface="Osaka"/>
              </a:rPr>
              <a:t>番元気が出るから、</a:t>
            </a:r>
            <a:r>
              <a:rPr lang="en-US" altLang="ja-JP" smtClean="0">
                <a:ea typeface="Osaka"/>
                <a:cs typeface="Osaka"/>
              </a:rPr>
              <a:t>3</a:t>
            </a:r>
            <a:r>
              <a:rPr lang="ja-JP" altLang="en-US" smtClean="0">
                <a:ea typeface="Osaka"/>
                <a:cs typeface="Osaka"/>
              </a:rPr>
              <a:t>番やめられなくなってしまったから</a:t>
            </a:r>
          </a:p>
          <a:p>
            <a:pPr eaLnBrk="1" hangingPunct="1"/>
            <a:r>
              <a:rPr lang="ja-JP" altLang="en-US" smtClean="0">
                <a:ea typeface="Osaka"/>
                <a:cs typeface="Osaka"/>
              </a:rPr>
              <a:t>さて正解は（クリックする）</a:t>
            </a:r>
          </a:p>
          <a:p>
            <a:pPr eaLnBrk="1" hangingPunct="1"/>
            <a:r>
              <a:rPr lang="en-US" altLang="ja-JP" smtClean="0">
                <a:ea typeface="Osaka"/>
                <a:cs typeface="Osaka"/>
              </a:rPr>
              <a:t>3</a:t>
            </a:r>
            <a:r>
              <a:rPr lang="ja-JP" altLang="en-US" smtClean="0">
                <a:ea typeface="Osaka"/>
                <a:cs typeface="Osaka"/>
              </a:rPr>
              <a:t>番のやめられなくなってしまったからです。</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p:spPr>
        <p:txBody>
          <a:bodyPr/>
          <a:lstStyle/>
          <a:p>
            <a:pPr algn="just" eaLnBrk="1" hangingPunct="1"/>
            <a:r>
              <a:rPr lang="ja-JP" altLang="en-US" smtClean="0">
                <a:latin typeface="Century" pitchFamily="18" charset="0"/>
                <a:ea typeface="ＭＳ 明朝" pitchFamily="17" charset="-128"/>
              </a:rPr>
              <a:t>ニコチンはタバコをやめたくてもやめられない、麻薬と同じような働きがあります。</a:t>
            </a:r>
            <a:endParaRPr lang="en-US" altLang="ja-JP" smtClean="0">
              <a:latin typeface="Century" pitchFamily="18" charset="0"/>
              <a:ea typeface="ＭＳ 明朝" pitchFamily="17" charset="-128"/>
            </a:endParaRPr>
          </a:p>
          <a:p>
            <a:pPr algn="just" eaLnBrk="1" hangingPunct="1"/>
            <a:r>
              <a:rPr lang="ja-JP" altLang="en-US" smtClean="0">
                <a:latin typeface="Century" pitchFamily="18" charset="0"/>
                <a:ea typeface="ＭＳ 明朝" pitchFamily="17" charset="-128"/>
              </a:rPr>
              <a:t>タバコをやめたくても止められないのは「ニコチン依存症」という病気です。</a:t>
            </a:r>
            <a:endParaRPr lang="en-US" altLang="ja-JP" smtClean="0">
              <a:latin typeface="Century" pitchFamily="18" charset="0"/>
              <a:ea typeface="ＭＳ 明朝" pitchFamily="17" charset="-128"/>
            </a:endParaRPr>
          </a:p>
          <a:p>
            <a:r>
              <a:rPr lang="ja-JP" altLang="en-US" smtClean="0">
                <a:latin typeface="Century" pitchFamily="18" charset="0"/>
                <a:ea typeface="ＭＳ 明朝" pitchFamily="17" charset="-128"/>
              </a:rPr>
              <a:t>ドラえもんもそのことについて述べています。</a:t>
            </a:r>
            <a:endParaRPr lang="ja-JP" altLang="en-US" smtClean="0"/>
          </a:p>
          <a:p>
            <a:endParaRPr lang="ja-JP"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07ADA0B0-0478-4B33-AA8C-AD551CEC467F}" type="slidenum">
              <a:rPr lang="en-US" altLang="ja-JP" smtClean="0"/>
              <a:pPr/>
              <a:t>4</a:t>
            </a:fld>
            <a:endParaRPr lang="en-US" altLang="ja-JP"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ja-JP" altLang="en-US" sz="1000" dirty="0" smtClean="0">
                <a:ea typeface="ＤＦPOP体"/>
                <a:cs typeface="ＤＦPOP体"/>
              </a:rPr>
              <a:t>それでは、第１問</a:t>
            </a:r>
            <a:r>
              <a:rPr lang="ja-JP" altLang="en-US" sz="1700" dirty="0" smtClean="0">
                <a:ea typeface="ＤＦPOP体"/>
                <a:cs typeface="ＤＦPOP体"/>
              </a:rPr>
              <a:t/>
            </a:r>
            <a:br>
              <a:rPr lang="ja-JP" altLang="en-US" sz="1700" dirty="0" smtClean="0">
                <a:ea typeface="ＤＦPOP体"/>
                <a:cs typeface="ＤＦPOP体"/>
              </a:rPr>
            </a:br>
            <a:r>
              <a:rPr lang="ja-JP" altLang="en-US" sz="1700" dirty="0" smtClean="0">
                <a:ea typeface="ＤＦPOP体"/>
                <a:cs typeface="ＤＦPOP体"/>
              </a:rPr>
              <a:t>　</a:t>
            </a:r>
            <a:r>
              <a:rPr lang="ja-JP" altLang="en-US" sz="1500" dirty="0" smtClean="0">
                <a:ea typeface="ＤＦPOP体"/>
                <a:cs typeface="ＤＦPOP体"/>
              </a:rPr>
              <a:t>たばこのけむりには、体に悪いものが</a:t>
            </a:r>
            <a:br>
              <a:rPr lang="ja-JP" altLang="en-US" sz="1500" dirty="0" smtClean="0">
                <a:ea typeface="ＤＦPOP体"/>
                <a:cs typeface="ＤＦPOP体"/>
              </a:rPr>
            </a:br>
            <a:r>
              <a:rPr lang="ja-JP" altLang="en-US" sz="1500" dirty="0" smtClean="0">
                <a:ea typeface="ＤＦPOP体"/>
                <a:cs typeface="ＤＦPOP体"/>
              </a:rPr>
              <a:t>　どれだけ入っているでしょうか？</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6CAB7883-A8F3-4CB4-A6B0-B8D5AC810917}" type="slidenum">
              <a:rPr lang="en-US" altLang="ja-JP" smtClean="0"/>
              <a:pPr/>
              <a:t>40</a:t>
            </a:fld>
            <a:endParaRPr lang="en-US" altLang="ja-JP"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タバコがなくなると、頭痛がしたり、イライラしたり、</a:t>
            </a:r>
            <a:r>
              <a:rPr lang="ja-JP" altLang="en-US" dirty="0" err="1" smtClean="0">
                <a:latin typeface="Century" pitchFamily="18" charset="0"/>
                <a:ea typeface="ＭＳ 明朝" pitchFamily="17" charset="-128"/>
              </a:rPr>
              <a:t>ぼ</a:t>
            </a:r>
            <a:r>
              <a:rPr lang="ja-JP" altLang="en-US" dirty="0" smtClean="0">
                <a:latin typeface="Century" pitchFamily="18" charset="0"/>
                <a:ea typeface="ＭＳ 明朝" pitchFamily="17" charset="-128"/>
              </a:rPr>
              <a:t>ーっとしたりしますけれども、タバコを吸うとまたイライラが解消されます。</a:t>
            </a:r>
          </a:p>
          <a:p>
            <a:pPr algn="just" eaLnBrk="1" hangingPunct="1"/>
            <a:r>
              <a:rPr lang="ja-JP" altLang="en-US" dirty="0" smtClean="0">
                <a:latin typeface="Century" pitchFamily="18" charset="0"/>
                <a:ea typeface="ＭＳ 明朝" pitchFamily="17" charset="-128"/>
              </a:rPr>
              <a:t>タバコを吸いたくなります。</a:t>
            </a:r>
          </a:p>
          <a:p>
            <a:pPr algn="just" eaLnBrk="1" hangingPunct="1"/>
            <a:r>
              <a:rPr lang="ja-JP" altLang="en-US" dirty="0" smtClean="0">
                <a:latin typeface="Century" pitchFamily="18" charset="0"/>
                <a:ea typeface="ＭＳ 明朝" pitchFamily="17" charset="-128"/>
              </a:rPr>
              <a:t>すると、タバコを吸います。</a:t>
            </a:r>
          </a:p>
          <a:p>
            <a:pPr algn="just" eaLnBrk="1" hangingPunct="1"/>
            <a:r>
              <a:rPr lang="ja-JP" altLang="en-US" dirty="0" smtClean="0">
                <a:latin typeface="Century" pitchFamily="18" charset="0"/>
                <a:ea typeface="ＭＳ 明朝" pitchFamily="17" charset="-128"/>
              </a:rPr>
              <a:t>またタバコがきれると、イライラしてきます。</a:t>
            </a:r>
          </a:p>
          <a:p>
            <a:pPr algn="just" eaLnBrk="1" hangingPunct="1"/>
            <a:r>
              <a:rPr lang="ja-JP" altLang="en-US" dirty="0" smtClean="0">
                <a:latin typeface="Century" pitchFamily="18" charset="0"/>
                <a:ea typeface="ＭＳ 明朝" pitchFamily="17" charset="-128"/>
              </a:rPr>
              <a:t>このようにタバコ切れの症状と追いかけっことなります。</a:t>
            </a:r>
          </a:p>
          <a:p>
            <a:pPr algn="just" eaLnBrk="1" hangingPunct="1"/>
            <a:r>
              <a:rPr lang="ja-JP" altLang="en-US" dirty="0" smtClean="0">
                <a:latin typeface="Century" pitchFamily="18" charset="0"/>
                <a:ea typeface="ＭＳ 明朝" pitchFamily="17" charset="-128"/>
              </a:rPr>
              <a:t>最初からタバコを吸わないとこのような症状もないです。</a:t>
            </a:r>
          </a:p>
          <a:p>
            <a:pPr eaLnBrk="1" hangingPunct="1"/>
            <a:r>
              <a:rPr lang="ja-JP" altLang="en-US" dirty="0" smtClean="0">
                <a:latin typeface="ＭＳ 明朝" pitchFamily="17" charset="-128"/>
                <a:ea typeface="ＭＳ 明朝" pitchFamily="17" charset="-128"/>
              </a:rPr>
              <a:t>タバコを吸う人は、「ニコチン依存症」という病気と考えてもいいでしょう。</a:t>
            </a:r>
            <a:r>
              <a:rPr lang="ja-JP" altLang="en-US" dirty="0" smtClean="0"/>
              <a:t> </a:t>
            </a:r>
          </a:p>
        </p:txBody>
      </p:sp>
    </p:spTree>
    <p:extLst>
      <p:ext uri="{BB962C8B-B14F-4D97-AF65-F5344CB8AC3E}">
        <p14:creationId xmlns:p14="http://schemas.microsoft.com/office/powerpoint/2010/main" val="96731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0CC796D-DACD-4930-9CB9-E852C9CFC605}" type="slidenum">
              <a:rPr lang="en-US" altLang="ja-JP" smtClean="0"/>
              <a:pPr/>
              <a:t>41</a:t>
            </a:fld>
            <a:endParaRPr lang="en-US" altLang="ja-JP"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ja-JP" altLang="en-US" smtClean="0"/>
              <a:t>　</a:t>
            </a:r>
            <a:r>
              <a:rPr lang="ja-JP" altLang="en-US" b="1" smtClean="0"/>
              <a:t>ニコチン猿を作る実験</a:t>
            </a:r>
          </a:p>
          <a:p>
            <a:pPr eaLnBrk="1" hangingPunct="1"/>
            <a:r>
              <a:rPr lang="ja-JP" altLang="en-US" smtClean="0"/>
              <a:t>・猿が入った部屋で、ひとつの壁に２本のストローが飛び出している。</a:t>
            </a:r>
          </a:p>
          <a:p>
            <a:pPr eaLnBrk="1" hangingPunct="1"/>
            <a:r>
              <a:rPr lang="ja-JP" altLang="en-US" smtClean="0"/>
              <a:t>・その内の</a:t>
            </a:r>
            <a:r>
              <a:rPr lang="en-US" altLang="ja-JP" smtClean="0"/>
              <a:t>1</a:t>
            </a:r>
            <a:r>
              <a:rPr lang="ja-JP" altLang="en-US" smtClean="0"/>
              <a:t>本のストロー先には壁の向こうでタバコが直結していて猿が吸えるようになっている。もう一方のストロー　には、サルが好む砂糖水が出るようになっているのだが、しかし、タバコ方のストローで煙を吸わなければ砂糖水が　出ないような仕掛けになっている。タバコを吸ったほうびに砂糖水が出てくるように仕掛けられている。</a:t>
            </a:r>
          </a:p>
          <a:p>
            <a:pPr eaLnBrk="1" hangingPunct="1"/>
            <a:r>
              <a:rPr lang="ja-JP" altLang="en-US" smtClean="0"/>
              <a:t>・猿に一度これを教え込むと、砂糖水欲しさにタバコをしきりに吸うようになっていく。動物はニコチン依存症になる　のは早く、数日でニコチン中毒なってしまう。そうなると、猿はタバコの煙だけに集中するようになり、砂糖水は欲　しなくなってしまう。次に、火の付いたタバコを自分で吸う写真の猿のようになる。</a:t>
            </a:r>
          </a:p>
          <a:p>
            <a:pPr eaLnBrk="1" hangingPunct="1"/>
            <a:r>
              <a:rPr lang="ja-JP" altLang="en-US" smtClean="0"/>
              <a:t>・実験で、ニコチンの入っていないレタスで作った擬似タバコを吸わせると、猿はたちまち怒って本物のタバコを催促　するようになる。</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p:spPr>
        <p:txBody>
          <a:bodyPr/>
          <a:lstStyle/>
          <a:p>
            <a:r>
              <a:rPr lang="ja-JP" altLang="en-US" dirty="0" smtClean="0"/>
              <a:t>タバコを吸い始めたらなかなか止められません。</a:t>
            </a:r>
          </a:p>
          <a:p>
            <a:r>
              <a:rPr lang="ja-JP" altLang="en-US" dirty="0" smtClean="0"/>
              <a:t>一日３～４本のタバコを２週間続けると４分の１の人がタバコを止められなくなります。</a:t>
            </a:r>
          </a:p>
          <a:p>
            <a:endParaRPr lang="ja-JP" altLang="en-US" dirty="0" smtClean="0"/>
          </a:p>
        </p:txBody>
      </p:sp>
    </p:spTree>
    <p:extLst>
      <p:ext uri="{BB962C8B-B14F-4D97-AF65-F5344CB8AC3E}">
        <p14:creationId xmlns:p14="http://schemas.microsoft.com/office/powerpoint/2010/main" val="26635267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最近、三次喫煙という言葉が使われています。</a:t>
            </a:r>
            <a:endParaRPr kumimoji="1" lang="en-US" altLang="ja-JP" dirty="0" smtClean="0"/>
          </a:p>
          <a:p>
            <a:pPr defTabSz="954634">
              <a:defRPr/>
            </a:pPr>
            <a:r>
              <a:rPr kumimoji="1" lang="ja-JP" altLang="en-US" dirty="0" smtClean="0"/>
              <a:t>タバコを吸う人のいる家庭の部屋です。</a:t>
            </a:r>
            <a:endParaRPr kumimoji="1" lang="en-US" altLang="ja-JP" dirty="0" smtClean="0"/>
          </a:p>
          <a:p>
            <a:pPr defTabSz="954634">
              <a:defRPr/>
            </a:pPr>
            <a:r>
              <a:rPr kumimoji="1" lang="ja-JP" altLang="en-US" dirty="0" smtClean="0"/>
              <a:t>タバコを吸っている人が今、いないのにソファーとか壁にタバコの有害物資が残っているのです。</a:t>
            </a:r>
            <a:endParaRPr kumimoji="1" lang="en-US" altLang="ja-JP" dirty="0" smtClean="0"/>
          </a:p>
          <a:p>
            <a:r>
              <a:rPr kumimoji="1" lang="ja-JP" altLang="en-US" dirty="0" smtClean="0"/>
              <a:t>これを三次喫煙といいます。この部屋に入ると受動喫煙となります。</a:t>
            </a:r>
            <a:endParaRPr kumimoji="1" lang="en-US" altLang="ja-JP" smtClean="0"/>
          </a:p>
          <a:p>
            <a:r>
              <a:rPr kumimoji="1" lang="ja-JP" altLang="en-US" smtClean="0"/>
              <a:t>外国</a:t>
            </a:r>
            <a:r>
              <a:rPr kumimoji="1" lang="ja-JP" altLang="en-US" dirty="0" smtClean="0"/>
              <a:t>では喫煙した人は</a:t>
            </a:r>
            <a:r>
              <a:rPr kumimoji="1" lang="en-US" altLang="ja-JP" dirty="0" smtClean="0"/>
              <a:t>45</a:t>
            </a:r>
            <a:r>
              <a:rPr kumimoji="1" lang="ja-JP" altLang="en-US" dirty="0" smtClean="0"/>
              <a:t>分間はエレベーターに乗ってはいけない所もあります。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3A9E5B4D-E565-40F7-AA7B-3E5B50C6CA60}" type="slidenum">
              <a:rPr lang="en-US" altLang="ja-JP" smtClean="0"/>
              <a:pPr>
                <a:defRPr/>
              </a:pPr>
              <a:t>43</a:t>
            </a:fld>
            <a:endParaRPr lang="en-US" altLang="ja-JP"/>
          </a:p>
        </p:txBody>
      </p:sp>
    </p:spTree>
    <p:extLst>
      <p:ext uri="{BB962C8B-B14F-4D97-AF65-F5344CB8AC3E}">
        <p14:creationId xmlns:p14="http://schemas.microsoft.com/office/powerpoint/2010/main" val="13693438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7014892-1B48-4CAE-9869-0C0778B99FDE}" type="slidenum">
              <a:rPr lang="en-US" altLang="ja-JP" smtClean="0">
                <a:solidFill>
                  <a:prstClr val="black"/>
                </a:solidFill>
              </a:rPr>
              <a:pPr/>
              <a:t>44</a:t>
            </a:fld>
            <a:endParaRPr lang="en-US" altLang="ja-JP">
              <a:solidFill>
                <a:prstClr val="black"/>
              </a:solidFill>
            </a:endParaRPr>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normAutofit/>
          </a:bodyPr>
          <a:lstStyle/>
          <a:p>
            <a:pPr eaLnBrk="1" hangingPunct="1"/>
            <a:r>
              <a:rPr lang="ja-JP" altLang="en-US" dirty="0"/>
              <a:t/>
            </a:r>
            <a:br>
              <a:rPr lang="ja-JP" altLang="en-US" dirty="0"/>
            </a:br>
            <a:r>
              <a:rPr lang="ja-JP" altLang="en-US" sz="1200" dirty="0" smtClean="0">
                <a:solidFill>
                  <a:schemeClr val="accent3"/>
                </a:solidFill>
                <a:ea typeface="ＤＦPOP体"/>
                <a:cs typeface="ＤＦPOP体"/>
              </a:rPr>
              <a:t>質問です。電子タバコや加熱式タバコを知ってますか？</a:t>
            </a:r>
            <a:endParaRPr lang="en-US" altLang="ja-JP" sz="1200" dirty="0" smtClean="0">
              <a:solidFill>
                <a:schemeClr val="accent3"/>
              </a:solidFill>
              <a:ea typeface="ＤＦPOP体"/>
              <a:cs typeface="ＤＦPOP体"/>
            </a:endParaRPr>
          </a:p>
          <a:p>
            <a:pPr eaLnBrk="1" hangingPunct="1"/>
            <a:r>
              <a:rPr lang="ja-JP" altLang="en-US" sz="1200" dirty="0" smtClean="0">
                <a:solidFill>
                  <a:schemeClr val="accent3"/>
                </a:solidFill>
                <a:effectLst>
                  <a:outerShdw blurRad="38100" dist="38100" dir="2700000" algn="tl">
                    <a:srgbClr val="C0C0C0"/>
                  </a:outerShdw>
                </a:effectLst>
                <a:latin typeface="ＤＦPOP体"/>
                <a:ea typeface="HG丸ｺﾞｼｯｸM-PRO" pitchFamily="50" charset="-128"/>
              </a:rPr>
              <a:t>知っている人は手を挙げて下さい。</a:t>
            </a:r>
            <a:r>
              <a:rPr lang="ja-JP" altLang="en-US" sz="1200" dirty="0" smtClean="0">
                <a:solidFill>
                  <a:schemeClr val="accent3"/>
                </a:solidFill>
                <a:effectLst>
                  <a:outerShdw blurRad="38100" dist="38100" dir="2700000" algn="tl">
                    <a:srgbClr val="C0C0C0"/>
                  </a:outerShdw>
                </a:effectLst>
                <a:latin typeface="HG丸ｺﾞｼｯｸM-PRO" pitchFamily="50" charset="-128"/>
                <a:ea typeface="HG丸ｺﾞｼｯｸM-PRO" pitchFamily="50" charset="-128"/>
              </a:rPr>
              <a:t/>
            </a:r>
            <a:br>
              <a:rPr lang="ja-JP" altLang="en-US" sz="1200" dirty="0" smtClean="0">
                <a:solidFill>
                  <a:schemeClr val="accent3"/>
                </a:solidFill>
                <a:effectLst>
                  <a:outerShdw blurRad="38100" dist="38100" dir="2700000" algn="tl">
                    <a:srgbClr val="C0C0C0"/>
                  </a:outerShdw>
                </a:effectLst>
                <a:latin typeface="HG丸ｺﾞｼｯｸM-PRO" pitchFamily="50" charset="-128"/>
                <a:ea typeface="HG丸ｺﾞｼｯｸM-PRO" pitchFamily="50" charset="-128"/>
              </a:rPr>
            </a:br>
            <a:r>
              <a:rPr lang="ja-JP" altLang="en-US" sz="1200" dirty="0" smtClean="0">
                <a:solidFill>
                  <a:schemeClr val="accent3"/>
                </a:solidFill>
                <a:ea typeface="ＤＦPOP体"/>
                <a:cs typeface="ＤＦPOP体"/>
              </a:rPr>
              <a:t/>
            </a:r>
            <a:br>
              <a:rPr lang="ja-JP" altLang="en-US" sz="1200" dirty="0" smtClean="0">
                <a:solidFill>
                  <a:schemeClr val="accent3"/>
                </a:solidFill>
                <a:ea typeface="ＤＦPOP体"/>
                <a:cs typeface="ＤＦPOP体"/>
              </a:rPr>
            </a:br>
            <a:endParaRPr lang="ja-JP" altLang="en-US" dirty="0"/>
          </a:p>
        </p:txBody>
      </p:sp>
    </p:spTree>
    <p:extLst>
      <p:ext uri="{BB962C8B-B14F-4D97-AF65-F5344CB8AC3E}">
        <p14:creationId xmlns:p14="http://schemas.microsoft.com/office/powerpoint/2010/main" val="3248550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300" dirty="0">
                <a:latin typeface="ＭＳ 明朝" panose="02020609040205080304" pitchFamily="17" charset="-128"/>
                <a:ea typeface="ＭＳ 明朝" panose="02020609040205080304" pitchFamily="17" charset="-128"/>
              </a:rPr>
              <a:t>電子タバコは特殊な溶液を電気で温め、水蒸気を吸うタイプです。通常ニコチンは含まれません。</a:t>
            </a:r>
            <a:endParaRPr lang="en-US" altLang="ja-JP" sz="1300" dirty="0">
              <a:latin typeface="ＭＳ 明朝" panose="02020609040205080304" pitchFamily="17" charset="-128"/>
              <a:ea typeface="ＭＳ 明朝" panose="02020609040205080304" pitchFamily="17" charset="-128"/>
            </a:endParaRPr>
          </a:p>
          <a:p>
            <a:r>
              <a:rPr lang="ja-JP" altLang="en-US" sz="1300" dirty="0">
                <a:latin typeface="ＭＳ 明朝" panose="02020609040205080304" pitchFamily="17" charset="-128"/>
                <a:ea typeface="ＭＳ 明朝" panose="02020609040205080304" pitchFamily="17" charset="-128"/>
              </a:rPr>
              <a:t>しかし、厚生労働省は</a:t>
            </a:r>
            <a:r>
              <a:rPr lang="en-US" altLang="ja-JP" sz="1300" dirty="0">
                <a:latin typeface="ＭＳ 明朝" panose="02020609040205080304" pitchFamily="17" charset="-128"/>
                <a:ea typeface="ＭＳ 明朝" panose="02020609040205080304" pitchFamily="17" charset="-128"/>
              </a:rPr>
              <a:t>5</a:t>
            </a:r>
            <a:r>
              <a:rPr lang="ja-JP" altLang="en-US" sz="1300" dirty="0">
                <a:latin typeface="ＭＳ 明朝" panose="02020609040205080304" pitchFamily="17" charset="-128"/>
                <a:ea typeface="ＭＳ 明朝" panose="02020609040205080304" pitchFamily="17" charset="-128"/>
              </a:rPr>
              <a:t>分間吸った後、発がん物質のホルムアルデヒドを</a:t>
            </a:r>
            <a:r>
              <a:rPr lang="en-US" altLang="ja-JP" sz="1300" dirty="0">
                <a:latin typeface="ＭＳ 明朝" panose="02020609040205080304" pitchFamily="17" charset="-128"/>
                <a:ea typeface="ＭＳ 明朝" panose="02020609040205080304" pitchFamily="17" charset="-128"/>
              </a:rPr>
              <a:t>110</a:t>
            </a:r>
            <a:r>
              <a:rPr lang="ja-JP" altLang="en-US" sz="1300" dirty="0">
                <a:latin typeface="ＭＳ 明朝" panose="02020609040205080304" pitchFamily="17" charset="-128"/>
                <a:ea typeface="ＭＳ 明朝" panose="02020609040205080304" pitchFamily="17" charset="-128"/>
              </a:rPr>
              <a:t>倍検出したと発表しました</a:t>
            </a:r>
            <a:r>
              <a:rPr lang="ja-JP" altLang="en-US" sz="1300" dirty="0" smtClean="0">
                <a:latin typeface="ＭＳ 明朝" panose="02020609040205080304" pitchFamily="17" charset="-128"/>
                <a:ea typeface="ＭＳ 明朝" panose="02020609040205080304" pitchFamily="17" charset="-128"/>
              </a:rPr>
              <a:t>。</a:t>
            </a:r>
            <a:r>
              <a:rPr lang="ja-JP" altLang="en-US" sz="1300" b="0" dirty="0" smtClean="0">
                <a:latin typeface="ＭＳ 明朝" panose="02020609040205080304" pitchFamily="17" charset="-128"/>
                <a:ea typeface="ＭＳ 明朝" panose="02020609040205080304" pitchFamily="17" charset="-128"/>
              </a:rPr>
              <a:t>価格</a:t>
            </a:r>
            <a:r>
              <a:rPr lang="ja-JP" altLang="en-US" sz="1300" b="0" dirty="0">
                <a:latin typeface="ＭＳ 明朝" panose="02020609040205080304" pitchFamily="17" charset="-128"/>
                <a:ea typeface="ＭＳ 明朝" panose="02020609040205080304" pitchFamily="17" charset="-128"/>
              </a:rPr>
              <a:t>は１０００円前後から１００００円前後で高価です。</a:t>
            </a:r>
            <a:endParaRPr lang="en-US" altLang="ja-JP" sz="1300" b="0" dirty="0">
              <a:latin typeface="ＭＳ 明朝" panose="02020609040205080304" pitchFamily="17" charset="-128"/>
              <a:ea typeface="ＭＳ 明朝" panose="02020609040205080304" pitchFamily="17" charset="-128"/>
            </a:endParaRPr>
          </a:p>
          <a:p>
            <a:pPr defTabSz="844083" eaLnBrk="0" fontAlgn="base" hangingPunct="0">
              <a:spcBef>
                <a:spcPct val="30000"/>
              </a:spcBef>
              <a:spcAft>
                <a:spcPct val="0"/>
              </a:spcAft>
              <a:defRPr/>
            </a:pPr>
            <a:r>
              <a:rPr lang="ja-JP" altLang="en-US" sz="1300" b="0" dirty="0">
                <a:latin typeface="ＭＳ 明朝" panose="02020609040205080304" pitchFamily="17" charset="-128"/>
                <a:ea typeface="ＭＳ 明朝" panose="02020609040205080304" pitchFamily="17" charset="-128"/>
              </a:rPr>
              <a:t>加熱式タバコとは、加工されたタバコの葉を加熱し成分をそのまま吸ったり（アイコス）、水蒸気を発生させてタバコの葉等が詰まったカプセルを通過させて成分を吸う（プル</a:t>
            </a:r>
            <a:r>
              <a:rPr lang="ja-JP" altLang="en-US" sz="1300" dirty="0">
                <a:latin typeface="ＭＳ 明朝" panose="02020609040205080304" pitchFamily="17" charset="-128"/>
                <a:ea typeface="ＭＳ 明朝" panose="02020609040205080304" pitchFamily="17" charset="-128"/>
              </a:rPr>
              <a:t>ーム・テック）タイプです</a:t>
            </a:r>
            <a:r>
              <a:rPr lang="ja-JP" altLang="en-US" sz="1300" dirty="0" smtClean="0">
                <a:latin typeface="ＭＳ 明朝" panose="02020609040205080304" pitchFamily="17" charset="-128"/>
                <a:ea typeface="ＭＳ 明朝" panose="02020609040205080304" pitchFamily="17" charset="-128"/>
              </a:rPr>
              <a:t>。</a:t>
            </a:r>
            <a:endParaRPr lang="en-US" altLang="ja-JP" sz="1300" dirty="0" smtClean="0">
              <a:latin typeface="ＭＳ 明朝" panose="02020609040205080304" pitchFamily="17" charset="-128"/>
              <a:ea typeface="ＭＳ 明朝" panose="02020609040205080304" pitchFamily="17" charset="-128"/>
            </a:endParaRPr>
          </a:p>
          <a:p>
            <a:pPr defTabSz="844083" eaLnBrk="0" fontAlgn="base" hangingPunct="0">
              <a:spcBef>
                <a:spcPct val="30000"/>
              </a:spcBef>
              <a:spcAft>
                <a:spcPct val="0"/>
              </a:spcAft>
              <a:defRPr/>
            </a:pPr>
            <a:r>
              <a:rPr lang="ja-JP" altLang="en-US" sz="1300" dirty="0" smtClean="0">
                <a:latin typeface="ＭＳ 明朝" panose="02020609040205080304" pitchFamily="17" charset="-128"/>
                <a:ea typeface="ＭＳ 明朝" panose="02020609040205080304" pitchFamily="17" charset="-128"/>
              </a:rPr>
              <a:t>ですから</a:t>
            </a:r>
            <a:r>
              <a:rPr lang="ja-JP" altLang="en-US" sz="1300" dirty="0">
                <a:latin typeface="ＭＳ 明朝" panose="02020609040205080304" pitchFamily="17" charset="-128"/>
                <a:ea typeface="ＭＳ 明朝" panose="02020609040205080304" pitchFamily="17" charset="-128"/>
              </a:rPr>
              <a:t>ニコチンを含む、れっきとしたタバコです。</a:t>
            </a:r>
            <a:endParaRPr lang="en-US" altLang="ja-JP" sz="1300" dirty="0">
              <a:latin typeface="ＭＳ 明朝" panose="02020609040205080304" pitchFamily="17" charset="-128"/>
              <a:ea typeface="ＭＳ 明朝" panose="02020609040205080304" pitchFamily="17" charset="-128"/>
            </a:endParaRPr>
          </a:p>
          <a:p>
            <a:pPr defTabSz="844083" eaLnBrk="0" fontAlgn="base" hangingPunct="0">
              <a:spcBef>
                <a:spcPct val="30000"/>
              </a:spcBef>
              <a:spcAft>
                <a:spcPct val="0"/>
              </a:spcAft>
              <a:defRPr/>
            </a:pPr>
            <a:r>
              <a:rPr lang="ja-JP" altLang="en-US" sz="1300" dirty="0">
                <a:latin typeface="ＭＳ 明朝" panose="02020609040205080304" pitchFamily="17" charset="-128"/>
                <a:ea typeface="ＭＳ 明朝" panose="02020609040205080304" pitchFamily="17" charset="-128"/>
              </a:rPr>
              <a:t>アイコス（米フィリップス・モーリス社旧型９９８０円　新型１０，９８０円）とかグロープルームテック（日本たばこ産業「ＪＴ」４０００円）とかいう名前の商品です。</a:t>
            </a:r>
            <a:endParaRPr lang="en-US" altLang="ja-JP" sz="1300" dirty="0">
              <a:latin typeface="ＭＳ 明朝" panose="02020609040205080304" pitchFamily="17" charset="-128"/>
              <a:ea typeface="ＭＳ 明朝" panose="02020609040205080304" pitchFamily="17" charset="-128"/>
            </a:endParaRPr>
          </a:p>
          <a:p>
            <a:r>
              <a:rPr lang="ja-JP" altLang="en-US" sz="1300" dirty="0">
                <a:latin typeface="ＭＳ 明朝" panose="02020609040205080304" pitchFamily="17" charset="-128"/>
                <a:ea typeface="ＭＳ 明朝" panose="02020609040205080304" pitchFamily="17" charset="-128"/>
              </a:rPr>
              <a:t>紙タバコと違って煙はないのですが吐く息には有害物質が含まれます。</a:t>
            </a:r>
            <a:endParaRPr lang="en-US" altLang="ja-JP" sz="1300" dirty="0">
              <a:latin typeface="ＭＳ 明朝" panose="02020609040205080304" pitchFamily="17" charset="-128"/>
              <a:ea typeface="ＭＳ 明朝" panose="02020609040205080304" pitchFamily="17" charset="-128"/>
            </a:endParaRPr>
          </a:p>
          <a:p>
            <a:endParaRPr lang="ja-JP" altLang="en-US" sz="1300" dirty="0">
              <a:latin typeface="ＭＳ 明朝" panose="02020609040205080304" pitchFamily="17" charset="-128"/>
              <a:ea typeface="ＭＳ 明朝" panose="02020609040205080304" pitchFamily="17" charset="-128"/>
            </a:endParaRPr>
          </a:p>
          <a:p>
            <a:endParaRPr lang="en-US" altLang="ja-JP" sz="1300" dirty="0">
              <a:latin typeface="ＭＳ 明朝" panose="02020609040205080304" pitchFamily="17" charset="-128"/>
              <a:ea typeface="ＭＳ 明朝" panose="02020609040205080304" pitchFamily="17" charset="-128"/>
            </a:endParaRPr>
          </a:p>
          <a:p>
            <a:pPr defTabSz="844083" eaLnBrk="0" fontAlgn="base" hangingPunct="0">
              <a:spcBef>
                <a:spcPct val="30000"/>
              </a:spcBef>
              <a:spcAft>
                <a:spcPct val="0"/>
              </a:spcAft>
              <a:defRPr/>
            </a:pPr>
            <a:endParaRPr lang="en-US" altLang="ja-JP" sz="1300" b="1" dirty="0">
              <a:latin typeface="ＭＳ 明朝" panose="02020609040205080304" pitchFamily="17" charset="-128"/>
              <a:ea typeface="ＭＳ 明朝" panose="02020609040205080304" pitchFamily="17" charset="-128"/>
            </a:endParaRPr>
          </a:p>
          <a:p>
            <a:endParaRPr lang="ja-JP" altLang="en-US" sz="1300" dirty="0">
              <a:latin typeface="ＭＳ 明朝" panose="02020609040205080304" pitchFamily="17" charset="-128"/>
              <a:ea typeface="ＭＳ 明朝" panose="02020609040205080304" pitchFamily="17" charset="-128"/>
            </a:endParaRPr>
          </a:p>
        </p:txBody>
      </p:sp>
      <p:sp>
        <p:nvSpPr>
          <p:cNvPr id="4" name="スライド番号プレースホルダー 3"/>
          <p:cNvSpPr>
            <a:spLocks noGrp="1"/>
          </p:cNvSpPr>
          <p:nvPr>
            <p:ph type="sldNum" sz="quarter" idx="10"/>
          </p:nvPr>
        </p:nvSpPr>
        <p:spPr/>
        <p:txBody>
          <a:bodyPr/>
          <a:lstStyle/>
          <a:p>
            <a:pPr>
              <a:defRPr/>
            </a:pPr>
            <a:fld id="{3A9E5B4D-E565-40F7-AA7B-3E5B50C6CA60}" type="slidenum">
              <a:rPr lang="en-US" altLang="ja-JP" smtClean="0"/>
              <a:pPr>
                <a:defRPr/>
              </a:pPr>
              <a:t>45</a:t>
            </a:fld>
            <a:endParaRPr lang="en-US" altLang="ja-JP"/>
          </a:p>
        </p:txBody>
      </p:sp>
    </p:spTree>
    <p:extLst>
      <p:ext uri="{BB962C8B-B14F-4D97-AF65-F5344CB8AC3E}">
        <p14:creationId xmlns:p14="http://schemas.microsoft.com/office/powerpoint/2010/main" val="35998839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C9C6CE97-75B8-4824-AFBB-4ECAD1DA7C80}" type="slidenum">
              <a:rPr lang="en-US" altLang="ja-JP" smtClean="0">
                <a:solidFill>
                  <a:prstClr val="black"/>
                </a:solidFill>
                <a:ea typeface="Osaka"/>
                <a:cs typeface="Osaka"/>
              </a:rPr>
              <a:pPr/>
              <a:t>46</a:t>
            </a:fld>
            <a:endParaRPr lang="en-US" altLang="ja-JP" smtClean="0">
              <a:solidFill>
                <a:prstClr val="black"/>
              </a:solidFill>
              <a:ea typeface="Osaka"/>
              <a:cs typeface="Osaka"/>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marL="492256" indent="-492256" defTabSz="843869">
              <a:defRPr/>
            </a:pPr>
            <a:r>
              <a:rPr lang="ja-JP" altLang="en-US" dirty="0" smtClean="0"/>
              <a:t>一箱４４０円のタバコを毎日１箱吸うと、１年間にどれくらい、お金を使うでしょう？</a:t>
            </a:r>
            <a:endParaRPr lang="en-US" altLang="ja-JP" dirty="0" smtClean="0"/>
          </a:p>
          <a:p>
            <a:pPr marL="492256" indent="-492256" defTabSz="843869">
              <a:defRPr/>
            </a:pPr>
            <a:endParaRPr lang="en-US" altLang="ja-JP" dirty="0" smtClean="0">
              <a:latin typeface="Osaka"/>
            </a:endParaRPr>
          </a:p>
          <a:p>
            <a:pPr marL="492256" indent="-492256" defTabSz="843869">
              <a:defRPr/>
            </a:pPr>
            <a:r>
              <a:rPr lang="en-US" altLang="ja-JP" dirty="0" smtClean="0">
                <a:latin typeface="Osaka"/>
              </a:rPr>
              <a:t>440</a:t>
            </a:r>
            <a:r>
              <a:rPr lang="ja-JP" altLang="en-US" dirty="0" smtClean="0">
                <a:latin typeface="Osaka"/>
              </a:rPr>
              <a:t>円</a:t>
            </a:r>
            <a:r>
              <a:rPr lang="en-US" altLang="ja-JP" dirty="0" smtClean="0">
                <a:latin typeface="Osaka"/>
              </a:rPr>
              <a:t> × 36</a:t>
            </a:r>
            <a:r>
              <a:rPr lang="en-US" altLang="ja-JP" dirty="0">
                <a:latin typeface="Osaka"/>
              </a:rPr>
              <a:t>5</a:t>
            </a:r>
            <a:r>
              <a:rPr lang="ja-JP" altLang="en-US" dirty="0" smtClean="0">
                <a:latin typeface="Osaka"/>
              </a:rPr>
              <a:t>日</a:t>
            </a:r>
            <a:r>
              <a:rPr lang="en-US" altLang="ja-JP" dirty="0" smtClean="0">
                <a:latin typeface="Osaka"/>
              </a:rPr>
              <a:t> = 160,600</a:t>
            </a:r>
            <a:r>
              <a:rPr lang="ja-JP" altLang="en-US" dirty="0" smtClean="0">
                <a:latin typeface="Osaka"/>
              </a:rPr>
              <a:t>円</a:t>
            </a:r>
          </a:p>
          <a:p>
            <a:pPr marL="492256" indent="-492256"/>
            <a:r>
              <a:rPr lang="ja-JP" altLang="en-US" dirty="0" smtClean="0">
                <a:latin typeface="Osaka"/>
              </a:rPr>
              <a:t>約１６万円！！</a:t>
            </a:r>
          </a:p>
          <a:p>
            <a:pPr marL="492256" indent="-492256"/>
            <a:r>
              <a:rPr lang="ja-JP" altLang="en-US" dirty="0" smtClean="0">
                <a:latin typeface="Osaka"/>
              </a:rPr>
              <a:t>家族で旅行に行けます！</a:t>
            </a:r>
          </a:p>
        </p:txBody>
      </p:sp>
    </p:spTree>
    <p:extLst>
      <p:ext uri="{BB962C8B-B14F-4D97-AF65-F5344CB8AC3E}">
        <p14:creationId xmlns:p14="http://schemas.microsoft.com/office/powerpoint/2010/main" val="35440193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9E577071-766F-4C2B-9A96-4A4FED87A589}" type="slidenum">
              <a:rPr lang="en-US" altLang="ja-JP" smtClean="0"/>
              <a:pPr/>
              <a:t>47</a:t>
            </a:fld>
            <a:endParaRPr lang="en-US" altLang="ja-JP"/>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お医者さんや看護師さんも、だんだんタバコを止めてきています。</a:t>
            </a:r>
          </a:p>
          <a:p>
            <a:pPr algn="just" eaLnBrk="1" hangingPunct="1"/>
            <a:r>
              <a:rPr lang="ja-JP" altLang="en-US" dirty="0">
                <a:latin typeface="Century" pitchFamily="18" charset="0"/>
                <a:ea typeface="ＭＳ 明朝" pitchFamily="17" charset="-128"/>
              </a:rPr>
              <a:t>皆さんも大きくなったら、何になりたいとか、いろんな希望があると思います。</a:t>
            </a:r>
          </a:p>
          <a:p>
            <a:pPr algn="just" eaLnBrk="1" hangingPunct="1"/>
            <a:r>
              <a:rPr lang="ja-JP" altLang="en-US" dirty="0">
                <a:latin typeface="Century" pitchFamily="18" charset="0"/>
                <a:ea typeface="ＭＳ 明朝" pitchFamily="17" charset="-128"/>
              </a:rPr>
              <a:t>希望の職業に就くためには、タバコを吸わない方が有利です。</a:t>
            </a:r>
          </a:p>
          <a:p>
            <a:pPr algn="just" eaLnBrk="1" hangingPunct="1"/>
            <a:r>
              <a:rPr lang="ja-JP" altLang="en-US" dirty="0">
                <a:latin typeface="Century" pitchFamily="18" charset="0"/>
                <a:ea typeface="ＭＳ 明朝" pitchFamily="17" charset="-128"/>
              </a:rPr>
              <a:t>会社もタバコを吸わない人が、就職してくれることを希望しています。</a:t>
            </a:r>
          </a:p>
          <a:p>
            <a:pPr eaLnBrk="1" hangingPunct="1"/>
            <a:endParaRPr lang="en-US" altLang="ja-JP" dirty="0"/>
          </a:p>
        </p:txBody>
      </p:sp>
    </p:spTree>
    <p:extLst>
      <p:ext uri="{BB962C8B-B14F-4D97-AF65-F5344CB8AC3E}">
        <p14:creationId xmlns:p14="http://schemas.microsoft.com/office/powerpoint/2010/main" val="30500341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オリンピック選手ももちろん</a:t>
            </a:r>
            <a:r>
              <a:rPr lang="ja-JP" altLang="en-US" dirty="0"/>
              <a:t>、タバコは吸いません。 オリンピックは禁煙です。 タバコを吸うと運動能力が低下するので、 一流のスポーツ選手はタバコは吸いません。 皆さんもスポーツで頑張ろうと思っているなら、 絶対にタバコを吸ってはいけません。</a:t>
            </a:r>
            <a:endParaRPr kumimoji="1" lang="ja-JP" altLang="en-US" i="1" u="sng" baseline="0" dirty="0">
              <a:solidFill>
                <a:srgbClr val="FF0000"/>
              </a:solidFill>
            </a:endParaRPr>
          </a:p>
        </p:txBody>
      </p:sp>
      <p:sp>
        <p:nvSpPr>
          <p:cNvPr id="4" name="スライド番号プレースホルダ 3"/>
          <p:cNvSpPr>
            <a:spLocks noGrp="1"/>
          </p:cNvSpPr>
          <p:nvPr>
            <p:ph type="sldNum" sz="quarter" idx="10"/>
          </p:nvPr>
        </p:nvSpPr>
        <p:spPr/>
        <p:txBody>
          <a:bodyPr/>
          <a:lstStyle/>
          <a:p>
            <a:fld id="{C775C5EA-12C6-4017-A568-CEC31D3C55DE}" type="slidenum">
              <a:rPr lang="ja-JP" altLang="en-US" smtClean="0">
                <a:solidFill>
                  <a:prstClr val="black"/>
                </a:solidFill>
              </a:rPr>
              <a:pPr/>
              <a:t>48</a:t>
            </a:fld>
            <a:endParaRPr lang="ja-JP" altLang="en-US">
              <a:solidFill>
                <a:prstClr val="black"/>
              </a:solidFill>
            </a:endParaRPr>
          </a:p>
        </p:txBody>
      </p:sp>
    </p:spTree>
    <p:extLst>
      <p:ext uri="{BB962C8B-B14F-4D97-AF65-F5344CB8AC3E}">
        <p14:creationId xmlns:p14="http://schemas.microsoft.com/office/powerpoint/2010/main" val="3247074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105B6EB3-5845-45DD-9ED1-B6AD50737BD9}" type="slidenum">
              <a:rPr lang="en-US" altLang="ja-JP" smtClean="0">
                <a:ea typeface="Osaka"/>
                <a:cs typeface="Osaka"/>
              </a:rPr>
              <a:pPr/>
              <a:t>49</a:t>
            </a:fld>
            <a:endParaRPr lang="en-US" altLang="ja-JP" smtClean="0">
              <a:ea typeface="Osaka"/>
              <a:cs typeface="Osaka"/>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r>
              <a:rPr lang="ja-JP" altLang="en-US" dirty="0" smtClean="0"/>
              <a:t>タバコは運動能力を低下させます。</a:t>
            </a:r>
          </a:p>
          <a:p>
            <a:r>
              <a:rPr lang="ja-JP" altLang="en-US" dirty="0" smtClean="0"/>
              <a:t>サガン鳥栖の選手はタバコを吸いません。</a:t>
            </a:r>
          </a:p>
          <a:p>
            <a:pPr eaLnBrk="1" hangingPunct="1"/>
            <a:endParaRPr lang="en-US" altLang="ja-JP" dirty="0" smtClean="0">
              <a:ea typeface="Osaka"/>
              <a:cs typeface="Osaka"/>
            </a:endParaRPr>
          </a:p>
        </p:txBody>
      </p:sp>
    </p:spTree>
    <p:extLst>
      <p:ext uri="{BB962C8B-B14F-4D97-AF65-F5344CB8AC3E}">
        <p14:creationId xmlns:p14="http://schemas.microsoft.com/office/powerpoint/2010/main" val="764713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A6C31D88-B1D1-46DC-9435-BCE751E97B63}" type="slidenum">
              <a:rPr lang="en-US" altLang="ja-JP" smtClean="0"/>
              <a:pPr/>
              <a:t>5</a:t>
            </a:fld>
            <a:endParaRPr lang="en-US" altLang="ja-JP"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ja-JP" altLang="en-US" sz="1500" dirty="0" smtClean="0">
                <a:solidFill>
                  <a:srgbClr val="FFFF00"/>
                </a:solidFill>
                <a:ea typeface="ＤＦPOP体"/>
                <a:cs typeface="ＤＦPOP体"/>
              </a:rPr>
              <a:t>何番だとおもいますか？</a:t>
            </a:r>
          </a:p>
          <a:p>
            <a:pPr eaLnBrk="1" hangingPunct="1"/>
            <a:r>
              <a:rPr lang="ja-JP" altLang="en-US" sz="1500" dirty="0" smtClean="0">
                <a:solidFill>
                  <a:srgbClr val="FFFF00"/>
                </a:solidFill>
                <a:ea typeface="ＤＦPOP体"/>
                <a:cs typeface="ＤＦPOP体"/>
              </a:rPr>
              <a:t>　①番　２種類　　</a:t>
            </a:r>
            <a:br>
              <a:rPr lang="ja-JP" altLang="en-US" sz="1500" dirty="0" smtClean="0">
                <a:solidFill>
                  <a:srgbClr val="FFFF00"/>
                </a:solidFill>
                <a:ea typeface="ＤＦPOP体"/>
                <a:cs typeface="ＤＦPOP体"/>
              </a:rPr>
            </a:br>
            <a:r>
              <a:rPr lang="ja-JP" altLang="en-US" sz="1500" dirty="0" smtClean="0">
                <a:solidFill>
                  <a:srgbClr val="FFFF00"/>
                </a:solidFill>
                <a:ea typeface="ＤＦPOP体"/>
                <a:cs typeface="ＤＦPOP体"/>
              </a:rPr>
              <a:t>　②番　</a:t>
            </a:r>
            <a:r>
              <a:rPr lang="en-US" altLang="ja-JP" sz="1500" dirty="0" smtClean="0">
                <a:solidFill>
                  <a:srgbClr val="FFFF00"/>
                </a:solidFill>
                <a:ea typeface="ＤＦPOP体"/>
                <a:cs typeface="ＤＦPOP体"/>
              </a:rPr>
              <a:t>20</a:t>
            </a:r>
            <a:r>
              <a:rPr lang="ja-JP" altLang="en-US" sz="1500" dirty="0" smtClean="0">
                <a:solidFill>
                  <a:srgbClr val="FFFF00"/>
                </a:solidFill>
                <a:ea typeface="ＤＦPOP体"/>
                <a:cs typeface="ＤＦPOP体"/>
              </a:rPr>
              <a:t>種類　</a:t>
            </a:r>
            <a:br>
              <a:rPr lang="ja-JP" altLang="en-US" sz="1500" dirty="0" smtClean="0">
                <a:solidFill>
                  <a:srgbClr val="FFFF00"/>
                </a:solidFill>
                <a:ea typeface="ＤＦPOP体"/>
                <a:cs typeface="ＤＦPOP体"/>
              </a:rPr>
            </a:br>
            <a:r>
              <a:rPr lang="ja-JP" altLang="en-US" sz="1500" dirty="0" smtClean="0">
                <a:solidFill>
                  <a:srgbClr val="FFFF00"/>
                </a:solidFill>
                <a:ea typeface="ＤＦPOP体"/>
                <a:cs typeface="ＤＦPOP体"/>
              </a:rPr>
              <a:t>　③ </a:t>
            </a:r>
            <a:r>
              <a:rPr lang="en-US" altLang="ja-JP" sz="1500" dirty="0" smtClean="0">
                <a:solidFill>
                  <a:srgbClr val="FFFF00"/>
                </a:solidFill>
                <a:ea typeface="ＤＦPOP体"/>
                <a:cs typeface="ＤＦPOP体"/>
              </a:rPr>
              <a:t>200</a:t>
            </a:r>
            <a:r>
              <a:rPr lang="ja-JP" altLang="en-US" sz="1500" dirty="0" smtClean="0">
                <a:solidFill>
                  <a:srgbClr val="FFFF00"/>
                </a:solidFill>
                <a:ea typeface="ＤＦPOP体"/>
                <a:cs typeface="ＤＦPOP体"/>
              </a:rPr>
              <a:t>番　種類</a:t>
            </a:r>
          </a:p>
          <a:p>
            <a:pPr eaLnBrk="1" hangingPunct="1"/>
            <a:r>
              <a:rPr lang="ja-JP" altLang="en-US" sz="1500" dirty="0" smtClean="0">
                <a:solidFill>
                  <a:srgbClr val="FFFF00"/>
                </a:solidFill>
                <a:ea typeface="ＤＦPOP体"/>
                <a:cs typeface="ＤＦPOP体"/>
              </a:rPr>
              <a:t>正解は（クリックする）</a:t>
            </a:r>
            <a:r>
              <a:rPr lang="en-US" altLang="ja-JP" sz="1500" dirty="0" smtClean="0">
                <a:solidFill>
                  <a:srgbClr val="FFFF00"/>
                </a:solidFill>
                <a:ea typeface="ＤＦPOP体"/>
                <a:cs typeface="ＤＦPOP体"/>
              </a:rPr>
              <a:t>200</a:t>
            </a:r>
            <a:r>
              <a:rPr lang="ja-JP" altLang="en-US" sz="1500" dirty="0" smtClean="0">
                <a:solidFill>
                  <a:srgbClr val="FFFF00"/>
                </a:solidFill>
                <a:ea typeface="ＤＦPOP体"/>
                <a:cs typeface="ＤＦPOP体"/>
              </a:rPr>
              <a:t>種類です。</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スライド イメージ プレースホルダ 1"/>
          <p:cNvSpPr>
            <a:spLocks noGrp="1" noRot="1" noChangeAspect="1" noTextEdit="1"/>
          </p:cNvSpPr>
          <p:nvPr>
            <p:ph type="sldImg"/>
          </p:nvPr>
        </p:nvSpPr>
        <p:spPr>
          <a:ln/>
        </p:spPr>
      </p:sp>
      <p:sp>
        <p:nvSpPr>
          <p:cNvPr id="158723" name="ノート プレースホルダ 2"/>
          <p:cNvSpPr>
            <a:spLocks noGrp="1"/>
          </p:cNvSpPr>
          <p:nvPr>
            <p:ph type="body" idx="1"/>
          </p:nvPr>
        </p:nvSpPr>
        <p:spPr>
          <a:noFill/>
          <a:ln/>
        </p:spPr>
        <p:txBody>
          <a:bodyPr/>
          <a:lstStyle/>
          <a:p>
            <a:endParaRPr lang="ja-JP" altLang="en-US" smtClean="0"/>
          </a:p>
        </p:txBody>
      </p:sp>
      <p:sp>
        <p:nvSpPr>
          <p:cNvPr id="158724" name="スライド番号プレースホルダ 3"/>
          <p:cNvSpPr>
            <a:spLocks noGrp="1"/>
          </p:cNvSpPr>
          <p:nvPr>
            <p:ph type="sldNum" sz="quarter" idx="5"/>
          </p:nvPr>
        </p:nvSpPr>
        <p:spPr>
          <a:noFill/>
        </p:spPr>
        <p:txBody>
          <a:bodyPr/>
          <a:lstStyle/>
          <a:p>
            <a:fld id="{12EFA349-4742-423D-B826-BEBA300BA0E2}" type="slidenum">
              <a:rPr lang="en-US" altLang="ja-JP" smtClean="0"/>
              <a:pPr/>
              <a:t>50</a:t>
            </a:fld>
            <a:endParaRPr lang="en-US" altLang="ja-JP"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スライド イメージ プレースホルダ 1"/>
          <p:cNvSpPr>
            <a:spLocks noGrp="1" noRot="1" noChangeAspect="1" noTextEdit="1"/>
          </p:cNvSpPr>
          <p:nvPr>
            <p:ph type="sldImg"/>
          </p:nvPr>
        </p:nvSpPr>
        <p:spPr>
          <a:ln/>
        </p:spPr>
      </p:sp>
      <p:sp>
        <p:nvSpPr>
          <p:cNvPr id="159747" name="ノート プレースホルダ 2"/>
          <p:cNvSpPr>
            <a:spLocks noGrp="1"/>
          </p:cNvSpPr>
          <p:nvPr>
            <p:ph type="body" idx="1"/>
          </p:nvPr>
        </p:nvSpPr>
        <p:spPr>
          <a:noFill/>
          <a:ln/>
        </p:spPr>
        <p:txBody>
          <a:bodyPr/>
          <a:lstStyle/>
          <a:p>
            <a:endParaRPr lang="ja-JP" altLang="en-US" smtClean="0"/>
          </a:p>
        </p:txBody>
      </p:sp>
      <p:sp>
        <p:nvSpPr>
          <p:cNvPr id="159748" name="スライド番号プレースホルダ 3"/>
          <p:cNvSpPr>
            <a:spLocks noGrp="1"/>
          </p:cNvSpPr>
          <p:nvPr>
            <p:ph type="sldNum" sz="quarter" idx="5"/>
          </p:nvPr>
        </p:nvSpPr>
        <p:spPr>
          <a:noFill/>
        </p:spPr>
        <p:txBody>
          <a:bodyPr/>
          <a:lstStyle/>
          <a:p>
            <a:fld id="{51AA4A10-D085-439F-9293-C9E10842682F}" type="slidenum">
              <a:rPr lang="en-US" altLang="ja-JP" smtClean="0"/>
              <a:pPr/>
              <a:t>51</a:t>
            </a:fld>
            <a:endParaRPr lang="en-US" altLang="ja-JP"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a:spcBef>
                <a:spcPct val="50000"/>
              </a:spcBef>
            </a:pPr>
            <a:r>
              <a:rPr lang="ja-JP" altLang="en-US" smtClean="0">
                <a:solidFill>
                  <a:srgbClr val="F91C05"/>
                </a:solidFill>
              </a:rPr>
              <a:t>今日一番覚えておいてほしいこと</a:t>
            </a:r>
            <a:endParaRPr lang="en-US" altLang="ja-JP" smtClean="0">
              <a:solidFill>
                <a:srgbClr val="F91C05"/>
              </a:solidFill>
            </a:endParaRPr>
          </a:p>
          <a:p>
            <a:r>
              <a:rPr lang="ja-JP" altLang="en-US" smtClean="0">
                <a:solidFill>
                  <a:srgbClr val="F91C05"/>
                </a:solidFill>
              </a:rPr>
              <a:t>友だち・せんぱいからタバコをすすめられたら、きっぱりとことわろう！</a:t>
            </a:r>
            <a:endParaRPr lang="en-US" altLang="ja-JP" smtClean="0">
              <a:solidFill>
                <a:srgbClr val="F91C05"/>
              </a:solidFill>
            </a:endParaRPr>
          </a:p>
          <a:p>
            <a:r>
              <a:rPr lang="ja-JP" altLang="en-US" smtClean="0">
                <a:solidFill>
                  <a:srgbClr val="F91C05"/>
                </a:solidFill>
              </a:rPr>
              <a:t>理由は</a:t>
            </a:r>
            <a:endParaRPr lang="en-US" altLang="ja-JP" smtClean="0">
              <a:solidFill>
                <a:srgbClr val="F91C05"/>
              </a:solidFill>
            </a:endParaRPr>
          </a:p>
          <a:p>
            <a:r>
              <a:rPr lang="en-US" altLang="ja-JP" smtClean="0"/>
              <a:t>○</a:t>
            </a:r>
            <a:r>
              <a:rPr lang="ja-JP" altLang="en-US" smtClean="0"/>
              <a:t>別の場所へ移動○親、教師を理由に○体に悪い○アレルギーだから○運動能力が落ちる○嫌いだから</a:t>
            </a:r>
            <a:endParaRPr lang="en-US" altLang="ja-JP" smtClean="0"/>
          </a:p>
          <a:p>
            <a:r>
              <a:rPr lang="ja-JP" altLang="en-US" smtClean="0">
                <a:solidFill>
                  <a:srgbClr val="F91C05"/>
                </a:solidFill>
              </a:rPr>
              <a:t>などといえばいいでしょう。</a:t>
            </a:r>
          </a:p>
          <a:p>
            <a:r>
              <a:rPr lang="ja-JP" altLang="en-US" smtClean="0"/>
              <a:t>どんなにすすめられても、キッパリ強い口調で、「イヤです」というのがカッコいい。</a:t>
            </a:r>
          </a:p>
          <a:p>
            <a:endParaRPr lang="ja-JP" altLang="en-US" smtClean="0"/>
          </a:p>
          <a:p>
            <a:endParaRPr lang="ja-JP"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1D5980E7-0327-44E1-A441-74F0CABADB7B}" type="slidenum">
              <a:rPr lang="en-US" altLang="ja-JP" smtClean="0">
                <a:solidFill>
                  <a:prstClr val="black"/>
                </a:solidFill>
              </a:rPr>
              <a:pPr/>
              <a:t>53</a:t>
            </a:fld>
            <a:endParaRPr lang="en-US" altLang="ja-JP" smtClean="0">
              <a:solidFill>
                <a:prstClr val="black"/>
              </a:solidFill>
            </a:endParaRPr>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normAutofit/>
          </a:bodyPr>
          <a:lstStyle/>
          <a:p>
            <a:r>
              <a:rPr lang="ja-JP" altLang="en-US" dirty="0" smtClean="0"/>
              <a:t>質問</a:t>
            </a:r>
            <a:br>
              <a:rPr lang="ja-JP" altLang="en-US" dirty="0" smtClean="0"/>
            </a:br>
            <a:r>
              <a:rPr lang="ja-JP" altLang="en-US" dirty="0" smtClean="0"/>
              <a:t>家族の人にタバコを止めてもらいたいのですけどどうしらた良いのですか？</a:t>
            </a:r>
          </a:p>
        </p:txBody>
      </p:sp>
    </p:spTree>
    <p:extLst>
      <p:ext uri="{BB962C8B-B14F-4D97-AF65-F5344CB8AC3E}">
        <p14:creationId xmlns:p14="http://schemas.microsoft.com/office/powerpoint/2010/main" val="14756594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スライド イメージ プレースホルダ 1"/>
          <p:cNvSpPr>
            <a:spLocks noGrp="1" noRot="1" noChangeAspect="1" noTextEdit="1"/>
          </p:cNvSpPr>
          <p:nvPr>
            <p:ph type="sldImg"/>
          </p:nvPr>
        </p:nvSpPr>
        <p:spPr>
          <a:ln/>
        </p:spPr>
      </p:sp>
      <p:sp>
        <p:nvSpPr>
          <p:cNvPr id="161795" name="ノート プレースホルダ 2"/>
          <p:cNvSpPr>
            <a:spLocks noGrp="1"/>
          </p:cNvSpPr>
          <p:nvPr>
            <p:ph type="body" idx="1"/>
          </p:nvPr>
        </p:nvSpPr>
        <p:spPr>
          <a:noFill/>
          <a:ln/>
        </p:spPr>
        <p:txBody>
          <a:bodyPr/>
          <a:lstStyle/>
          <a:p>
            <a:r>
              <a:rPr lang="ja-JP" altLang="en-US" dirty="0" smtClean="0"/>
              <a:t>皆さんの家族の中でもタバコを吸う人がいるかもしれません。</a:t>
            </a:r>
            <a:endParaRPr lang="en-US" altLang="ja-JP" dirty="0" smtClean="0"/>
          </a:p>
          <a:p>
            <a:r>
              <a:rPr lang="ja-JP" altLang="en-US" dirty="0" smtClean="0"/>
              <a:t>今日の私のお話しで、タバコの害の事が良く分かったと思います。</a:t>
            </a:r>
            <a:endParaRPr lang="en-US" altLang="ja-JP" dirty="0" smtClean="0"/>
          </a:p>
          <a:p>
            <a:r>
              <a:rPr lang="ja-JP" altLang="en-US" dirty="0" smtClean="0"/>
              <a:t>もし、皆さんのお父さんがタバコを吸っていたなら、</a:t>
            </a:r>
            <a:endParaRPr lang="en-US" altLang="ja-JP" dirty="0" smtClean="0"/>
          </a:p>
          <a:p>
            <a:r>
              <a:rPr lang="ja-JP" altLang="en-US" dirty="0" smtClean="0"/>
              <a:t>皆さんの「お父さん、タバコ吸わないで！」</a:t>
            </a:r>
          </a:p>
          <a:p>
            <a:r>
              <a:rPr lang="ja-JP" altLang="en-US" dirty="0" smtClean="0"/>
              <a:t>みなさんの一言で、</a:t>
            </a:r>
            <a:endParaRPr lang="en-US" altLang="ja-JP" dirty="0" smtClean="0"/>
          </a:p>
          <a:p>
            <a:r>
              <a:rPr lang="ja-JP" altLang="en-US" dirty="0" smtClean="0"/>
              <a:t>お父さんもタバコを止められるかも知れません</a:t>
            </a:r>
          </a:p>
          <a:p>
            <a:endParaRPr lang="ja-JP" altLang="en-US" dirty="0" smtClean="0"/>
          </a:p>
        </p:txBody>
      </p:sp>
      <p:sp>
        <p:nvSpPr>
          <p:cNvPr id="161796" name="スライド番号プレースホルダ 3"/>
          <p:cNvSpPr>
            <a:spLocks noGrp="1"/>
          </p:cNvSpPr>
          <p:nvPr>
            <p:ph type="sldNum" sz="quarter" idx="5"/>
          </p:nvPr>
        </p:nvSpPr>
        <p:spPr>
          <a:noFill/>
        </p:spPr>
        <p:txBody>
          <a:bodyPr/>
          <a:lstStyle/>
          <a:p>
            <a:fld id="{1057EB7C-576A-4B7F-8D87-274E788E6595}" type="slidenum">
              <a:rPr lang="en-US" altLang="ja-JP" smtClean="0"/>
              <a:pPr/>
              <a:t>54</a:t>
            </a:fld>
            <a:endParaRPr lang="en-US" altLang="ja-JP" smtClean="0"/>
          </a:p>
        </p:txBody>
      </p:sp>
    </p:spTree>
    <p:extLst>
      <p:ext uri="{BB962C8B-B14F-4D97-AF65-F5344CB8AC3E}">
        <p14:creationId xmlns:p14="http://schemas.microsoft.com/office/powerpoint/2010/main" val="2863951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F0488132-5081-4ECA-A3F5-65A29F82D523}" type="slidenum">
              <a:rPr lang="en-US" altLang="ja-JP" smtClean="0"/>
              <a:pPr/>
              <a:t>55</a:t>
            </a:fld>
            <a:endParaRPr lang="en-US" altLang="ja-JP"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algn="just" eaLnBrk="1" hangingPunct="1"/>
            <a:r>
              <a:rPr lang="ja-JP" altLang="en-US" smtClean="0">
                <a:latin typeface="Century" pitchFamily="18" charset="0"/>
                <a:ea typeface="ＭＳ 明朝" pitchFamily="17" charset="-128"/>
              </a:rPr>
              <a:t>子どもたちは好きな先生のまねをします。</a:t>
            </a:r>
          </a:p>
          <a:p>
            <a:pPr algn="just" eaLnBrk="1" hangingPunct="1"/>
            <a:r>
              <a:rPr lang="ja-JP" altLang="en-US" smtClean="0">
                <a:latin typeface="Century" pitchFamily="18" charset="0"/>
                <a:ea typeface="ＭＳ 明朝" pitchFamily="17" charset="-128"/>
              </a:rPr>
              <a:t>先生がタバコを吸うと、先生の姿を見て、「あ～自分も吸ってみたいな」と思う子もいます。</a:t>
            </a:r>
          </a:p>
          <a:p>
            <a:pPr algn="just" eaLnBrk="1" hangingPunct="1"/>
            <a:r>
              <a:rPr lang="ja-JP" altLang="en-US" smtClean="0">
                <a:latin typeface="Century" pitchFamily="18" charset="0"/>
                <a:ea typeface="ＭＳ 明朝" pitchFamily="17" charset="-128"/>
              </a:rPr>
              <a:t>だから、もしかして、タバコを吸う先生がいらっしゃったら、タバコを止めなければいけないと思います。</a:t>
            </a:r>
          </a:p>
          <a:p>
            <a:pPr eaLnBrk="1" hangingPunct="1"/>
            <a:endParaRPr lang="en-US" altLang="ja-JP" smtClean="0"/>
          </a:p>
        </p:txBody>
      </p:sp>
    </p:spTree>
    <p:extLst>
      <p:ext uri="{BB962C8B-B14F-4D97-AF65-F5344CB8AC3E}">
        <p14:creationId xmlns:p14="http://schemas.microsoft.com/office/powerpoint/2010/main" val="2299063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スライド イメージ プレースホルダ 1"/>
          <p:cNvSpPr>
            <a:spLocks noGrp="1" noRot="1" noChangeAspect="1" noTextEdit="1"/>
          </p:cNvSpPr>
          <p:nvPr>
            <p:ph type="sldImg"/>
          </p:nvPr>
        </p:nvSpPr>
        <p:spPr>
          <a:ln/>
        </p:spPr>
      </p:sp>
      <p:sp>
        <p:nvSpPr>
          <p:cNvPr id="163843" name="ノート プレースホルダ 2"/>
          <p:cNvSpPr>
            <a:spLocks noGrp="1"/>
          </p:cNvSpPr>
          <p:nvPr>
            <p:ph type="body" idx="1"/>
          </p:nvPr>
        </p:nvSpPr>
        <p:spPr>
          <a:noFill/>
          <a:ln/>
        </p:spPr>
        <p:txBody>
          <a:bodyPr/>
          <a:lstStyle/>
          <a:p>
            <a:r>
              <a:rPr lang="ja-JP" altLang="en-US" dirty="0" smtClean="0"/>
              <a:t>タバコは</a:t>
            </a:r>
            <a:endParaRPr lang="en-US" altLang="ja-JP" dirty="0" smtClean="0"/>
          </a:p>
          <a:p>
            <a:r>
              <a:rPr lang="ja-JP" altLang="en-US" dirty="0" smtClean="0"/>
              <a:t>やめるのはむずかしい。</a:t>
            </a:r>
            <a:endParaRPr lang="en-US" altLang="ja-JP" dirty="0" smtClean="0"/>
          </a:p>
          <a:p>
            <a:r>
              <a:rPr lang="ja-JP" altLang="en-US" dirty="0" smtClean="0"/>
              <a:t>だから</a:t>
            </a:r>
            <a:endParaRPr lang="en-US" altLang="ja-JP" dirty="0" smtClean="0"/>
          </a:p>
          <a:p>
            <a:r>
              <a:rPr lang="ja-JP" altLang="en-US" dirty="0" smtClean="0"/>
              <a:t>最初から吸わないことが一番大事</a:t>
            </a:r>
          </a:p>
        </p:txBody>
      </p:sp>
      <p:sp>
        <p:nvSpPr>
          <p:cNvPr id="163844" name="スライド番号プレースホルダ 3"/>
          <p:cNvSpPr>
            <a:spLocks noGrp="1"/>
          </p:cNvSpPr>
          <p:nvPr>
            <p:ph type="sldNum" sz="quarter" idx="5"/>
          </p:nvPr>
        </p:nvSpPr>
        <p:spPr>
          <a:noFill/>
        </p:spPr>
        <p:txBody>
          <a:bodyPr/>
          <a:lstStyle/>
          <a:p>
            <a:fld id="{06926215-E37A-4E19-8C58-805D3DC5EC34}" type="slidenum">
              <a:rPr lang="en-US" altLang="ja-JP" smtClean="0"/>
              <a:pPr/>
              <a:t>56</a:t>
            </a:fld>
            <a:endParaRPr lang="en-US" altLang="ja-JP" smtClean="0"/>
          </a:p>
        </p:txBody>
      </p:sp>
    </p:spTree>
    <p:extLst>
      <p:ext uri="{BB962C8B-B14F-4D97-AF65-F5344CB8AC3E}">
        <p14:creationId xmlns:p14="http://schemas.microsoft.com/office/powerpoint/2010/main" val="3679015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D81DF95-10FF-4DF1-8E5C-FAAEF11C8A33}" type="slidenum">
              <a:rPr lang="en-US" altLang="ja-JP" smtClean="0"/>
              <a:pPr/>
              <a:t>6</a:t>
            </a:fld>
            <a:endParaRPr lang="en-US" altLang="ja-JP"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ja-JP" altLang="en-US" dirty="0" smtClean="0"/>
              <a:t>タバコの煙には</a:t>
            </a:r>
            <a:r>
              <a:rPr lang="en-US" altLang="ja-JP" dirty="0" smtClean="0"/>
              <a:t>200</a:t>
            </a:r>
            <a:r>
              <a:rPr lang="ja-JP" altLang="en-US" dirty="0" smtClean="0"/>
              <a:t>種類以上の身体に有害な化学物質が含まれているので、</a:t>
            </a:r>
          </a:p>
          <a:p>
            <a:pPr eaLnBrk="1" hangingPunct="1"/>
            <a:r>
              <a:rPr lang="ja-JP" altLang="en-US" dirty="0" smtClean="0"/>
              <a:t>タバコは毒の缶詰と呼ぶ人もいます。</a:t>
            </a:r>
          </a:p>
          <a:p>
            <a:pPr eaLnBrk="1" hangingPunct="1"/>
            <a:r>
              <a:rPr lang="ja-JP" altLang="en-US" dirty="0" smtClean="0"/>
              <a:t>タバコの成分は粒子成分とガス成分に分けられます。</a:t>
            </a:r>
          </a:p>
          <a:p>
            <a:pPr eaLnBrk="1" hangingPunct="1"/>
            <a:r>
              <a:rPr lang="ja-JP" altLang="en-US" dirty="0" smtClean="0"/>
              <a:t>その中で代表的な有害成分はニコチンとタールと一酸化炭素です。</a:t>
            </a:r>
          </a:p>
          <a:p>
            <a:pPr eaLnBrk="1" hangingPunct="1"/>
            <a:r>
              <a:rPr lang="ja-JP" altLang="en-US" dirty="0" smtClean="0"/>
              <a:t>クリックする</a:t>
            </a:r>
          </a:p>
          <a:p>
            <a:pPr eaLnBrk="1" hangingPunct="1"/>
            <a:r>
              <a:rPr lang="ja-JP" altLang="en-US" dirty="0" smtClean="0"/>
              <a:t>よく覚えておきましょう。タバコは毒の缶詰です。</a:t>
            </a:r>
          </a:p>
        </p:txBody>
      </p:sp>
    </p:spTree>
    <p:extLst>
      <p:ext uri="{BB962C8B-B14F-4D97-AF65-F5344CB8AC3E}">
        <p14:creationId xmlns:p14="http://schemas.microsoft.com/office/powerpoint/2010/main" val="1840785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7E4D3189-2949-4F86-8B3F-B7B1248CDEAC}" type="slidenum">
              <a:rPr lang="en-US" altLang="ja-JP" smtClean="0"/>
              <a:pPr/>
              <a:t>7</a:t>
            </a:fld>
            <a:endParaRPr lang="en-US" altLang="ja-JP"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ja-JP" altLang="en-US" sz="1000" dirty="0" smtClean="0">
                <a:solidFill>
                  <a:schemeClr val="bg1"/>
                </a:solidFill>
                <a:ea typeface="ＤＦPOP体"/>
                <a:cs typeface="ＤＦPOP体"/>
              </a:rPr>
              <a:t>第２問</a:t>
            </a:r>
            <a:r>
              <a:rPr lang="ja-JP" altLang="en-US" sz="1700" dirty="0" smtClean="0">
                <a:solidFill>
                  <a:schemeClr val="bg1"/>
                </a:solidFill>
                <a:ea typeface="ＤＦPOP体"/>
                <a:cs typeface="ＤＦPOP体"/>
              </a:rPr>
              <a:t>です。</a:t>
            </a:r>
            <a:r>
              <a:rPr lang="ja-JP" altLang="en-US" sz="1500" dirty="0" smtClean="0">
                <a:solidFill>
                  <a:schemeClr val="bg1"/>
                </a:solidFill>
                <a:ea typeface="ＤＦPOP体"/>
                <a:cs typeface="ＤＦPOP体"/>
              </a:rPr>
              <a:t>　日本で、１年間に、たばこで病気になって死ぬ人は、何人でしょうか？</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CCF34D4E-1F94-4260-8A90-EEC78DF4B100}" type="slidenum">
              <a:rPr lang="en-US" altLang="ja-JP" smtClean="0"/>
              <a:pPr/>
              <a:t>8</a:t>
            </a:fld>
            <a:endParaRPr lang="en-US" altLang="ja-JP"/>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ja-JP" altLang="en-US" dirty="0">
                <a:latin typeface="ＭＳ Ｐ明朝" panose="02020600040205080304" pitchFamily="18" charset="-128"/>
                <a:cs typeface="ＤＦPOP体"/>
              </a:rPr>
              <a:t>何番だとおもいますか？</a:t>
            </a:r>
          </a:p>
          <a:p>
            <a:pPr eaLnBrk="1" hangingPunct="1"/>
            <a:r>
              <a:rPr lang="ja-JP" altLang="en-US" dirty="0">
                <a:latin typeface="ＭＳ Ｐ明朝" panose="02020600040205080304" pitchFamily="18" charset="-128"/>
                <a:cs typeface="ＤＦPOP体"/>
              </a:rPr>
              <a:t>　①番　</a:t>
            </a:r>
            <a:r>
              <a:rPr lang="ja-JP" altLang="en-US" dirty="0" smtClean="0">
                <a:latin typeface="ＭＳ Ｐ明朝" panose="02020600040205080304" pitchFamily="18" charset="-128"/>
                <a:cs typeface="ＤＦPOP体"/>
              </a:rPr>
              <a:t>約１３００人</a:t>
            </a:r>
            <a:r>
              <a:rPr lang="ja-JP" altLang="en-US" dirty="0">
                <a:latin typeface="ＭＳ Ｐ明朝" panose="02020600040205080304" pitchFamily="18" charset="-128"/>
                <a:cs typeface="ＤＦPOP体"/>
              </a:rPr>
              <a:t>　　</a:t>
            </a:r>
            <a:br>
              <a:rPr lang="ja-JP" altLang="en-US" dirty="0">
                <a:latin typeface="ＭＳ Ｐ明朝" panose="02020600040205080304" pitchFamily="18" charset="-128"/>
                <a:cs typeface="ＤＦPOP体"/>
              </a:rPr>
            </a:br>
            <a:r>
              <a:rPr lang="ja-JP" altLang="en-US" dirty="0">
                <a:latin typeface="ＭＳ Ｐ明朝" panose="02020600040205080304" pitchFamily="18" charset="-128"/>
                <a:cs typeface="ＤＦPOP体"/>
              </a:rPr>
              <a:t>　②番　約</a:t>
            </a:r>
            <a:r>
              <a:rPr lang="en-US" altLang="ja-JP" dirty="0">
                <a:latin typeface="ＭＳ Ｐ明朝" panose="02020600040205080304" pitchFamily="18" charset="-128"/>
                <a:cs typeface="ＤＦPOP体"/>
              </a:rPr>
              <a:t>1</a:t>
            </a:r>
            <a:r>
              <a:rPr lang="ja-JP" altLang="en-US" dirty="0" smtClean="0">
                <a:latin typeface="ＭＳ Ｐ明朝" panose="02020600040205080304" pitchFamily="18" charset="-128"/>
                <a:cs typeface="ＤＦPOP体"/>
              </a:rPr>
              <a:t>万３０００人</a:t>
            </a:r>
            <a:r>
              <a:rPr lang="ja-JP" altLang="en-US" dirty="0">
                <a:latin typeface="ＭＳ Ｐ明朝" panose="02020600040205080304" pitchFamily="18" charset="-128"/>
                <a:cs typeface="ＤＦPOP体"/>
              </a:rPr>
              <a:t>　</a:t>
            </a:r>
            <a:br>
              <a:rPr lang="ja-JP" altLang="en-US" dirty="0">
                <a:latin typeface="ＭＳ Ｐ明朝" panose="02020600040205080304" pitchFamily="18" charset="-128"/>
                <a:cs typeface="ＤＦPOP体"/>
              </a:rPr>
            </a:br>
            <a:r>
              <a:rPr lang="ja-JP" altLang="en-US" dirty="0">
                <a:latin typeface="ＭＳ Ｐ明朝" panose="02020600040205080304" pitchFamily="18" charset="-128"/>
                <a:cs typeface="ＤＦPOP体"/>
              </a:rPr>
              <a:t>　③番　約</a:t>
            </a:r>
            <a:r>
              <a:rPr lang="en-US" altLang="ja-JP" dirty="0" smtClean="0">
                <a:latin typeface="ＭＳ Ｐ明朝" panose="02020600040205080304" pitchFamily="18" charset="-128"/>
                <a:cs typeface="ＤＦPOP体"/>
              </a:rPr>
              <a:t>1</a:t>
            </a:r>
            <a:r>
              <a:rPr lang="ja-JP" altLang="en-US" dirty="0" smtClean="0">
                <a:latin typeface="ＭＳ Ｐ明朝" panose="02020600040205080304" pitchFamily="18" charset="-128"/>
                <a:cs typeface="ＤＦPOP体"/>
              </a:rPr>
              <a:t>３万人</a:t>
            </a:r>
            <a:endParaRPr lang="ja-JP" altLang="en-US" dirty="0">
              <a:latin typeface="ＭＳ Ｐ明朝" panose="02020600040205080304" pitchFamily="18" charset="-128"/>
              <a:cs typeface="ＤＦPOP体"/>
            </a:endParaRPr>
          </a:p>
          <a:p>
            <a:pPr eaLnBrk="1" hangingPunct="1"/>
            <a:r>
              <a:rPr lang="ja-JP" altLang="en-US" dirty="0">
                <a:latin typeface="ＭＳ Ｐ明朝" panose="02020600040205080304" pitchFamily="18" charset="-128"/>
                <a:cs typeface="ＤＦPOP体"/>
              </a:rPr>
              <a:t>正解は（クリックする）約</a:t>
            </a:r>
            <a:r>
              <a:rPr lang="en-US" altLang="ja-JP" dirty="0" smtClean="0">
                <a:latin typeface="ＭＳ Ｐ明朝" panose="02020600040205080304" pitchFamily="18" charset="-128"/>
                <a:cs typeface="ＤＦPOP体"/>
              </a:rPr>
              <a:t>1</a:t>
            </a:r>
            <a:r>
              <a:rPr lang="ja-JP" altLang="en-US" dirty="0" smtClean="0">
                <a:latin typeface="ＭＳ Ｐ明朝" panose="02020600040205080304" pitchFamily="18" charset="-128"/>
                <a:cs typeface="ＤＦPOP体"/>
              </a:rPr>
              <a:t>３万人</a:t>
            </a:r>
            <a:r>
              <a:rPr lang="ja-JP" altLang="en-US" dirty="0">
                <a:latin typeface="ＭＳ Ｐ明朝" panose="02020600040205080304" pitchFamily="18" charset="-128"/>
                <a:cs typeface="ＤＦPOP体"/>
              </a:rPr>
              <a:t>です</a:t>
            </a:r>
            <a:r>
              <a:rPr lang="ja-JP" altLang="en-US" dirty="0" smtClean="0">
                <a:latin typeface="ＭＳ Ｐ明朝" panose="02020600040205080304" pitchFamily="18" charset="-128"/>
                <a:cs typeface="ＤＦPOP体"/>
              </a:rPr>
              <a:t>。</a:t>
            </a:r>
            <a:endParaRPr lang="en-US" altLang="ja-JP" dirty="0" smtClean="0">
              <a:latin typeface="ＭＳ Ｐ明朝" panose="02020600040205080304" pitchFamily="18" charset="-128"/>
              <a:cs typeface="ＤＦPOP体"/>
            </a:endParaRPr>
          </a:p>
          <a:p>
            <a:pPr eaLnBrk="1" hangingPunct="1"/>
            <a:endParaRPr lang="en-US" altLang="ja-JP" dirty="0">
              <a:latin typeface="ＭＳ Ｐ明朝" panose="02020600040205080304" pitchFamily="18" charset="-128"/>
              <a:cs typeface="ＤＦPOP体"/>
            </a:endParaRPr>
          </a:p>
        </p:txBody>
      </p:sp>
    </p:spTree>
    <p:extLst>
      <p:ext uri="{BB962C8B-B14F-4D97-AF65-F5344CB8AC3E}">
        <p14:creationId xmlns:p14="http://schemas.microsoft.com/office/powerpoint/2010/main" val="785832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A82A426-8E76-481B-83F5-44C5FCF0F56F}" type="slidenum">
              <a:rPr lang="en-US" altLang="ja-JP" smtClean="0"/>
              <a:pPr/>
              <a:t>9</a:t>
            </a:fld>
            <a:endParaRPr lang="en-US" altLang="ja-JP"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algn="just" eaLnBrk="1" hangingPunct="1"/>
            <a:r>
              <a:rPr lang="ja-JP" altLang="en-US" dirty="0" smtClean="0">
                <a:latin typeface="Century" pitchFamily="18" charset="0"/>
                <a:ea typeface="ＭＳ 明朝" pitchFamily="17" charset="-128"/>
              </a:rPr>
              <a:t>タバコの害で一番大きいものは、癌につながるということです。</a:t>
            </a:r>
          </a:p>
          <a:p>
            <a:pPr algn="just" eaLnBrk="1" hangingPunct="1"/>
            <a:r>
              <a:rPr lang="ja-JP" altLang="en-US" dirty="0" smtClean="0">
                <a:latin typeface="Century" pitchFamily="18" charset="0"/>
                <a:ea typeface="ＭＳ 明朝" pitchFamily="17" charset="-128"/>
              </a:rPr>
              <a:t>タバコを吸わない人を「１」とした時に、タバコを吸う人は「のどの癌に３２倍」もなりやすくなります。</a:t>
            </a:r>
          </a:p>
          <a:p>
            <a:pPr algn="just" eaLnBrk="1" hangingPunct="1"/>
            <a:r>
              <a:rPr lang="ja-JP" altLang="en-US" dirty="0" smtClean="0">
                <a:latin typeface="Century" pitchFamily="18" charset="0"/>
                <a:ea typeface="ＭＳ 明朝" pitchFamily="17" charset="-128"/>
              </a:rPr>
              <a:t>肺癌には４．５倍もなりやすくなります。</a:t>
            </a:r>
          </a:p>
          <a:p>
            <a:pPr algn="just" eaLnBrk="1" hangingPunct="1"/>
            <a:r>
              <a:rPr lang="ja-JP" altLang="en-US" dirty="0" smtClean="0">
                <a:latin typeface="Century" pitchFamily="18" charset="0"/>
                <a:ea typeface="ＭＳ 明朝" pitchFamily="17" charset="-128"/>
              </a:rPr>
              <a:t>その他にも、食道癌、肝臓癌、胃癌、タバコを吸うことによって多くの癌にかかりやすくなります。</a:t>
            </a:r>
          </a:p>
          <a:p>
            <a:pPr eaLnBrk="1" hangingPunct="1"/>
            <a:endParaRPr lang="en-US" altLang="ja-JP" dirty="0" smtClean="0"/>
          </a:p>
        </p:txBody>
      </p:sp>
    </p:spTree>
    <p:extLst>
      <p:ext uri="{BB962C8B-B14F-4D97-AF65-F5344CB8AC3E}">
        <p14:creationId xmlns:p14="http://schemas.microsoft.com/office/powerpoint/2010/main" val="2543892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0E4D353-5991-474D-A1AD-DBAAEDA2788D}"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7271934-1D93-4FB2-A12C-D154D981DC02}"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76A759B-DB96-4066-AF49-A160F46E1622}"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63A5126F-AC10-4501-9F02-0766F60AFC63}"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BAB0738-09CA-45D1-9331-DA4DD24B81AA}"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974" y="277813"/>
            <a:ext cx="8230054" cy="113959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6974" y="1599973"/>
            <a:ext cx="4060598" cy="453117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26428" y="1599974"/>
            <a:ext cx="4060599" cy="221116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26428" y="3919992"/>
            <a:ext cx="4060599" cy="221116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072B67DE-5B3F-4CF0-B5F9-EA66B25AA1D7}" type="slidenum">
              <a:rPr lang="en-US" altLang="ja-JP"/>
              <a:pPr>
                <a:defRPr/>
              </a:pPr>
              <a:t>‹#›</a:t>
            </a:fld>
            <a:endParaRPr lang="en-US" altLang="ja-JP"/>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8C9CE1E-29D6-40A7-A5A5-185173B3E6F7}"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6146AA9-C1FD-4138-8E07-CF5540A1CA32}"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5B35306-D03A-4F9D-A51B-31E2B24CBF07}"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D859614-7286-44BE-95B1-7B02024C02A4}"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C92BF78C-1E4A-425D-9F4C-AD517CC7547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0F89AF29-D9D7-4472-8DE6-731A1F13D7E0}"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4C531F98-CA78-470A-BCEA-FDB7CBF3E5AC}"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2779273-66A8-470B-860E-ED032B2E30AE}"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3CA53B4-CFEF-4AC9-8E32-82638BF75161}"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65946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ja-JP"/>
          </a:p>
        </p:txBody>
      </p:sp>
      <p:sp>
        <p:nvSpPr>
          <p:cNvPr id="65946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ja-JP"/>
          </a:p>
        </p:txBody>
      </p:sp>
      <p:sp>
        <p:nvSpPr>
          <p:cNvPr id="65946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CC4D8D07-8FD1-467D-972B-1A3DD2DFB63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42.jpeg"/></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51.jp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56.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番号プレースホルダ 3"/>
          <p:cNvSpPr>
            <a:spLocks noGrp="1"/>
          </p:cNvSpPr>
          <p:nvPr>
            <p:ph type="sldNum" sz="quarter" idx="12"/>
          </p:nvPr>
        </p:nvSpPr>
        <p:spPr>
          <a:noFill/>
        </p:spPr>
        <p:txBody>
          <a:bodyPr/>
          <a:lstStyle/>
          <a:p>
            <a:fld id="{D739E2B5-A680-4B5A-82E7-9441CCF0211E}" type="slidenum">
              <a:rPr lang="en-US" altLang="ja-JP" smtClean="0"/>
              <a:pPr/>
              <a:t>1</a:t>
            </a:fld>
            <a:endParaRPr lang="en-US" altLang="ja-JP" smtClean="0"/>
          </a:p>
        </p:txBody>
      </p:sp>
      <p:sp>
        <p:nvSpPr>
          <p:cNvPr id="6147" name="Rectangle 5"/>
          <p:cNvSpPr>
            <a:spLocks noChangeArrowheads="1"/>
          </p:cNvSpPr>
          <p:nvPr/>
        </p:nvSpPr>
        <p:spPr bwMode="auto">
          <a:xfrm>
            <a:off x="1717675" y="2127250"/>
            <a:ext cx="184150" cy="396875"/>
          </a:xfrm>
          <a:prstGeom prst="rect">
            <a:avLst/>
          </a:prstGeom>
          <a:noFill/>
          <a:ln w="12700" cap="sq">
            <a:noFill/>
            <a:miter lim="800000"/>
            <a:headEnd type="none" w="sm" len="sm"/>
            <a:tailEnd type="none" w="sm" len="sm"/>
          </a:ln>
        </p:spPr>
        <p:txBody>
          <a:bodyPr wrap="none">
            <a:spAutoFit/>
          </a:bodyPr>
          <a:lstStyle/>
          <a:p>
            <a:r>
              <a:rPr lang="en-US" altLang="ja-JP" sz="1000" b="1">
                <a:latin typeface="Times New Roman" pitchFamily="18" charset="0"/>
              </a:rPr>
              <a:t/>
            </a:r>
            <a:br>
              <a:rPr lang="en-US" altLang="ja-JP" sz="1000" b="1">
                <a:latin typeface="Times New Roman" pitchFamily="18" charset="0"/>
              </a:rPr>
            </a:br>
            <a:endParaRPr lang="en-US" altLang="ja-JP" sz="1000">
              <a:latin typeface="Times New Roman" pitchFamily="18" charset="0"/>
            </a:endParaRPr>
          </a:p>
        </p:txBody>
      </p:sp>
      <p:graphicFrame>
        <p:nvGraphicFramePr>
          <p:cNvPr id="723995" name="Group 27"/>
          <p:cNvGraphicFramePr>
            <a:graphicFrameLocks noGrp="1"/>
          </p:cNvGraphicFramePr>
          <p:nvPr/>
        </p:nvGraphicFramePr>
        <p:xfrm>
          <a:off x="1717675" y="2173288"/>
          <a:ext cx="1776413" cy="2559050"/>
        </p:xfrm>
        <a:graphic>
          <a:graphicData uri="http://schemas.openxmlformats.org/drawingml/2006/table">
            <a:tbl>
              <a:tblPr/>
              <a:tblGrid>
                <a:gridCol w="208248">
                  <a:extLst>
                    <a:ext uri="{9D8B030D-6E8A-4147-A177-3AD203B41FA5}">
                      <a16:colId xmlns:a16="http://schemas.microsoft.com/office/drawing/2014/main" val="20000"/>
                    </a:ext>
                  </a:extLst>
                </a:gridCol>
                <a:gridCol w="1568165">
                  <a:extLst>
                    <a:ext uri="{9D8B030D-6E8A-4147-A177-3AD203B41FA5}">
                      <a16:colId xmlns:a16="http://schemas.microsoft.com/office/drawing/2014/main" val="20001"/>
                    </a:ext>
                  </a:extLst>
                </a:gridCol>
              </a:tblGrid>
              <a:tr h="2559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L="91424" marR="91424"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L="91424" marR="91424"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pic>
        <p:nvPicPr>
          <p:cNvPr id="6151" name="Picture 8" descr="art1"/>
          <p:cNvPicPr>
            <a:picLocks noChangeAspect="1" noChangeArrowheads="1"/>
          </p:cNvPicPr>
          <p:nvPr/>
        </p:nvPicPr>
        <p:blipFill>
          <a:blip r:embed="rId3" cstate="print"/>
          <a:srcRect/>
          <a:stretch>
            <a:fillRect/>
          </a:stretch>
        </p:blipFill>
        <p:spPr bwMode="auto">
          <a:xfrm>
            <a:off x="5363393" y="-23100"/>
            <a:ext cx="3795488" cy="5656560"/>
          </a:xfrm>
          <a:prstGeom prst="rect">
            <a:avLst/>
          </a:prstGeom>
          <a:noFill/>
          <a:ln w="9525">
            <a:noFill/>
            <a:miter lim="800000"/>
            <a:headEnd/>
            <a:tailEnd/>
          </a:ln>
        </p:spPr>
      </p:pic>
      <p:sp>
        <p:nvSpPr>
          <p:cNvPr id="6152" name="Rectangle 31"/>
          <p:cNvSpPr>
            <a:spLocks noChangeArrowheads="1"/>
          </p:cNvSpPr>
          <p:nvPr/>
        </p:nvSpPr>
        <p:spPr bwMode="auto">
          <a:xfrm>
            <a:off x="5123518" y="5618073"/>
            <a:ext cx="3726795" cy="1200329"/>
          </a:xfrm>
          <a:prstGeom prst="rect">
            <a:avLst/>
          </a:prstGeom>
          <a:noFill/>
          <a:ln w="12700" cap="sq">
            <a:noFill/>
            <a:miter lim="800000"/>
            <a:headEnd type="none" w="sm" len="sm"/>
            <a:tailEnd type="none" w="sm" len="sm"/>
          </a:ln>
        </p:spPr>
        <p:txBody>
          <a:bodyPr wrap="square" anchor="ctr">
            <a:spAutoFit/>
          </a:bodyPr>
          <a:lstStyle/>
          <a:p>
            <a:r>
              <a:rPr lang="ja-JP" altLang="en-US" sz="2400" b="1" dirty="0">
                <a:solidFill>
                  <a:srgbClr val="000099"/>
                </a:solidFill>
              </a:rPr>
              <a:t>たばこはやめようくるしいよ</a:t>
            </a:r>
            <a:br>
              <a:rPr lang="ja-JP" altLang="en-US" sz="2400" b="1" dirty="0">
                <a:solidFill>
                  <a:srgbClr val="000099"/>
                </a:solidFill>
              </a:rPr>
            </a:br>
            <a:r>
              <a:rPr lang="ja-JP" altLang="en-US" sz="2400" b="1" dirty="0">
                <a:solidFill>
                  <a:srgbClr val="000099"/>
                </a:solidFill>
              </a:rPr>
              <a:t>稲垣佳奈さん</a:t>
            </a:r>
            <a:br>
              <a:rPr lang="ja-JP" altLang="en-US" sz="2400" b="1" dirty="0">
                <a:solidFill>
                  <a:srgbClr val="000099"/>
                </a:solidFill>
              </a:rPr>
            </a:br>
            <a:r>
              <a:rPr lang="ja-JP" altLang="en-US" sz="2400" b="1" dirty="0">
                <a:solidFill>
                  <a:srgbClr val="000099"/>
                </a:solidFill>
              </a:rPr>
              <a:t>岡崎市立竜美丘小</a:t>
            </a:r>
            <a:r>
              <a:rPr lang="en-US" altLang="ja-JP" sz="2400" b="1" dirty="0">
                <a:solidFill>
                  <a:srgbClr val="000099"/>
                </a:solidFill>
              </a:rPr>
              <a:t>2</a:t>
            </a:r>
            <a:r>
              <a:rPr lang="ja-JP" altLang="en-US" sz="2400" b="1" dirty="0">
                <a:solidFill>
                  <a:srgbClr val="000099"/>
                </a:solidFill>
              </a:rPr>
              <a:t>年 </a:t>
            </a:r>
          </a:p>
        </p:txBody>
      </p:sp>
      <p:sp>
        <p:nvSpPr>
          <p:cNvPr id="6153" name="Text Box 32"/>
          <p:cNvSpPr txBox="1">
            <a:spLocks noChangeArrowheads="1"/>
          </p:cNvSpPr>
          <p:nvPr/>
        </p:nvSpPr>
        <p:spPr bwMode="auto">
          <a:xfrm>
            <a:off x="0" y="1268760"/>
            <a:ext cx="5123518" cy="3262432"/>
          </a:xfrm>
          <a:prstGeom prst="rect">
            <a:avLst/>
          </a:prstGeom>
          <a:noFill/>
          <a:ln w="12700" cap="sq">
            <a:noFill/>
            <a:miter lim="800000"/>
            <a:headEnd type="none" w="sm" len="sm"/>
            <a:tailEnd type="none" w="sm" len="sm"/>
          </a:ln>
        </p:spPr>
        <p:txBody>
          <a:bodyPr wrap="none">
            <a:spAutoFit/>
          </a:bodyPr>
          <a:lstStyle/>
          <a:p>
            <a:pPr algn="ctr"/>
            <a:r>
              <a:rPr lang="ja-JP" altLang="en-US" sz="7200" b="1" dirty="0">
                <a:solidFill>
                  <a:srgbClr val="000099"/>
                </a:solidFill>
              </a:rPr>
              <a:t>タバコと健康</a:t>
            </a:r>
          </a:p>
          <a:p>
            <a:pPr algn="ctr"/>
            <a:endParaRPr lang="ja-JP" altLang="en-US" sz="4000" b="1" dirty="0">
              <a:solidFill>
                <a:srgbClr val="000099"/>
              </a:solidFill>
            </a:endParaRPr>
          </a:p>
          <a:p>
            <a:pPr algn="ctr"/>
            <a:r>
              <a:rPr lang="ja-JP" altLang="en-US" sz="2800" b="1" dirty="0">
                <a:solidFill>
                  <a:srgbClr val="000099"/>
                </a:solidFill>
              </a:rPr>
              <a:t>佐賀県医師会喫煙対策</a:t>
            </a:r>
            <a:r>
              <a:rPr lang="ja-JP" altLang="en-US" sz="2800" b="1" dirty="0" smtClean="0">
                <a:solidFill>
                  <a:srgbClr val="000099"/>
                </a:solidFill>
              </a:rPr>
              <a:t>委員会</a:t>
            </a:r>
            <a:endParaRPr lang="en-US" altLang="ja-JP" sz="2800" b="1" dirty="0" smtClean="0">
              <a:solidFill>
                <a:srgbClr val="000099"/>
              </a:solidFill>
            </a:endParaRPr>
          </a:p>
          <a:p>
            <a:pPr algn="ctr"/>
            <a:endParaRPr lang="en-US" altLang="ja-JP" sz="2800" b="1" dirty="0">
              <a:solidFill>
                <a:srgbClr val="000099"/>
              </a:solidFill>
            </a:endParaRPr>
          </a:p>
          <a:p>
            <a:pPr algn="ctr"/>
            <a:r>
              <a:rPr lang="ja-JP" altLang="en-US" sz="2000" b="1" dirty="0" smtClean="0">
                <a:solidFill>
                  <a:srgbClr val="000099"/>
                </a:solidFill>
              </a:rPr>
              <a:t>（平成３</a:t>
            </a:r>
            <a:r>
              <a:rPr lang="ja-JP" altLang="en-US" sz="2000" b="1" dirty="0">
                <a:solidFill>
                  <a:srgbClr val="000099"/>
                </a:solidFill>
              </a:rPr>
              <a:t>０</a:t>
            </a:r>
            <a:r>
              <a:rPr lang="ja-JP" altLang="en-US" sz="2000" b="1" dirty="0" smtClean="0">
                <a:solidFill>
                  <a:srgbClr val="000099"/>
                </a:solidFill>
              </a:rPr>
              <a:t>年度改訂版）</a:t>
            </a:r>
            <a:endParaRPr lang="ja-JP" altLang="en-US" sz="2000" b="1" dirty="0">
              <a:solidFill>
                <a:srgbClr val="000099"/>
              </a:solidFill>
            </a:endParaRPr>
          </a:p>
          <a:p>
            <a:pPr algn="ctr"/>
            <a:endParaRPr lang="en-US" altLang="ja-JP" dirty="0"/>
          </a:p>
        </p:txBody>
      </p:sp>
      <p:pic>
        <p:nvPicPr>
          <p:cNvPr id="6154" name="Picture 33"/>
          <p:cNvPicPr>
            <a:picLocks noChangeAspect="1" noChangeArrowheads="1"/>
          </p:cNvPicPr>
          <p:nvPr/>
        </p:nvPicPr>
        <p:blipFill>
          <a:blip r:embed="rId4" cstate="print"/>
          <a:srcRect/>
          <a:stretch>
            <a:fillRect/>
          </a:stretch>
        </p:blipFill>
        <p:spPr bwMode="auto">
          <a:xfrm>
            <a:off x="827088" y="3925888"/>
            <a:ext cx="4033837" cy="2752725"/>
          </a:xfrm>
          <a:prstGeom prst="rect">
            <a:avLst/>
          </a:prstGeom>
          <a:noFill/>
          <a:ln w="12700" cap="sq">
            <a:noFill/>
            <a:miter lim="800000"/>
            <a:headEnd type="none" w="sm" len="sm"/>
            <a:tailEnd type="none" w="sm" len="sm"/>
          </a:ln>
        </p:spPr>
      </p:pic>
      <p:sp>
        <p:nvSpPr>
          <p:cNvPr id="9" name="テキスト ボックス 8"/>
          <p:cNvSpPr txBox="1"/>
          <p:nvPr/>
        </p:nvSpPr>
        <p:spPr>
          <a:xfrm>
            <a:off x="3106599" y="794529"/>
            <a:ext cx="2016919" cy="523220"/>
          </a:xfrm>
          <a:prstGeom prst="rect">
            <a:avLst/>
          </a:prstGeom>
          <a:noFill/>
        </p:spPr>
        <p:txBody>
          <a:bodyPr wrap="square" rtlCol="0">
            <a:spAutoFit/>
          </a:bodyPr>
          <a:lstStyle/>
          <a:p>
            <a:r>
              <a:rPr lang="ja-JP" altLang="en-US" sz="1100" dirty="0" smtClean="0"/>
              <a:t>　</a:t>
            </a:r>
            <a:r>
              <a:rPr lang="ja-JP" altLang="en-US" sz="1100" dirty="0" smtClean="0">
                <a:latin typeface="HGPｺﾞｼｯｸE" pitchFamily="50" charset="-128"/>
                <a:ea typeface="HGPｺﾞｼｯｸE" pitchFamily="50" charset="-128"/>
              </a:rPr>
              <a:t>  </a:t>
            </a:r>
            <a:r>
              <a:rPr kumimoji="1" lang="ja-JP" altLang="en-US" sz="2800" dirty="0" smtClean="0">
                <a:solidFill>
                  <a:srgbClr val="000099"/>
                </a:solidFill>
                <a:latin typeface="HGPｺﾞｼｯｸE" pitchFamily="50" charset="-128"/>
                <a:ea typeface="HGPｺﾞｼｯｸE" pitchFamily="50" charset="-128"/>
              </a:rPr>
              <a:t>けん　こう</a:t>
            </a:r>
            <a:endParaRPr kumimoji="1" lang="ja-JP" altLang="en-US" sz="2800" dirty="0">
              <a:solidFill>
                <a:srgbClr val="000099"/>
              </a:solidFill>
              <a:latin typeface="HGPｺﾞｼｯｸE" pitchFamily="50" charset="-128"/>
              <a:ea typeface="HGPｺﾞｼｯｸE" pitchFamily="50" charset="-128"/>
            </a:endParaRPr>
          </a:p>
        </p:txBody>
      </p:sp>
    </p:spTree>
    <p:extLst>
      <p:ext uri="{BB962C8B-B14F-4D97-AF65-F5344CB8AC3E}">
        <p14:creationId xmlns:p14="http://schemas.microsoft.com/office/powerpoint/2010/main" val="249914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34462" y="404664"/>
            <a:ext cx="9460160" cy="838200"/>
          </a:xfrm>
        </p:spPr>
        <p:txBody>
          <a:bodyPr/>
          <a:lstStyle/>
          <a:p>
            <a:pPr algn="l" eaLnBrk="1" hangingPunct="1"/>
            <a:r>
              <a:rPr lang="ja-JP" altLang="en-US" sz="5000" dirty="0" smtClean="0">
                <a:solidFill>
                  <a:srgbClr val="000099"/>
                </a:solidFill>
              </a:rPr>
              <a:t>タバコを吸う人と吸わない人の肺</a:t>
            </a:r>
          </a:p>
        </p:txBody>
      </p:sp>
      <p:pic>
        <p:nvPicPr>
          <p:cNvPr id="18435" name="Picture 5"/>
          <p:cNvPicPr>
            <a:picLocks noGrp="1" noChangeAspect="1" noChangeArrowheads="1"/>
          </p:cNvPicPr>
          <p:nvPr>
            <p:ph sz="half" idx="1"/>
          </p:nvPr>
        </p:nvPicPr>
        <p:blipFill>
          <a:blip r:embed="rId3" cstate="print"/>
          <a:srcRect/>
          <a:stretch>
            <a:fillRect/>
          </a:stretch>
        </p:blipFill>
        <p:spPr>
          <a:xfrm>
            <a:off x="2699792" y="1307527"/>
            <a:ext cx="5834608" cy="5477448"/>
          </a:xfrm>
        </p:spPr>
      </p:pic>
      <p:pic>
        <p:nvPicPr>
          <p:cNvPr id="18436" name="Picture 6"/>
          <p:cNvPicPr>
            <a:picLocks noChangeAspect="1" noChangeArrowheads="1"/>
          </p:cNvPicPr>
          <p:nvPr/>
        </p:nvPicPr>
        <p:blipFill>
          <a:blip r:embed="rId4" cstate="print"/>
          <a:srcRect/>
          <a:stretch>
            <a:fillRect/>
          </a:stretch>
        </p:blipFill>
        <p:spPr bwMode="auto">
          <a:xfrm>
            <a:off x="304800" y="4038600"/>
            <a:ext cx="1581150" cy="2619375"/>
          </a:xfrm>
          <a:prstGeom prst="rect">
            <a:avLst/>
          </a:prstGeom>
          <a:noFill/>
          <a:ln w="9525">
            <a:noFill/>
            <a:miter lim="800000"/>
            <a:headEnd/>
            <a:tailEnd/>
          </a:ln>
        </p:spPr>
      </p:pic>
    </p:spTree>
    <p:extLst>
      <p:ext uri="{BB962C8B-B14F-4D97-AF65-F5344CB8AC3E}">
        <p14:creationId xmlns:p14="http://schemas.microsoft.com/office/powerpoint/2010/main" val="891272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95536" y="609600"/>
            <a:ext cx="8496944" cy="5051648"/>
          </a:xfrm>
          <a:solidFill>
            <a:srgbClr val="0F3622"/>
          </a:solidFill>
        </p:spPr>
        <p:txBody>
          <a:bodyPr/>
          <a:lstStyle/>
          <a:p>
            <a:pPr eaLnBrk="1" hangingPunct="1"/>
            <a:r>
              <a:rPr lang="ja-JP" altLang="en-US" sz="6000" dirty="0" smtClean="0">
                <a:solidFill>
                  <a:schemeClr val="bg1"/>
                </a:solidFill>
              </a:rPr>
              <a:t>問題</a:t>
            </a:r>
            <a:r>
              <a:rPr lang="en-US" altLang="ja-JP" sz="6000" dirty="0" smtClean="0">
                <a:solidFill>
                  <a:schemeClr val="bg1"/>
                </a:solidFill>
              </a:rPr>
              <a:t/>
            </a:r>
            <a:br>
              <a:rPr lang="en-US" altLang="ja-JP" sz="6000" dirty="0" smtClean="0">
                <a:solidFill>
                  <a:schemeClr val="bg1"/>
                </a:solidFill>
              </a:rPr>
            </a:br>
            <a:r>
              <a:rPr lang="ja-JP" altLang="en-US" sz="1200" dirty="0" smtClean="0">
                <a:solidFill>
                  <a:schemeClr val="bg1"/>
                </a:solidFill>
              </a:rPr>
              <a:t> </a:t>
            </a:r>
            <a:r>
              <a:rPr lang="en-US" altLang="ja-JP" sz="4000" dirty="0" smtClean="0">
                <a:solidFill>
                  <a:schemeClr val="bg1"/>
                </a:solidFill>
              </a:rPr>
              <a:t/>
            </a:r>
            <a:br>
              <a:rPr lang="en-US" altLang="ja-JP" sz="4000" dirty="0" smtClean="0">
                <a:solidFill>
                  <a:schemeClr val="bg1"/>
                </a:solidFill>
              </a:rPr>
            </a:br>
            <a:r>
              <a:rPr lang="ja-JP" altLang="en-US" sz="4000" dirty="0" smtClean="0">
                <a:solidFill>
                  <a:schemeClr val="bg1"/>
                </a:solidFill>
              </a:rPr>
              <a:t>　</a:t>
            </a:r>
            <a:r>
              <a:rPr lang="ja-JP" altLang="en-US" sz="5400" dirty="0" smtClean="0">
                <a:solidFill>
                  <a:schemeClr val="bg1"/>
                </a:solidFill>
              </a:rPr>
              <a:t>タバコを吸い始めた年齢と</a:t>
            </a:r>
            <a:r>
              <a:rPr lang="en-US" altLang="ja-JP" sz="5400" dirty="0" smtClean="0">
                <a:solidFill>
                  <a:schemeClr val="bg1"/>
                </a:solidFill>
              </a:rPr>
              <a:t/>
            </a:r>
            <a:br>
              <a:rPr lang="en-US" altLang="ja-JP" sz="5400" dirty="0" smtClean="0">
                <a:solidFill>
                  <a:schemeClr val="bg1"/>
                </a:solidFill>
              </a:rPr>
            </a:br>
            <a:r>
              <a:rPr lang="ja-JP" altLang="en-US" sz="5400" dirty="0" smtClean="0">
                <a:solidFill>
                  <a:schemeClr val="bg1"/>
                </a:solidFill>
              </a:rPr>
              <a:t>肺ガンになりやすさって</a:t>
            </a:r>
            <a:r>
              <a:rPr lang="en-US" altLang="ja-JP" sz="5400" dirty="0" smtClean="0">
                <a:solidFill>
                  <a:schemeClr val="bg1"/>
                </a:solidFill>
              </a:rPr>
              <a:t/>
            </a:r>
            <a:br>
              <a:rPr lang="en-US" altLang="ja-JP" sz="5400" dirty="0" smtClean="0">
                <a:solidFill>
                  <a:schemeClr val="bg1"/>
                </a:solidFill>
              </a:rPr>
            </a:br>
            <a:r>
              <a:rPr lang="ja-JP" altLang="en-US" sz="5400" dirty="0" smtClean="0">
                <a:solidFill>
                  <a:schemeClr val="bg1"/>
                </a:solidFill>
              </a:rPr>
              <a:t>関係あるの？</a:t>
            </a:r>
            <a:endParaRPr lang="ja-JP" altLang="en-US" sz="4100" dirty="0" smtClean="0">
              <a:solidFill>
                <a:schemeClr val="bg1"/>
              </a:solidFill>
            </a:endParaRPr>
          </a:p>
        </p:txBody>
      </p:sp>
      <p:sp>
        <p:nvSpPr>
          <p:cNvPr id="3" name="テキスト ボックス 2"/>
          <p:cNvSpPr txBox="1"/>
          <p:nvPr/>
        </p:nvSpPr>
        <p:spPr>
          <a:xfrm>
            <a:off x="6660232" y="2276872"/>
            <a:ext cx="1440160" cy="307777"/>
          </a:xfrm>
          <a:prstGeom prst="rect">
            <a:avLst/>
          </a:prstGeom>
          <a:noFill/>
        </p:spPr>
        <p:txBody>
          <a:bodyPr wrap="square" rtlCol="0">
            <a:spAutoFit/>
          </a:bodyPr>
          <a:lstStyle/>
          <a:p>
            <a:pPr algn="just"/>
            <a:r>
              <a:rPr lang="ja-JP" altLang="en-US" sz="1400" dirty="0" smtClean="0">
                <a:solidFill>
                  <a:schemeClr val="bg1"/>
                </a:solidFill>
              </a:rPr>
              <a:t>   ね ん   れ </a:t>
            </a:r>
            <a:r>
              <a:rPr lang="ja-JP" altLang="en-US" sz="1400" dirty="0" err="1" smtClean="0">
                <a:solidFill>
                  <a:schemeClr val="bg1"/>
                </a:solidFill>
              </a:rPr>
              <a:t>い</a:t>
            </a:r>
            <a:endParaRPr kumimoji="1" lang="ja-JP" altLang="en-US" sz="1400"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214313" y="1857375"/>
            <a:ext cx="8286750" cy="2728913"/>
          </a:xfrm>
          <a:solidFill>
            <a:schemeClr val="bg1"/>
          </a:solidFill>
        </p:spPr>
        <p:txBody>
          <a:bodyPr/>
          <a:lstStyle/>
          <a:p>
            <a:pPr algn="l" eaLnBrk="1" hangingPunct="1"/>
            <a:r>
              <a:rPr lang="ja-JP" altLang="en-US" sz="3200" smtClean="0"/>
              <a:t>１早く吸いはじめた人ほど肺ガンに</a:t>
            </a:r>
            <a:br>
              <a:rPr lang="ja-JP" altLang="en-US" sz="3200" smtClean="0"/>
            </a:br>
            <a:r>
              <a:rPr lang="ja-JP" altLang="en-US" sz="3200" smtClean="0"/>
              <a:t>　なりやすい。</a:t>
            </a:r>
            <a:br>
              <a:rPr lang="ja-JP" altLang="en-US" sz="3200" smtClean="0"/>
            </a:br>
            <a:r>
              <a:rPr lang="ja-JP" altLang="en-US" sz="3200" smtClean="0"/>
              <a:t>２遅く吸いはじめた人ほど肺ガンに</a:t>
            </a:r>
            <a:br>
              <a:rPr lang="ja-JP" altLang="en-US" sz="3200" smtClean="0"/>
            </a:br>
            <a:r>
              <a:rPr lang="ja-JP" altLang="en-US" sz="3200" smtClean="0"/>
              <a:t>　なりやすい。</a:t>
            </a:r>
            <a:br>
              <a:rPr lang="ja-JP" altLang="en-US" sz="3200" smtClean="0"/>
            </a:br>
            <a:r>
              <a:rPr lang="ja-JP" altLang="en-US" sz="3200" smtClean="0"/>
              <a:t>３吸いはじめた年齢と関係ない</a:t>
            </a:r>
          </a:p>
        </p:txBody>
      </p:sp>
      <p:sp>
        <p:nvSpPr>
          <p:cNvPr id="20483" name="Text Box 4"/>
          <p:cNvSpPr txBox="1">
            <a:spLocks noChangeArrowheads="1"/>
          </p:cNvSpPr>
          <p:nvPr/>
        </p:nvSpPr>
        <p:spPr bwMode="auto">
          <a:xfrm>
            <a:off x="196850" y="196850"/>
            <a:ext cx="4800600" cy="646113"/>
          </a:xfrm>
          <a:prstGeom prst="rect">
            <a:avLst/>
          </a:prstGeom>
          <a:solidFill>
            <a:srgbClr val="FFCC00"/>
          </a:solidFill>
          <a:ln w="9525">
            <a:noFill/>
            <a:miter lim="800000"/>
            <a:headEnd/>
            <a:tailEnd/>
          </a:ln>
        </p:spPr>
        <p:txBody>
          <a:bodyPr wrap="none">
            <a:spAutoFit/>
          </a:bodyPr>
          <a:lstStyle/>
          <a:p>
            <a:r>
              <a:rPr lang="ja-JP" altLang="en-US" sz="3600">
                <a:solidFill>
                  <a:srgbClr val="FF0000"/>
                </a:solidFill>
                <a:latin typeface="Times New Roman" pitchFamily="18" charset="0"/>
                <a:ea typeface="ＤＦPOP体"/>
                <a:cs typeface="ＤＦPOP体"/>
              </a:rPr>
              <a:t>何番だと思いますか？</a:t>
            </a:r>
          </a:p>
        </p:txBody>
      </p:sp>
      <p:grpSp>
        <p:nvGrpSpPr>
          <p:cNvPr id="2" name="Group 5"/>
          <p:cNvGrpSpPr>
            <a:grpSpLocks/>
          </p:cNvGrpSpPr>
          <p:nvPr/>
        </p:nvGrpSpPr>
        <p:grpSpPr bwMode="auto">
          <a:xfrm>
            <a:off x="2514600" y="4800600"/>
            <a:ext cx="4679950" cy="1927225"/>
            <a:chOff x="960" y="2400"/>
            <a:chExt cx="3840" cy="1580"/>
          </a:xfrm>
        </p:grpSpPr>
        <p:sp>
          <p:nvSpPr>
            <p:cNvPr id="20486" name="Text Box 6"/>
            <p:cNvSpPr txBox="1">
              <a:spLocks noChangeArrowheads="1"/>
            </p:cNvSpPr>
            <p:nvPr/>
          </p:nvSpPr>
          <p:spPr bwMode="auto">
            <a:xfrm>
              <a:off x="960" y="2400"/>
              <a:ext cx="3840" cy="1580"/>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20487"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20488"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57354" name="Rectangle 10"/>
          <p:cNvSpPr>
            <a:spLocks noChangeArrowheads="1"/>
          </p:cNvSpPr>
          <p:nvPr/>
        </p:nvSpPr>
        <p:spPr bwMode="auto">
          <a:xfrm>
            <a:off x="1000125" y="2492896"/>
            <a:ext cx="8143875" cy="1200150"/>
          </a:xfrm>
          <a:prstGeom prst="rect">
            <a:avLst/>
          </a:prstGeom>
          <a:solidFill>
            <a:schemeClr val="bg1"/>
          </a:solidFill>
          <a:ln w="9525">
            <a:noFill/>
            <a:miter lim="800000"/>
            <a:headEnd/>
            <a:tailEnd/>
          </a:ln>
        </p:spPr>
        <p:txBody>
          <a:bodyPr>
            <a:spAutoFit/>
          </a:bodyPr>
          <a:lstStyle/>
          <a:p>
            <a:r>
              <a:rPr lang="ja-JP" altLang="en-US" sz="7200" dirty="0">
                <a:solidFill>
                  <a:srgbClr val="DC011B"/>
                </a:solidFill>
                <a:ea typeface="ＤＦPOP体"/>
                <a:cs typeface="ＤＦPOP体"/>
              </a:rPr>
              <a:t>正解①です。</a:t>
            </a:r>
          </a:p>
        </p:txBody>
      </p:sp>
      <p:sp>
        <p:nvSpPr>
          <p:cNvPr id="9" name="テキスト ボックス 8"/>
          <p:cNvSpPr txBox="1"/>
          <p:nvPr/>
        </p:nvSpPr>
        <p:spPr>
          <a:xfrm>
            <a:off x="2843808" y="3789040"/>
            <a:ext cx="864096" cy="276999"/>
          </a:xfrm>
          <a:prstGeom prst="rect">
            <a:avLst/>
          </a:prstGeom>
          <a:noFill/>
        </p:spPr>
        <p:txBody>
          <a:bodyPr wrap="square" rtlCol="0">
            <a:spAutoFit/>
          </a:bodyPr>
          <a:lstStyle/>
          <a:p>
            <a:r>
              <a:rPr lang="ja-JP" altLang="en-US" sz="1200" dirty="0" err="1" smtClean="0"/>
              <a:t>ねんれい</a:t>
            </a:r>
            <a:endParaRPr kumimoji="1" lang="ja-JP" altLang="en-US" sz="1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8569728" presetClass="entr" presetSubtype="39898704" fill="hold" grpId="0" nodeType="clickEffect">
                                  <p:stCondLst>
                                    <p:cond delay="0"/>
                                  </p:stCondLst>
                                  <p:childTnLst>
                                    <p:set>
                                      <p:cBhvr>
                                        <p:cTn id="11" dur="1" fill="hold">
                                          <p:stCondLst>
                                            <p:cond delay="499"/>
                                          </p:stCondLst>
                                        </p:cTn>
                                        <p:tgtEl>
                                          <p:spTgt spid="57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457200" y="381000"/>
            <a:ext cx="7086600" cy="2286000"/>
          </a:xfrm>
        </p:spPr>
        <p:txBody>
          <a:bodyPr/>
          <a:lstStyle/>
          <a:p>
            <a:pPr algn="l" eaLnBrk="1" hangingPunct="1"/>
            <a:r>
              <a:rPr lang="ja-JP" altLang="en-US" dirty="0" smtClean="0">
                <a:solidFill>
                  <a:srgbClr val="008000"/>
                </a:solidFill>
              </a:rPr>
              <a:t>タバコを吸いはじめた年が</a:t>
            </a:r>
            <a:br>
              <a:rPr lang="ja-JP" altLang="en-US" dirty="0" smtClean="0">
                <a:solidFill>
                  <a:srgbClr val="008000"/>
                </a:solidFill>
              </a:rPr>
            </a:br>
            <a:r>
              <a:rPr lang="ja-JP" altLang="en-US" dirty="0" smtClean="0">
                <a:solidFill>
                  <a:srgbClr val="008000"/>
                </a:solidFill>
              </a:rPr>
              <a:t>早ければ早いほどガンに</a:t>
            </a:r>
            <a:br>
              <a:rPr lang="ja-JP" altLang="en-US" dirty="0" smtClean="0">
                <a:solidFill>
                  <a:srgbClr val="008000"/>
                </a:solidFill>
              </a:rPr>
            </a:br>
            <a:r>
              <a:rPr lang="ja-JP" altLang="en-US" dirty="0" smtClean="0">
                <a:solidFill>
                  <a:srgbClr val="008000"/>
                </a:solidFill>
              </a:rPr>
              <a:t>なりやすい！</a:t>
            </a:r>
          </a:p>
        </p:txBody>
      </p:sp>
      <p:sp>
        <p:nvSpPr>
          <p:cNvPr id="21507" name="Rectangle 17"/>
          <p:cNvSpPr>
            <a:spLocks noChangeArrowheads="1"/>
          </p:cNvSpPr>
          <p:nvPr/>
        </p:nvSpPr>
        <p:spPr bwMode="auto">
          <a:xfrm>
            <a:off x="683568" y="3327400"/>
            <a:ext cx="3451586" cy="1446550"/>
          </a:xfrm>
          <a:prstGeom prst="rect">
            <a:avLst/>
          </a:prstGeom>
          <a:noFill/>
          <a:ln w="9525">
            <a:noFill/>
            <a:miter lim="800000"/>
            <a:headEnd/>
            <a:tailEnd/>
          </a:ln>
        </p:spPr>
        <p:txBody>
          <a:bodyPr wrap="none">
            <a:spAutoFit/>
          </a:bodyPr>
          <a:lstStyle/>
          <a:p>
            <a:r>
              <a:rPr lang="en-US" altLang="ja-JP" sz="4400" dirty="0">
                <a:solidFill>
                  <a:srgbClr val="FF0000"/>
                </a:solidFill>
              </a:rPr>
              <a:t>15</a:t>
            </a:r>
            <a:r>
              <a:rPr lang="ja-JP" altLang="en-US" sz="4400" dirty="0">
                <a:solidFill>
                  <a:srgbClr val="FF0000"/>
                </a:solidFill>
              </a:rPr>
              <a:t>歳以下は</a:t>
            </a:r>
          </a:p>
          <a:p>
            <a:r>
              <a:rPr lang="ja-JP" altLang="en-US" sz="4400" dirty="0">
                <a:solidFill>
                  <a:srgbClr val="FF0000"/>
                </a:solidFill>
              </a:rPr>
              <a:t>特に危ない！</a:t>
            </a:r>
          </a:p>
        </p:txBody>
      </p:sp>
      <p:pic>
        <p:nvPicPr>
          <p:cNvPr id="21508" name="Picture 19"/>
          <p:cNvPicPr>
            <a:picLocks noGrp="1" noChangeAspect="1" noChangeArrowheads="1"/>
          </p:cNvPicPr>
          <p:nvPr>
            <p:ph idx="4294967295"/>
          </p:nvPr>
        </p:nvPicPr>
        <p:blipFill>
          <a:blip r:embed="rId3" cstate="print"/>
          <a:srcRect/>
          <a:stretch>
            <a:fillRect/>
          </a:stretch>
        </p:blipFill>
        <p:spPr>
          <a:xfrm>
            <a:off x="4343400" y="2209800"/>
            <a:ext cx="4244975" cy="3714750"/>
          </a:xfrm>
        </p:spPr>
      </p:pic>
    </p:spTree>
    <p:extLst>
      <p:ext uri="{BB962C8B-B14F-4D97-AF65-F5344CB8AC3E}">
        <p14:creationId xmlns:p14="http://schemas.microsoft.com/office/powerpoint/2010/main" val="16586327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1828800" y="381000"/>
            <a:ext cx="7010400" cy="4648200"/>
          </a:xfrm>
          <a:solidFill>
            <a:srgbClr val="0F3622"/>
          </a:solidFill>
        </p:spPr>
        <p:txBody>
          <a:bodyPr/>
          <a:lstStyle/>
          <a:p>
            <a:pPr>
              <a:spcBef>
                <a:spcPct val="20000"/>
              </a:spcBef>
            </a:pPr>
            <a:r>
              <a:rPr lang="ja-JP" altLang="en-US" sz="4800" smtClean="0">
                <a:solidFill>
                  <a:schemeClr val="bg1"/>
                </a:solidFill>
                <a:ea typeface="ＤＦPOP体"/>
                <a:cs typeface="ＤＦPOP体"/>
              </a:rPr>
              <a:t>問題</a:t>
            </a:r>
            <a:br>
              <a:rPr lang="ja-JP" altLang="en-US" sz="4800" smtClean="0">
                <a:solidFill>
                  <a:schemeClr val="bg1"/>
                </a:solidFill>
                <a:ea typeface="ＤＦPOP体"/>
                <a:cs typeface="ＤＦPOP体"/>
              </a:rPr>
            </a:br>
            <a:r>
              <a:rPr lang="ja-JP" altLang="en-US" sz="4800" smtClean="0">
                <a:solidFill>
                  <a:schemeClr val="bg1"/>
                </a:solidFill>
                <a:ea typeface="ＤＦPOP体"/>
                <a:cs typeface="ＤＦPOP体"/>
              </a:rPr>
              <a:t>タバコ</a:t>
            </a:r>
            <a:r>
              <a:rPr lang="en-US" altLang="ja-JP" sz="4800" smtClean="0">
                <a:solidFill>
                  <a:schemeClr val="bg1"/>
                </a:solidFill>
                <a:ea typeface="ＤＦPOP体"/>
                <a:cs typeface="ＤＦPOP体"/>
              </a:rPr>
              <a:t>1</a:t>
            </a:r>
            <a:r>
              <a:rPr lang="ja-JP" altLang="en-US" sz="4800" smtClean="0">
                <a:solidFill>
                  <a:schemeClr val="bg1"/>
                </a:solidFill>
                <a:ea typeface="ＤＦPOP体"/>
                <a:cs typeface="ＤＦPOP体"/>
              </a:rPr>
              <a:t>本でどれくらい命が短くなるか？</a:t>
            </a:r>
            <a:br>
              <a:rPr lang="ja-JP" altLang="en-US" sz="4800" smtClean="0">
                <a:solidFill>
                  <a:schemeClr val="bg1"/>
                </a:solidFill>
                <a:ea typeface="ＤＦPOP体"/>
                <a:cs typeface="ＤＦPOP体"/>
              </a:rPr>
            </a:br>
            <a:r>
              <a:rPr lang="ja-JP" altLang="en-US" sz="2800" smtClean="0">
                <a:solidFill>
                  <a:schemeClr val="bg1"/>
                </a:solidFill>
                <a:ea typeface="ＤＦPOP体"/>
                <a:cs typeface="ＤＦPOP体"/>
              </a:rPr>
              <a:t>　　</a:t>
            </a:r>
            <a:endParaRPr lang="ja-JP" altLang="en-US" sz="5400" smtClean="0">
              <a:solidFill>
                <a:schemeClr val="bg1"/>
              </a:solidFill>
              <a:ea typeface="ＤＦPOP体"/>
              <a:cs typeface="ＤＦPOP体"/>
            </a:endParaRPr>
          </a:p>
        </p:txBody>
      </p:sp>
      <p:pic>
        <p:nvPicPr>
          <p:cNvPr id="22531" name="Picture 4"/>
          <p:cNvPicPr>
            <a:picLocks noChangeAspect="1" noChangeArrowheads="1"/>
          </p:cNvPicPr>
          <p:nvPr/>
        </p:nvPicPr>
        <p:blipFill>
          <a:blip r:embed="rId3" cstate="print"/>
          <a:srcRect/>
          <a:stretch>
            <a:fillRect/>
          </a:stretch>
        </p:blipFill>
        <p:spPr bwMode="auto">
          <a:xfrm>
            <a:off x="304800" y="4238625"/>
            <a:ext cx="1458888"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571500" y="914400"/>
            <a:ext cx="8286750" cy="3733800"/>
          </a:xfrm>
          <a:solidFill>
            <a:schemeClr val="bg1"/>
          </a:solidFill>
        </p:spPr>
        <p:txBody>
          <a:bodyPr/>
          <a:lstStyle/>
          <a:p>
            <a:pPr algn="l" eaLnBrk="1" hangingPunct="1">
              <a:lnSpc>
                <a:spcPct val="150000"/>
              </a:lnSpc>
            </a:pPr>
            <a:r>
              <a:rPr lang="ja-JP" altLang="en-US" sz="4800" smtClean="0">
                <a:solidFill>
                  <a:schemeClr val="tx1"/>
                </a:solidFill>
                <a:ea typeface="ＤＦPOP体"/>
                <a:cs typeface="ＤＦPOP体"/>
              </a:rPr>
              <a:t>　①　１分　　　</a:t>
            </a:r>
            <a:br>
              <a:rPr lang="ja-JP" altLang="en-US" sz="4800" smtClean="0">
                <a:solidFill>
                  <a:schemeClr val="tx1"/>
                </a:solidFill>
                <a:ea typeface="ＤＦPOP体"/>
                <a:cs typeface="ＤＦPOP体"/>
              </a:rPr>
            </a:br>
            <a:r>
              <a:rPr lang="ja-JP" altLang="en-US" sz="4800" smtClean="0">
                <a:solidFill>
                  <a:schemeClr val="tx1"/>
                </a:solidFill>
                <a:ea typeface="ＤＦPOP体"/>
                <a:cs typeface="ＤＦPOP体"/>
              </a:rPr>
              <a:t>　②　５分</a:t>
            </a:r>
            <a:r>
              <a:rPr lang="en-US" altLang="ja-JP" sz="4800" smtClean="0">
                <a:solidFill>
                  <a:schemeClr val="tx1"/>
                </a:solidFill>
                <a:ea typeface="ＤＦPOP体"/>
                <a:cs typeface="ＤＦPOP体"/>
              </a:rPr>
              <a:t>30</a:t>
            </a:r>
            <a:r>
              <a:rPr lang="ja-JP" altLang="en-US" sz="4800" smtClean="0">
                <a:solidFill>
                  <a:schemeClr val="tx1"/>
                </a:solidFill>
                <a:ea typeface="ＤＦPOP体"/>
                <a:cs typeface="ＤＦPOP体"/>
              </a:rPr>
              <a:t>秒</a:t>
            </a:r>
            <a:r>
              <a:rPr lang="en-US" altLang="ja-JP" sz="4800" smtClean="0">
                <a:solidFill>
                  <a:schemeClr val="tx1"/>
                </a:solidFill>
                <a:ea typeface="ＤＦPOP体"/>
                <a:cs typeface="ＤＦPOP体"/>
              </a:rPr>
              <a:t/>
            </a:r>
            <a:br>
              <a:rPr lang="en-US" altLang="ja-JP" sz="4800" smtClean="0">
                <a:solidFill>
                  <a:schemeClr val="tx1"/>
                </a:solidFill>
                <a:ea typeface="ＤＦPOP体"/>
                <a:cs typeface="ＤＦPOP体"/>
              </a:rPr>
            </a:br>
            <a:r>
              <a:rPr lang="ja-JP" altLang="en-US" sz="4800" smtClean="0">
                <a:solidFill>
                  <a:schemeClr val="tx1"/>
                </a:solidFill>
                <a:ea typeface="ＤＦPOP体"/>
                <a:cs typeface="ＤＦPOP体"/>
              </a:rPr>
              <a:t>　③　</a:t>
            </a:r>
            <a:r>
              <a:rPr lang="en-US" altLang="ja-JP" sz="4800" smtClean="0">
                <a:solidFill>
                  <a:schemeClr val="tx1"/>
                </a:solidFill>
                <a:ea typeface="ＤＦPOP体"/>
                <a:cs typeface="ＤＦPOP体"/>
              </a:rPr>
              <a:t>10</a:t>
            </a:r>
            <a:r>
              <a:rPr lang="ja-JP" altLang="en-US" sz="4800" smtClean="0">
                <a:solidFill>
                  <a:schemeClr val="tx1"/>
                </a:solidFill>
                <a:ea typeface="ＤＦPOP体"/>
                <a:cs typeface="ＤＦPOP体"/>
              </a:rPr>
              <a:t>分</a:t>
            </a:r>
            <a:endParaRPr lang="ja-JP" altLang="en-US" sz="5400" smtClean="0">
              <a:solidFill>
                <a:schemeClr val="tx1"/>
              </a:solidFill>
              <a:ea typeface="ＤＦPOP体"/>
              <a:cs typeface="ＤＦPOP体"/>
            </a:endParaRPr>
          </a:p>
        </p:txBody>
      </p:sp>
      <p:sp>
        <p:nvSpPr>
          <p:cNvPr id="23555" name="Text Box 4"/>
          <p:cNvSpPr txBox="1">
            <a:spLocks noChangeArrowheads="1"/>
          </p:cNvSpPr>
          <p:nvPr/>
        </p:nvSpPr>
        <p:spPr bwMode="auto">
          <a:xfrm>
            <a:off x="196850" y="196850"/>
            <a:ext cx="4800600" cy="646113"/>
          </a:xfrm>
          <a:prstGeom prst="rect">
            <a:avLst/>
          </a:prstGeom>
          <a:solidFill>
            <a:srgbClr val="FFCC00"/>
          </a:solidFill>
          <a:ln w="9525">
            <a:noFill/>
            <a:miter lim="800000"/>
            <a:headEnd/>
            <a:tailEnd/>
          </a:ln>
        </p:spPr>
        <p:txBody>
          <a:bodyPr wrap="none">
            <a:spAutoFit/>
          </a:bodyPr>
          <a:lstStyle/>
          <a:p>
            <a:r>
              <a:rPr lang="ja-JP" altLang="en-US" sz="3600">
                <a:solidFill>
                  <a:srgbClr val="FF0000"/>
                </a:solidFill>
                <a:latin typeface="Times New Roman" pitchFamily="18" charset="0"/>
                <a:ea typeface="ＤＦPOP体"/>
                <a:cs typeface="ＤＦPOP体"/>
              </a:rPr>
              <a:t>何番だと思いますか？</a:t>
            </a:r>
          </a:p>
        </p:txBody>
      </p:sp>
      <p:grpSp>
        <p:nvGrpSpPr>
          <p:cNvPr id="2" name="Group 5"/>
          <p:cNvGrpSpPr>
            <a:grpSpLocks/>
          </p:cNvGrpSpPr>
          <p:nvPr/>
        </p:nvGrpSpPr>
        <p:grpSpPr bwMode="auto">
          <a:xfrm>
            <a:off x="2514600" y="4800600"/>
            <a:ext cx="4679950" cy="1927225"/>
            <a:chOff x="960" y="2400"/>
            <a:chExt cx="3840" cy="1580"/>
          </a:xfrm>
        </p:grpSpPr>
        <p:sp>
          <p:nvSpPr>
            <p:cNvPr id="23558" name="Text Box 6"/>
            <p:cNvSpPr txBox="1">
              <a:spLocks noChangeArrowheads="1"/>
            </p:cNvSpPr>
            <p:nvPr/>
          </p:nvSpPr>
          <p:spPr bwMode="auto">
            <a:xfrm>
              <a:off x="960" y="2400"/>
              <a:ext cx="3840" cy="1580"/>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23559"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23560"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57354" name="Rectangle 10"/>
          <p:cNvSpPr>
            <a:spLocks noChangeArrowheads="1"/>
          </p:cNvSpPr>
          <p:nvPr/>
        </p:nvSpPr>
        <p:spPr bwMode="auto">
          <a:xfrm>
            <a:off x="500063" y="2500313"/>
            <a:ext cx="8643937" cy="2308225"/>
          </a:xfrm>
          <a:prstGeom prst="rect">
            <a:avLst/>
          </a:prstGeom>
          <a:solidFill>
            <a:schemeClr val="bg1"/>
          </a:solidFill>
          <a:ln w="9525">
            <a:noFill/>
            <a:miter lim="800000"/>
            <a:headEnd/>
            <a:tailEnd/>
          </a:ln>
        </p:spPr>
        <p:txBody>
          <a:bodyPr wrap="square">
            <a:spAutoFit/>
          </a:bodyPr>
          <a:lstStyle/>
          <a:p>
            <a:r>
              <a:rPr lang="ja-JP" altLang="en-US" sz="7200" dirty="0">
                <a:solidFill>
                  <a:srgbClr val="DC011B"/>
                </a:solidFill>
                <a:ea typeface="ＤＦPOP体"/>
                <a:cs typeface="ＤＦPOP体"/>
              </a:rPr>
              <a:t>正解②の</a:t>
            </a:r>
            <a:r>
              <a:rPr lang="en-US" altLang="ja-JP" sz="7200" dirty="0">
                <a:solidFill>
                  <a:srgbClr val="DC011B"/>
                </a:solidFill>
                <a:ea typeface="ＤＦPOP体"/>
                <a:cs typeface="ＤＦPOP体"/>
              </a:rPr>
              <a:t>5</a:t>
            </a:r>
            <a:r>
              <a:rPr lang="ja-JP" altLang="en-US" sz="7200" dirty="0">
                <a:solidFill>
                  <a:srgbClr val="DC011B"/>
                </a:solidFill>
                <a:ea typeface="ＤＦPOP体"/>
                <a:cs typeface="ＤＦPOP体"/>
              </a:rPr>
              <a:t>分</a:t>
            </a:r>
            <a:r>
              <a:rPr lang="en-US" altLang="ja-JP" sz="7200" dirty="0">
                <a:solidFill>
                  <a:srgbClr val="DC011B"/>
                </a:solidFill>
                <a:ea typeface="ＤＦPOP体"/>
                <a:cs typeface="ＤＦPOP体"/>
              </a:rPr>
              <a:t>30</a:t>
            </a:r>
            <a:r>
              <a:rPr lang="ja-JP" altLang="en-US" sz="7200" dirty="0" smtClean="0">
                <a:solidFill>
                  <a:srgbClr val="DC011B"/>
                </a:solidFill>
                <a:ea typeface="ＤＦPOP体"/>
                <a:cs typeface="ＤＦPOP体"/>
              </a:rPr>
              <a:t>秒</a:t>
            </a:r>
            <a:endParaRPr lang="en-US" altLang="ja-JP" sz="7200" dirty="0" smtClean="0">
              <a:solidFill>
                <a:srgbClr val="DC011B"/>
              </a:solidFill>
              <a:ea typeface="ＤＦPOP体"/>
              <a:cs typeface="ＤＦPOP体"/>
            </a:endParaRPr>
          </a:p>
          <a:p>
            <a:r>
              <a:rPr lang="ja-JP" altLang="en-US" sz="7200" dirty="0" smtClean="0">
                <a:solidFill>
                  <a:srgbClr val="DC011B"/>
                </a:solidFill>
                <a:ea typeface="ＤＦPOP体"/>
                <a:cs typeface="ＤＦPOP体"/>
              </a:rPr>
              <a:t>です</a:t>
            </a:r>
            <a:r>
              <a:rPr lang="ja-JP" altLang="en-US" sz="7200" dirty="0">
                <a:solidFill>
                  <a:srgbClr val="DC011B"/>
                </a:solidFill>
                <a:ea typeface="ＤＦPOP体"/>
                <a:cs typeface="ＤＦPOP体"/>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8569728" presetClass="entr" presetSubtype="39898704" fill="hold" grpId="0" nodeType="clickEffect">
                                  <p:stCondLst>
                                    <p:cond delay="0"/>
                                  </p:stCondLst>
                                  <p:childTnLst>
                                    <p:set>
                                      <p:cBhvr>
                                        <p:cTn id="11" dur="1" fill="hold">
                                          <p:stCondLst>
                                            <p:cond delay="499"/>
                                          </p:stCondLst>
                                        </p:cTn>
                                        <p:tgtEl>
                                          <p:spTgt spid="57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1828800" y="381000"/>
            <a:ext cx="7010400" cy="4648200"/>
          </a:xfrm>
          <a:solidFill>
            <a:srgbClr val="0F3622"/>
          </a:solidFill>
        </p:spPr>
        <p:txBody>
          <a:bodyPr/>
          <a:lstStyle/>
          <a:p>
            <a:pPr eaLnBrk="1" hangingPunct="1">
              <a:lnSpc>
                <a:spcPct val="140000"/>
              </a:lnSpc>
            </a:pPr>
            <a:r>
              <a:rPr lang="ja-JP" altLang="en-US" smtClean="0">
                <a:solidFill>
                  <a:schemeClr val="bg1"/>
                </a:solidFill>
                <a:ea typeface="ＤＦPOP体"/>
                <a:cs typeface="ＤＦPOP体"/>
              </a:rPr>
              <a:t>問題</a:t>
            </a:r>
            <a:br>
              <a:rPr lang="ja-JP" altLang="en-US" smtClean="0">
                <a:solidFill>
                  <a:schemeClr val="bg1"/>
                </a:solidFill>
                <a:ea typeface="ＤＦPOP体"/>
                <a:cs typeface="ＤＦPOP体"/>
              </a:rPr>
            </a:br>
            <a:r>
              <a:rPr lang="ja-JP" altLang="en-US" smtClean="0">
                <a:solidFill>
                  <a:schemeClr val="bg1"/>
                </a:solidFill>
                <a:ea typeface="ＤＦPOP体"/>
                <a:cs typeface="ＤＦPOP体"/>
              </a:rPr>
              <a:t>　ニコチンにはどんな害があるのでしょうか？</a:t>
            </a:r>
            <a:r>
              <a:rPr lang="ja-JP" altLang="en-US" sz="4800" smtClean="0">
                <a:solidFill>
                  <a:schemeClr val="bg1"/>
                </a:solidFill>
                <a:ea typeface="ＤＦPOP体"/>
                <a:cs typeface="ＤＦPOP体"/>
              </a:rPr>
              <a:t/>
            </a:r>
            <a:br>
              <a:rPr lang="ja-JP" altLang="en-US" sz="4800" smtClean="0">
                <a:solidFill>
                  <a:schemeClr val="bg1"/>
                </a:solidFill>
                <a:ea typeface="ＤＦPOP体"/>
                <a:cs typeface="ＤＦPOP体"/>
              </a:rPr>
            </a:br>
            <a:r>
              <a:rPr lang="ja-JP" altLang="en-US" sz="2800" smtClean="0">
                <a:solidFill>
                  <a:schemeClr val="bg1"/>
                </a:solidFill>
                <a:ea typeface="ＤＦPOP体"/>
                <a:cs typeface="ＤＦPOP体"/>
              </a:rPr>
              <a:t>　　</a:t>
            </a:r>
            <a:endParaRPr lang="ja-JP" altLang="en-US" sz="5400" smtClean="0">
              <a:solidFill>
                <a:schemeClr val="bg1"/>
              </a:solidFill>
              <a:ea typeface="ＤＦPOP体"/>
              <a:cs typeface="ＤＦPOP体"/>
            </a:endParaRPr>
          </a:p>
        </p:txBody>
      </p:sp>
      <p:pic>
        <p:nvPicPr>
          <p:cNvPr id="24579" name="Picture 4"/>
          <p:cNvPicPr>
            <a:picLocks noChangeAspect="1" noChangeArrowheads="1"/>
          </p:cNvPicPr>
          <p:nvPr/>
        </p:nvPicPr>
        <p:blipFill>
          <a:blip r:embed="rId3" cstate="print"/>
          <a:srcRect/>
          <a:stretch>
            <a:fillRect/>
          </a:stretch>
        </p:blipFill>
        <p:spPr bwMode="auto">
          <a:xfrm>
            <a:off x="179512" y="4238625"/>
            <a:ext cx="1581150"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196850" y="196850"/>
            <a:ext cx="4800600" cy="646113"/>
          </a:xfrm>
          <a:prstGeom prst="rect">
            <a:avLst/>
          </a:prstGeom>
          <a:solidFill>
            <a:srgbClr val="FFCC00"/>
          </a:solidFill>
          <a:ln w="9525">
            <a:noFill/>
            <a:miter lim="800000"/>
            <a:headEnd/>
            <a:tailEnd/>
          </a:ln>
        </p:spPr>
        <p:txBody>
          <a:bodyPr wrap="none">
            <a:spAutoFit/>
          </a:bodyPr>
          <a:lstStyle/>
          <a:p>
            <a:r>
              <a:rPr lang="ja-JP" altLang="en-US" sz="3600">
                <a:solidFill>
                  <a:srgbClr val="FF0000"/>
                </a:solidFill>
                <a:latin typeface="Times New Roman" pitchFamily="18" charset="0"/>
                <a:ea typeface="ＤＦPOP体"/>
                <a:cs typeface="ＤＦPOP体"/>
              </a:rPr>
              <a:t>何番だと思いますか？</a:t>
            </a:r>
          </a:p>
        </p:txBody>
      </p:sp>
      <p:grpSp>
        <p:nvGrpSpPr>
          <p:cNvPr id="2" name="Group 5"/>
          <p:cNvGrpSpPr>
            <a:grpSpLocks/>
          </p:cNvGrpSpPr>
          <p:nvPr/>
        </p:nvGrpSpPr>
        <p:grpSpPr bwMode="auto">
          <a:xfrm>
            <a:off x="2514600" y="4800600"/>
            <a:ext cx="4679950" cy="1927225"/>
            <a:chOff x="960" y="2400"/>
            <a:chExt cx="3840" cy="1580"/>
          </a:xfrm>
        </p:grpSpPr>
        <p:sp>
          <p:nvSpPr>
            <p:cNvPr id="25605" name="Text Box 6"/>
            <p:cNvSpPr txBox="1">
              <a:spLocks noChangeArrowheads="1"/>
            </p:cNvSpPr>
            <p:nvPr/>
          </p:nvSpPr>
          <p:spPr bwMode="auto">
            <a:xfrm>
              <a:off x="960" y="2400"/>
              <a:ext cx="3840" cy="1580"/>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25606"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25607"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57354" name="Rectangle 10"/>
          <p:cNvSpPr>
            <a:spLocks noChangeArrowheads="1"/>
          </p:cNvSpPr>
          <p:nvPr/>
        </p:nvSpPr>
        <p:spPr bwMode="auto">
          <a:xfrm>
            <a:off x="323850" y="2060575"/>
            <a:ext cx="8424863" cy="1754188"/>
          </a:xfrm>
          <a:prstGeom prst="rect">
            <a:avLst/>
          </a:prstGeom>
          <a:solidFill>
            <a:schemeClr val="bg1"/>
          </a:solidFill>
          <a:ln w="9525">
            <a:noFill/>
            <a:miter lim="800000"/>
            <a:headEnd/>
            <a:tailEnd/>
          </a:ln>
        </p:spPr>
        <p:txBody>
          <a:bodyPr>
            <a:spAutoFit/>
          </a:bodyPr>
          <a:lstStyle/>
          <a:p>
            <a:r>
              <a:rPr lang="ja-JP" altLang="en-US" sz="5400">
                <a:solidFill>
                  <a:srgbClr val="DC011B"/>
                </a:solidFill>
                <a:ea typeface="ＤＦPOP体"/>
                <a:cs typeface="ＤＦPOP体"/>
              </a:rPr>
              <a:t>ニコチンは血管を細くする働きがある。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8569728" presetClass="entr" presetSubtype="39898704" fill="hold" grpId="0" nodeType="clickEffect">
                                  <p:stCondLst>
                                    <p:cond delay="0"/>
                                  </p:stCondLst>
                                  <p:childTnLst>
                                    <p:set>
                                      <p:cBhvr>
                                        <p:cTn id="11" dur="1" fill="hold">
                                          <p:stCondLst>
                                            <p:cond delay="499"/>
                                          </p:stCondLst>
                                        </p:cTn>
                                        <p:tgtEl>
                                          <p:spTgt spid="57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2514600" y="4800600"/>
            <a:ext cx="4679950" cy="1927225"/>
            <a:chOff x="960" y="2400"/>
            <a:chExt cx="3840" cy="1580"/>
          </a:xfrm>
        </p:grpSpPr>
        <p:sp>
          <p:nvSpPr>
            <p:cNvPr id="25605" name="Text Box 6"/>
            <p:cNvSpPr txBox="1">
              <a:spLocks noChangeArrowheads="1"/>
            </p:cNvSpPr>
            <p:nvPr/>
          </p:nvSpPr>
          <p:spPr bwMode="auto">
            <a:xfrm>
              <a:off x="960" y="2400"/>
              <a:ext cx="3840" cy="1580"/>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25606"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25607"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57354" name="Rectangle 10"/>
          <p:cNvSpPr>
            <a:spLocks noChangeArrowheads="1"/>
          </p:cNvSpPr>
          <p:nvPr/>
        </p:nvSpPr>
        <p:spPr bwMode="auto">
          <a:xfrm>
            <a:off x="323528" y="1052736"/>
            <a:ext cx="8424863" cy="3416320"/>
          </a:xfrm>
          <a:prstGeom prst="rect">
            <a:avLst/>
          </a:prstGeom>
          <a:solidFill>
            <a:schemeClr val="bg1"/>
          </a:solidFill>
          <a:ln w="9525">
            <a:noFill/>
            <a:miter lim="800000"/>
            <a:headEnd/>
            <a:tailEnd/>
          </a:ln>
        </p:spPr>
        <p:txBody>
          <a:bodyPr>
            <a:spAutoFit/>
          </a:bodyPr>
          <a:lstStyle/>
          <a:p>
            <a:r>
              <a:rPr lang="ja-JP" altLang="en-US" sz="5400" dirty="0">
                <a:solidFill>
                  <a:srgbClr val="DC011B"/>
                </a:solidFill>
                <a:ea typeface="ＤＦPOP体"/>
                <a:cs typeface="ＤＦPOP体"/>
              </a:rPr>
              <a:t>ニコチンは血管を細くする働きがある</a:t>
            </a:r>
            <a:r>
              <a:rPr lang="ja-JP" altLang="en-US" sz="5400" dirty="0" smtClean="0">
                <a:solidFill>
                  <a:srgbClr val="DC011B"/>
                </a:solidFill>
                <a:ea typeface="ＤＦPOP体"/>
                <a:cs typeface="ＤＦPOP体"/>
              </a:rPr>
              <a:t>。</a:t>
            </a:r>
            <a:endParaRPr lang="en-US" altLang="ja-JP" sz="5400" dirty="0" smtClean="0">
              <a:solidFill>
                <a:srgbClr val="DC011B"/>
              </a:solidFill>
              <a:ea typeface="ＤＦPOP体"/>
              <a:cs typeface="ＤＦPOP体"/>
            </a:endParaRPr>
          </a:p>
          <a:p>
            <a:r>
              <a:rPr lang="ja-JP" altLang="en-US" sz="3600" dirty="0" smtClean="0">
                <a:solidFill>
                  <a:srgbClr val="DC011B"/>
                </a:solidFill>
                <a:ea typeface="ＤＦPOP体"/>
                <a:cs typeface="ＤＦPOP体"/>
              </a:rPr>
              <a:t>そしてニコチンには「タバコをやめたいと思っても、なかなかやめられない」という麻薬と同じような働きがある。</a:t>
            </a:r>
            <a:endParaRPr lang="ja-JP" altLang="en-US" sz="3600" dirty="0">
              <a:solidFill>
                <a:srgbClr val="DC011B"/>
              </a:solidFill>
              <a:ea typeface="ＤＦPOP体"/>
              <a:cs typeface="ＤＦPOP体"/>
            </a:endParaRPr>
          </a:p>
        </p:txBody>
      </p:sp>
    </p:spTree>
    <p:extLst>
      <p:ext uri="{BB962C8B-B14F-4D97-AF65-F5344CB8AC3E}">
        <p14:creationId xmlns:p14="http://schemas.microsoft.com/office/powerpoint/2010/main" val="3925163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8569728" presetClass="entr" presetSubtype="39898704" fill="hold" grpId="0" nodeType="clickEffect">
                                  <p:stCondLst>
                                    <p:cond delay="0"/>
                                  </p:stCondLst>
                                  <p:childTnLst>
                                    <p:set>
                                      <p:cBhvr>
                                        <p:cTn id="11" dur="1" fill="hold">
                                          <p:stCondLst>
                                            <p:cond delay="499"/>
                                          </p:stCondLst>
                                        </p:cTn>
                                        <p:tgtEl>
                                          <p:spTgt spid="57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 3"/>
          <p:cNvSpPr>
            <a:spLocks noGrp="1"/>
          </p:cNvSpPr>
          <p:nvPr>
            <p:ph type="sldNum" sz="quarter" idx="12"/>
          </p:nvPr>
        </p:nvSpPr>
        <p:spPr>
          <a:noFill/>
        </p:spPr>
        <p:txBody>
          <a:bodyPr/>
          <a:lstStyle/>
          <a:p>
            <a:fld id="{ED37B767-4FD4-4C9F-8FB7-4CD3C2613AA6}" type="slidenum">
              <a:rPr lang="en-US" altLang="ja-JP" smtClean="0"/>
              <a:pPr/>
              <a:t>19</a:t>
            </a:fld>
            <a:endParaRPr lang="en-US" altLang="ja-JP" smtClean="0"/>
          </a:p>
        </p:txBody>
      </p:sp>
      <p:pic>
        <p:nvPicPr>
          <p:cNvPr id="26627" name="Picture 2" descr="usagi1"/>
          <p:cNvPicPr>
            <a:picLocks noChangeAspect="1" noChangeArrowheads="1"/>
          </p:cNvPicPr>
          <p:nvPr/>
        </p:nvPicPr>
        <p:blipFill>
          <a:blip r:embed="rId3" cstate="print"/>
          <a:srcRect/>
          <a:stretch>
            <a:fillRect/>
          </a:stretch>
        </p:blipFill>
        <p:spPr bwMode="auto">
          <a:xfrm>
            <a:off x="6248400" y="0"/>
            <a:ext cx="2593975" cy="6858000"/>
          </a:xfrm>
          <a:prstGeom prst="rect">
            <a:avLst/>
          </a:prstGeom>
          <a:noFill/>
          <a:ln w="9525">
            <a:noFill/>
            <a:miter lim="800000"/>
            <a:headEnd/>
            <a:tailEnd/>
          </a:ln>
        </p:spPr>
      </p:pic>
      <p:pic>
        <p:nvPicPr>
          <p:cNvPr id="26628" name="Picture 3" descr="usagi2"/>
          <p:cNvPicPr>
            <a:picLocks noChangeAspect="1" noChangeArrowheads="1"/>
          </p:cNvPicPr>
          <p:nvPr/>
        </p:nvPicPr>
        <p:blipFill>
          <a:blip r:embed="rId4" cstate="print"/>
          <a:srcRect/>
          <a:stretch>
            <a:fillRect/>
          </a:stretch>
        </p:blipFill>
        <p:spPr bwMode="auto">
          <a:xfrm>
            <a:off x="152400" y="3360738"/>
            <a:ext cx="6032500" cy="3497262"/>
          </a:xfrm>
          <a:prstGeom prst="rect">
            <a:avLst/>
          </a:prstGeom>
          <a:noFill/>
          <a:ln w="9525">
            <a:noFill/>
            <a:miter lim="800000"/>
            <a:headEnd/>
            <a:tailEnd/>
          </a:ln>
        </p:spPr>
      </p:pic>
      <p:sp>
        <p:nvSpPr>
          <p:cNvPr id="579588" name="Text Box 4"/>
          <p:cNvSpPr txBox="1">
            <a:spLocks noChangeArrowheads="1"/>
          </p:cNvSpPr>
          <p:nvPr/>
        </p:nvSpPr>
        <p:spPr bwMode="auto">
          <a:xfrm>
            <a:off x="1981200" y="2667000"/>
            <a:ext cx="2325688" cy="641350"/>
          </a:xfrm>
          <a:prstGeom prst="rect">
            <a:avLst/>
          </a:prstGeom>
          <a:noFill/>
          <a:ln w="9525">
            <a:noFill/>
            <a:miter lim="800000"/>
            <a:headEnd/>
            <a:tailEnd/>
          </a:ln>
          <a:effectLst/>
        </p:spPr>
        <p:txBody>
          <a:bodyPr wrap="none" lIns="92075" tIns="46038" rIns="92075" bIns="46038">
            <a:spAutoFit/>
          </a:bodyPr>
          <a:lstStyle/>
          <a:p>
            <a:pPr algn="ctr">
              <a:spcBef>
                <a:spcPct val="20000"/>
              </a:spcBef>
              <a:buClr>
                <a:schemeClr val="accent2"/>
              </a:buClr>
              <a:buSzPct val="80000"/>
              <a:buFont typeface="Wingdings" pitchFamily="2" charset="2"/>
              <a:buNone/>
              <a:defRPr/>
            </a:pPr>
            <a:r>
              <a:rPr lang="ja-JP" altLang="en-US" sz="3600" dirty="0">
                <a:solidFill>
                  <a:srgbClr val="000099"/>
                </a:solidFill>
                <a:effectLst>
                  <a:outerShdw blurRad="38100" dist="38100" dir="2700000" algn="tl">
                    <a:srgbClr val="C0C0C0"/>
                  </a:outerShdw>
                </a:effectLst>
                <a:latin typeface="Times New Roman" pitchFamily="18" charset="0"/>
              </a:rPr>
              <a:t>副流煙２秒</a:t>
            </a:r>
          </a:p>
        </p:txBody>
      </p:sp>
      <p:sp>
        <p:nvSpPr>
          <p:cNvPr id="579589" name="Rectangle 5"/>
          <p:cNvSpPr>
            <a:spLocks noChangeArrowheads="1"/>
          </p:cNvSpPr>
          <p:nvPr/>
        </p:nvSpPr>
        <p:spPr bwMode="auto">
          <a:xfrm>
            <a:off x="251520" y="1268760"/>
            <a:ext cx="3124200" cy="1066800"/>
          </a:xfrm>
          <a:prstGeom prst="rect">
            <a:avLst/>
          </a:prstGeom>
          <a:noFill/>
          <a:ln w="9525">
            <a:noFill/>
            <a:miter lim="800000"/>
            <a:headEnd/>
            <a:tailEnd/>
          </a:ln>
          <a:effectLst/>
        </p:spPr>
        <p:txBody>
          <a:bodyPr lIns="92075" tIns="46038" rIns="92075" bIns="46038"/>
          <a:lstStyle/>
          <a:p>
            <a:pPr marL="342900" indent="-342900">
              <a:spcBef>
                <a:spcPct val="20000"/>
              </a:spcBef>
              <a:buClr>
                <a:schemeClr val="accent2"/>
              </a:buClr>
              <a:buSzPct val="80000"/>
              <a:buFont typeface="Wingdings" pitchFamily="2" charset="2"/>
              <a:buNone/>
              <a:defRPr/>
            </a:pPr>
            <a:r>
              <a:rPr lang="ja-JP" altLang="en-US" sz="6000" b="1" dirty="0">
                <a:solidFill>
                  <a:srgbClr val="FFCC00"/>
                </a:solidFill>
                <a:effectLst>
                  <a:outerShdw blurRad="38100" dist="38100" dir="2700000" algn="tl">
                    <a:srgbClr val="C0C0C0"/>
                  </a:outerShdw>
                </a:effectLst>
              </a:rPr>
              <a:t>ニコチン</a:t>
            </a:r>
          </a:p>
        </p:txBody>
      </p:sp>
      <p:sp>
        <p:nvSpPr>
          <p:cNvPr id="579590" name="AutoShape 6"/>
          <p:cNvSpPr>
            <a:spLocks noChangeArrowheads="1"/>
          </p:cNvSpPr>
          <p:nvPr/>
        </p:nvSpPr>
        <p:spPr bwMode="auto">
          <a:xfrm>
            <a:off x="2771800" y="0"/>
            <a:ext cx="3276600" cy="1844824"/>
          </a:xfrm>
          <a:prstGeom prst="cloudCallout">
            <a:avLst>
              <a:gd name="adj1" fmla="val -77248"/>
              <a:gd name="adj2" fmla="val 27121"/>
            </a:avLst>
          </a:prstGeom>
          <a:solidFill>
            <a:srgbClr val="808000"/>
          </a:solidFill>
          <a:ln w="12700" cap="sq">
            <a:noFill/>
            <a:round/>
            <a:headEnd type="none" w="sm" len="sm"/>
            <a:tailEnd type="none" w="sm" len="sm"/>
          </a:ln>
          <a:effectLst/>
        </p:spPr>
        <p:txBody>
          <a:bodyPr anchor="ctr"/>
          <a:lstStyle/>
          <a:p>
            <a:pPr lvl="1" algn="ctr">
              <a:lnSpc>
                <a:spcPts val="3500"/>
              </a:lnSpc>
              <a:spcBef>
                <a:spcPct val="20000"/>
              </a:spcBef>
              <a:defRPr/>
            </a:pPr>
            <a:r>
              <a:rPr lang="ja-JP" altLang="en-US" sz="2800" dirty="0">
                <a:effectLst>
                  <a:outerShdw blurRad="38100" dist="38100" dir="2700000" algn="tl">
                    <a:srgbClr val="FFFFFF"/>
                  </a:outerShdw>
                </a:effectLst>
              </a:rPr>
              <a:t>中毒</a:t>
            </a:r>
          </a:p>
          <a:p>
            <a:pPr lvl="1" algn="ctr">
              <a:lnSpc>
                <a:spcPts val="3500"/>
              </a:lnSpc>
              <a:spcBef>
                <a:spcPct val="20000"/>
              </a:spcBef>
              <a:defRPr/>
            </a:pPr>
            <a:r>
              <a:rPr lang="ja-JP" altLang="en-US" sz="2800" dirty="0">
                <a:effectLst>
                  <a:outerShdw blurRad="38100" dist="38100" dir="2700000" algn="tl">
                    <a:srgbClr val="FFFFFF"/>
                  </a:outerShdw>
                </a:effectLst>
              </a:rPr>
              <a:t>血管収縮</a:t>
            </a:r>
            <a:endParaRPr lang="ja-JP" altLang="en-US" sz="1600" dirty="0">
              <a:solidFill>
                <a:schemeClr val="hlink"/>
              </a:solidFill>
              <a:effectLst>
                <a:outerShdw blurRad="38100" dist="38100" dir="2700000" algn="tl">
                  <a:srgbClr val="000000"/>
                </a:outerShdw>
              </a:effectLst>
              <a:latin typeface="Times New Roman" pitchFamily="18" charset="0"/>
            </a:endParaRPr>
          </a:p>
        </p:txBody>
      </p:sp>
      <p:sp>
        <p:nvSpPr>
          <p:cNvPr id="8" name="テキスト ボックス 7"/>
          <p:cNvSpPr txBox="1"/>
          <p:nvPr/>
        </p:nvSpPr>
        <p:spPr>
          <a:xfrm>
            <a:off x="2051720" y="2492896"/>
            <a:ext cx="2016224" cy="276999"/>
          </a:xfrm>
          <a:prstGeom prst="rect">
            <a:avLst/>
          </a:prstGeom>
          <a:noFill/>
        </p:spPr>
        <p:txBody>
          <a:bodyPr wrap="square" rtlCol="0">
            <a:spAutoFit/>
          </a:bodyPr>
          <a:lstStyle/>
          <a:p>
            <a:r>
              <a:rPr kumimoji="1" lang="ja-JP" altLang="en-US" sz="1200" dirty="0" smtClean="0"/>
              <a:t>　ふ く り ゅ う え </a:t>
            </a:r>
            <a:r>
              <a:rPr kumimoji="1" lang="ja-JP" altLang="en-US" sz="1200" dirty="0" err="1" smtClean="0"/>
              <a:t>ん</a:t>
            </a:r>
            <a:endParaRPr kumimoji="1" lang="ja-JP" altLang="en-US" sz="1200" dirty="0"/>
          </a:p>
        </p:txBody>
      </p:sp>
      <p:sp>
        <p:nvSpPr>
          <p:cNvPr id="9" name="テキスト ボックス 8"/>
          <p:cNvSpPr txBox="1"/>
          <p:nvPr/>
        </p:nvSpPr>
        <p:spPr>
          <a:xfrm>
            <a:off x="4211960" y="188640"/>
            <a:ext cx="936104" cy="276999"/>
          </a:xfrm>
          <a:prstGeom prst="rect">
            <a:avLst/>
          </a:prstGeom>
          <a:noFill/>
        </p:spPr>
        <p:txBody>
          <a:bodyPr wrap="square" rtlCol="0">
            <a:spAutoFit/>
          </a:bodyPr>
          <a:lstStyle/>
          <a:p>
            <a:r>
              <a:rPr kumimoji="1" lang="ja-JP" altLang="en-US" sz="1200" dirty="0" smtClean="0">
                <a:solidFill>
                  <a:schemeClr val="bg1"/>
                </a:solidFill>
              </a:rPr>
              <a:t>ちゅうどく</a:t>
            </a:r>
            <a:endParaRPr kumimoji="1" lang="ja-JP" altLang="en-US" sz="1200" dirty="0">
              <a:solidFill>
                <a:schemeClr val="bg1"/>
              </a:solidFill>
            </a:endParaRPr>
          </a:p>
        </p:txBody>
      </p:sp>
      <p:sp>
        <p:nvSpPr>
          <p:cNvPr id="10" name="テキスト ボックス 9"/>
          <p:cNvSpPr txBox="1"/>
          <p:nvPr/>
        </p:nvSpPr>
        <p:spPr>
          <a:xfrm>
            <a:off x="3851920" y="692697"/>
            <a:ext cx="1512168" cy="276999"/>
          </a:xfrm>
          <a:prstGeom prst="rect">
            <a:avLst/>
          </a:prstGeom>
          <a:noFill/>
        </p:spPr>
        <p:txBody>
          <a:bodyPr wrap="square" rtlCol="0">
            <a:spAutoFit/>
          </a:bodyPr>
          <a:lstStyle/>
          <a:p>
            <a:r>
              <a:rPr kumimoji="1" lang="ja-JP" altLang="en-US" sz="1200" dirty="0" err="1" smtClean="0">
                <a:solidFill>
                  <a:schemeClr val="bg1"/>
                </a:solidFill>
              </a:rPr>
              <a:t>けっ</a:t>
            </a:r>
            <a:r>
              <a:rPr kumimoji="1" lang="ja-JP" altLang="en-US" sz="1200" dirty="0" smtClean="0">
                <a:solidFill>
                  <a:schemeClr val="bg1"/>
                </a:solidFill>
              </a:rPr>
              <a:t>かんしゅうしゅく</a:t>
            </a:r>
            <a:endParaRPr kumimoji="1" lang="ja-JP" altLang="en-US" sz="1200" dirty="0">
              <a:solidFill>
                <a:schemeClr val="bg1"/>
              </a:solidFill>
            </a:endParaRPr>
          </a:p>
        </p:txBody>
      </p:sp>
    </p:spTree>
    <p:extLst>
      <p:ext uri="{BB962C8B-B14F-4D97-AF65-F5344CB8AC3E}">
        <p14:creationId xmlns:p14="http://schemas.microsoft.com/office/powerpoint/2010/main" val="26426293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79589">
                                            <p:txEl>
                                              <p:pRg st="0" end="0"/>
                                            </p:txEl>
                                          </p:spTgt>
                                        </p:tgtEl>
                                        <p:attrNameLst>
                                          <p:attrName>style.visibility</p:attrName>
                                        </p:attrNameLst>
                                      </p:cBhvr>
                                      <p:to>
                                        <p:strVal val="visible"/>
                                      </p:to>
                                    </p:set>
                                    <p:animEffect transition="in" filter="blinds(horizontal)">
                                      <p:cBhvr>
                                        <p:cTn id="7" dur="500"/>
                                        <p:tgtEl>
                                          <p:spTgt spid="579589">
                                            <p:txEl>
                                              <p:pRg st="0" end="0"/>
                                            </p:txEl>
                                          </p:spTgt>
                                        </p:tgtEl>
                                      </p:cBhvr>
                                    </p:animEffect>
                                  </p:childTnLst>
                                </p:cTn>
                              </p:par>
                            </p:childTnLst>
                          </p:cTn>
                        </p:par>
                        <p:par>
                          <p:cTn id="8" fill="hold" nodeType="afterGroup">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579590"/>
                                        </p:tgtEl>
                                        <p:attrNameLst>
                                          <p:attrName>style.visibility</p:attrName>
                                        </p:attrNameLst>
                                      </p:cBhvr>
                                      <p:to>
                                        <p:strVal val="visible"/>
                                      </p:to>
                                    </p:set>
                                    <p:animEffect transition="in" filter="strips(upRight)">
                                      <p:cBhvr>
                                        <p:cTn id="11" dur="500"/>
                                        <p:tgtEl>
                                          <p:spTgt spid="579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9" grpId="0" build="p" autoUpdateAnimBg="0" advAuto="0"/>
      <p:bldP spid="57959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ung cancer pictures, addict, addiction, Athens, Australia, baby, bed, birth, birthday,  breast, breast-feed, breast feed, breastfeeding, Glykos, photograph, breast feeding, bronchitis, feed, feeding, Camel, cancer, chewing, child, children, Christmas, chronic, cigarette, smoker, cigarettes, cold, cold turkey, COPD, danger, death, die, die young, died, died young, dies, directory, disease, discussion, drug addict, dying, education, emphysema, England, fetus, forum, Freedom, girl, young woman, God, Greece, Greek, group, group, group support, groups, heart, heart attack, help, hooked, how, images, index, instructor, infant, Ireland, library, links, list, Lord, lung, lung cancer,  Marlboro, Players, Salem, Kool, me, message, mother, movie, New Zealand, nicotine, Noni, None, Knownee, nonie, pack, packs,  asthma, photographs, photos, picture, pictures, please, please help me, prisoner, program, pulmonary, pneumonia, quit, quit smoking, quitting, Scotland, slave, skills, smoke, Brian, Bryan, smokers, smokes, smoking, son, stop, stop smoking, story, stories, stroke, support, support group, surgery, teen, teenage, teenager, teenagers, tobacco, transplant, training, turkey, UK, US U.S., why, Africa,why quit, WhyQuit, Glyckos, woman, Hong Kong, Winston, words, Canada, World No Tobacco Day, young, youth, youngsters"/>
          <p:cNvPicPr>
            <a:picLocks noChangeAspect="1" noChangeArrowheads="1"/>
          </p:cNvPicPr>
          <p:nvPr/>
        </p:nvPicPr>
        <p:blipFill>
          <a:blip r:embed="rId3" cstate="print"/>
          <a:srcRect/>
          <a:stretch>
            <a:fillRect/>
          </a:stretch>
        </p:blipFill>
        <p:spPr bwMode="auto">
          <a:xfrm>
            <a:off x="428625" y="928688"/>
            <a:ext cx="4435475" cy="4286250"/>
          </a:xfrm>
          <a:prstGeom prst="rect">
            <a:avLst/>
          </a:prstGeom>
          <a:noFill/>
          <a:ln w="9525">
            <a:noFill/>
            <a:miter lim="800000"/>
            <a:headEnd/>
            <a:tailEnd/>
          </a:ln>
        </p:spPr>
      </p:pic>
      <p:sp>
        <p:nvSpPr>
          <p:cNvPr id="7171" name="Text Box 3"/>
          <p:cNvSpPr txBox="1">
            <a:spLocks noChangeArrowheads="1"/>
          </p:cNvSpPr>
          <p:nvPr/>
        </p:nvSpPr>
        <p:spPr bwMode="auto">
          <a:xfrm>
            <a:off x="395536" y="5445224"/>
            <a:ext cx="4275137" cy="584775"/>
          </a:xfrm>
          <a:prstGeom prst="rect">
            <a:avLst/>
          </a:prstGeom>
          <a:noFill/>
          <a:ln w="9525">
            <a:noFill/>
            <a:miter lim="800000"/>
            <a:headEnd/>
            <a:tailEnd/>
          </a:ln>
        </p:spPr>
        <p:txBody>
          <a:bodyPr>
            <a:spAutoFit/>
          </a:bodyPr>
          <a:lstStyle/>
          <a:p>
            <a:pPr algn="ctr">
              <a:spcBef>
                <a:spcPct val="50000"/>
              </a:spcBef>
            </a:pPr>
            <a:r>
              <a:rPr lang="ja-JP" altLang="en-US" sz="3200" b="1" dirty="0">
                <a:solidFill>
                  <a:srgbClr val="000099"/>
                </a:solidFill>
              </a:rPr>
              <a:t>３０才　結婚しました</a:t>
            </a:r>
          </a:p>
        </p:txBody>
      </p:sp>
      <p:sp>
        <p:nvSpPr>
          <p:cNvPr id="7172" name="Text Box 4"/>
          <p:cNvSpPr txBox="1">
            <a:spLocks noChangeArrowheads="1"/>
          </p:cNvSpPr>
          <p:nvPr/>
        </p:nvSpPr>
        <p:spPr bwMode="auto">
          <a:xfrm>
            <a:off x="0" y="214313"/>
            <a:ext cx="8778875" cy="615553"/>
          </a:xfrm>
          <a:prstGeom prst="rect">
            <a:avLst/>
          </a:prstGeom>
          <a:noFill/>
          <a:ln w="9525">
            <a:noFill/>
            <a:miter lim="800000"/>
            <a:headEnd/>
            <a:tailEnd/>
          </a:ln>
        </p:spPr>
        <p:txBody>
          <a:bodyPr>
            <a:spAutoFit/>
          </a:bodyPr>
          <a:lstStyle/>
          <a:p>
            <a:pPr algn="ctr">
              <a:spcBef>
                <a:spcPct val="50000"/>
              </a:spcBef>
            </a:pPr>
            <a:r>
              <a:rPr lang="ja-JP" altLang="en-US" sz="3400" b="1" dirty="0">
                <a:solidFill>
                  <a:srgbClr val="000099"/>
                </a:solidFill>
              </a:rPr>
              <a:t>１４才からキャメルを吸っていたノニさんの物語</a:t>
            </a:r>
          </a:p>
        </p:txBody>
      </p:sp>
      <p:pic>
        <p:nvPicPr>
          <p:cNvPr id="7173" name="Picture 3" descr="noni4"/>
          <p:cNvPicPr>
            <a:picLocks noChangeAspect="1" noChangeArrowheads="1"/>
          </p:cNvPicPr>
          <p:nvPr/>
        </p:nvPicPr>
        <p:blipFill>
          <a:blip r:embed="rId4" cstate="print"/>
          <a:srcRect/>
          <a:stretch>
            <a:fillRect/>
          </a:stretch>
        </p:blipFill>
        <p:spPr bwMode="auto">
          <a:xfrm>
            <a:off x="5435600" y="857250"/>
            <a:ext cx="3255963" cy="4786313"/>
          </a:xfrm>
          <a:prstGeom prst="rect">
            <a:avLst/>
          </a:prstGeom>
          <a:noFill/>
          <a:ln w="9525">
            <a:noFill/>
            <a:miter lim="800000"/>
            <a:headEnd/>
            <a:tailEnd/>
          </a:ln>
        </p:spPr>
      </p:pic>
      <p:sp>
        <p:nvSpPr>
          <p:cNvPr id="7174" name="正方形/長方形 5"/>
          <p:cNvSpPr>
            <a:spLocks noChangeArrowheads="1"/>
          </p:cNvSpPr>
          <p:nvPr/>
        </p:nvSpPr>
        <p:spPr bwMode="auto">
          <a:xfrm>
            <a:off x="4786313" y="5715000"/>
            <a:ext cx="4475905" cy="1077218"/>
          </a:xfrm>
          <a:prstGeom prst="rect">
            <a:avLst/>
          </a:prstGeom>
          <a:noFill/>
          <a:ln w="9525">
            <a:noFill/>
            <a:miter lim="800000"/>
            <a:headEnd/>
            <a:tailEnd/>
          </a:ln>
        </p:spPr>
        <p:txBody>
          <a:bodyPr wrap="none">
            <a:spAutoFit/>
          </a:bodyPr>
          <a:lstStyle/>
          <a:p>
            <a:r>
              <a:rPr lang="ja-JP" altLang="en-US" sz="3200" b="1" dirty="0">
                <a:solidFill>
                  <a:srgbClr val="000099"/>
                </a:solidFill>
              </a:rPr>
              <a:t>３２才　</a:t>
            </a:r>
            <a:endParaRPr lang="en-US" altLang="ja-JP" sz="3200" b="1" dirty="0">
              <a:solidFill>
                <a:srgbClr val="000099"/>
              </a:solidFill>
            </a:endParaRPr>
          </a:p>
          <a:p>
            <a:r>
              <a:rPr lang="ja-JP" altLang="en-US" sz="3200" b="1" dirty="0">
                <a:solidFill>
                  <a:srgbClr val="000099"/>
                </a:solidFill>
              </a:rPr>
              <a:t>赤ちゃんが生まれました </a:t>
            </a:r>
          </a:p>
        </p:txBody>
      </p:sp>
      <p:sp>
        <p:nvSpPr>
          <p:cNvPr id="7" name="テキスト ボックス 6"/>
          <p:cNvSpPr txBox="1"/>
          <p:nvPr/>
        </p:nvSpPr>
        <p:spPr>
          <a:xfrm>
            <a:off x="2123728" y="5301208"/>
            <a:ext cx="1008112" cy="276999"/>
          </a:xfrm>
          <a:prstGeom prst="rect">
            <a:avLst/>
          </a:prstGeom>
          <a:noFill/>
        </p:spPr>
        <p:txBody>
          <a:bodyPr wrap="square" rtlCol="0">
            <a:spAutoFit/>
          </a:bodyPr>
          <a:lstStyle/>
          <a:p>
            <a:r>
              <a:rPr lang="ja-JP" altLang="en-US" sz="1200" dirty="0" smtClean="0"/>
              <a:t>けっこん</a:t>
            </a:r>
            <a:endParaRPr kumimoji="1" lang="ja-JP" altLang="en-US" sz="1200" dirty="0"/>
          </a:p>
        </p:txBody>
      </p:sp>
    </p:spTree>
    <p:extLst>
      <p:ext uri="{BB962C8B-B14F-4D97-AF65-F5344CB8AC3E}">
        <p14:creationId xmlns:p14="http://schemas.microsoft.com/office/powerpoint/2010/main" val="30798389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番号プレースホルダ 3"/>
          <p:cNvSpPr>
            <a:spLocks noGrp="1"/>
          </p:cNvSpPr>
          <p:nvPr>
            <p:ph type="sldNum" sz="quarter" idx="12"/>
          </p:nvPr>
        </p:nvSpPr>
        <p:spPr>
          <a:noFill/>
        </p:spPr>
        <p:txBody>
          <a:bodyPr/>
          <a:lstStyle/>
          <a:p>
            <a:fld id="{B4F97A0D-7CB5-4409-A657-979CBD34E4A9}" type="slidenum">
              <a:rPr lang="en-US" altLang="ja-JP" smtClean="0"/>
              <a:pPr/>
              <a:t>20</a:t>
            </a:fld>
            <a:endParaRPr lang="en-US" altLang="ja-JP" smtClean="0"/>
          </a:p>
        </p:txBody>
      </p:sp>
      <p:pic>
        <p:nvPicPr>
          <p:cNvPr id="29699" name="Picture 2" descr="BURGER"/>
          <p:cNvPicPr>
            <a:picLocks noChangeAspect="1" noChangeArrowheads="1"/>
          </p:cNvPicPr>
          <p:nvPr/>
        </p:nvPicPr>
        <p:blipFill>
          <a:blip r:embed="rId3" cstate="print"/>
          <a:srcRect/>
          <a:stretch>
            <a:fillRect/>
          </a:stretch>
        </p:blipFill>
        <p:spPr bwMode="auto">
          <a:xfrm>
            <a:off x="152400" y="0"/>
            <a:ext cx="8915400" cy="6516688"/>
          </a:xfrm>
          <a:prstGeom prst="rect">
            <a:avLst/>
          </a:prstGeom>
          <a:noFill/>
          <a:ln w="9525">
            <a:noFill/>
            <a:miter lim="800000"/>
            <a:headEnd/>
            <a:tailEnd/>
          </a:ln>
        </p:spPr>
      </p:pic>
      <p:sp>
        <p:nvSpPr>
          <p:cNvPr id="4" name="テキスト ボックス 3"/>
          <p:cNvSpPr txBox="1"/>
          <p:nvPr/>
        </p:nvSpPr>
        <p:spPr>
          <a:xfrm>
            <a:off x="1187624" y="0"/>
            <a:ext cx="1440160" cy="307777"/>
          </a:xfrm>
          <a:prstGeom prst="rect">
            <a:avLst/>
          </a:prstGeom>
          <a:noFill/>
        </p:spPr>
        <p:txBody>
          <a:bodyPr wrap="square" rtlCol="0">
            <a:spAutoFit/>
          </a:bodyPr>
          <a:lstStyle/>
          <a:p>
            <a:r>
              <a:rPr lang="ja-JP" altLang="en-US" sz="1400" dirty="0" smtClean="0">
                <a:solidFill>
                  <a:srgbClr val="002060"/>
                </a:solidFill>
              </a:rPr>
              <a:t>き つ え ん し </a:t>
            </a:r>
            <a:r>
              <a:rPr lang="ja-JP" altLang="en-US" sz="1400" dirty="0" err="1" smtClean="0">
                <a:solidFill>
                  <a:srgbClr val="002060"/>
                </a:solidFill>
              </a:rPr>
              <a:t>ゃ</a:t>
            </a:r>
            <a:endParaRPr kumimoji="1" lang="ja-JP" altLang="en-US" sz="1400" dirty="0">
              <a:solidFill>
                <a:srgbClr val="002060"/>
              </a:solidFill>
            </a:endParaRPr>
          </a:p>
        </p:txBody>
      </p:sp>
      <p:sp>
        <p:nvSpPr>
          <p:cNvPr id="5" name="テキスト ボックス 4"/>
          <p:cNvSpPr txBox="1"/>
          <p:nvPr/>
        </p:nvSpPr>
        <p:spPr>
          <a:xfrm>
            <a:off x="0" y="2924944"/>
            <a:ext cx="864096" cy="307777"/>
          </a:xfrm>
          <a:prstGeom prst="rect">
            <a:avLst/>
          </a:prstGeom>
          <a:noFill/>
        </p:spPr>
        <p:txBody>
          <a:bodyPr wrap="square" rtlCol="0">
            <a:spAutoFit/>
          </a:bodyPr>
          <a:lstStyle/>
          <a:p>
            <a:r>
              <a:rPr lang="ja-JP" altLang="en-US" sz="1400" dirty="0" smtClean="0">
                <a:solidFill>
                  <a:schemeClr val="bg1"/>
                </a:solidFill>
              </a:rPr>
              <a:t>　　ぼし</a:t>
            </a:r>
            <a:endParaRPr kumimoji="1" lang="ja-JP" altLang="en-US" sz="1400" dirty="0">
              <a:solidFill>
                <a:schemeClr val="bg1"/>
              </a:solidFill>
            </a:endParaRPr>
          </a:p>
        </p:txBody>
      </p:sp>
      <p:sp>
        <p:nvSpPr>
          <p:cNvPr id="6" name="テキスト ボックス 5"/>
          <p:cNvSpPr txBox="1"/>
          <p:nvPr/>
        </p:nvSpPr>
        <p:spPr>
          <a:xfrm>
            <a:off x="1043608" y="4005064"/>
            <a:ext cx="1584176" cy="261610"/>
          </a:xfrm>
          <a:prstGeom prst="rect">
            <a:avLst/>
          </a:prstGeom>
          <a:noFill/>
        </p:spPr>
        <p:txBody>
          <a:bodyPr wrap="square" rtlCol="0">
            <a:spAutoFit/>
          </a:bodyPr>
          <a:lstStyle/>
          <a:p>
            <a:r>
              <a:rPr kumimoji="1" lang="ja-JP" altLang="en-US" sz="1100" dirty="0" smtClean="0">
                <a:solidFill>
                  <a:schemeClr val="bg1"/>
                </a:solidFill>
              </a:rPr>
              <a:t>  </a:t>
            </a:r>
            <a:r>
              <a:rPr kumimoji="1" lang="ja-JP" altLang="en-US" sz="1100" dirty="0" err="1" smtClean="0">
                <a:solidFill>
                  <a:schemeClr val="bg1"/>
                </a:solidFill>
              </a:rPr>
              <a:t>あしゆび</a:t>
            </a:r>
            <a:endParaRPr kumimoji="1" lang="ja-JP" altLang="en-US" sz="1100" dirty="0">
              <a:solidFill>
                <a:schemeClr val="bg1"/>
              </a:solidFill>
            </a:endParaRPr>
          </a:p>
        </p:txBody>
      </p:sp>
      <p:sp>
        <p:nvSpPr>
          <p:cNvPr id="7" name="テキスト ボックス 6"/>
          <p:cNvSpPr txBox="1"/>
          <p:nvPr/>
        </p:nvSpPr>
        <p:spPr>
          <a:xfrm>
            <a:off x="5436096" y="3933056"/>
            <a:ext cx="864096" cy="276999"/>
          </a:xfrm>
          <a:prstGeom prst="rect">
            <a:avLst/>
          </a:prstGeom>
          <a:noFill/>
        </p:spPr>
        <p:txBody>
          <a:bodyPr wrap="square" rtlCol="0">
            <a:spAutoFit/>
          </a:bodyPr>
          <a:lstStyle/>
          <a:p>
            <a:r>
              <a:rPr lang="ja-JP" altLang="en-US" sz="1200" dirty="0" smtClean="0">
                <a:solidFill>
                  <a:schemeClr val="bg1"/>
                </a:solidFill>
              </a:rPr>
              <a:t> ひざした</a:t>
            </a:r>
            <a:endParaRPr kumimoji="1" lang="ja-JP" altLang="en-US" sz="1200" dirty="0">
              <a:solidFill>
                <a:schemeClr val="bg1"/>
              </a:solidFill>
            </a:endParaRPr>
          </a:p>
        </p:txBody>
      </p:sp>
      <p:sp>
        <p:nvSpPr>
          <p:cNvPr id="8" name="テキスト ボックス 7"/>
          <p:cNvSpPr txBox="1"/>
          <p:nvPr/>
        </p:nvSpPr>
        <p:spPr>
          <a:xfrm>
            <a:off x="1691680" y="908720"/>
            <a:ext cx="3168352" cy="261610"/>
          </a:xfrm>
          <a:prstGeom prst="rect">
            <a:avLst/>
          </a:prstGeom>
          <a:noFill/>
        </p:spPr>
        <p:txBody>
          <a:bodyPr wrap="square" rtlCol="0">
            <a:spAutoFit/>
          </a:bodyPr>
          <a:lstStyle/>
          <a:p>
            <a:r>
              <a:rPr lang="ja-JP" altLang="en-US" sz="1050" dirty="0" err="1" smtClean="0">
                <a:solidFill>
                  <a:schemeClr val="bg1"/>
                </a:solidFill>
              </a:rPr>
              <a:t>まっ</a:t>
            </a:r>
            <a:r>
              <a:rPr lang="ja-JP" altLang="en-US" sz="1050" dirty="0" smtClean="0">
                <a:solidFill>
                  <a:schemeClr val="bg1"/>
                </a:solidFill>
              </a:rPr>
              <a:t>しょうどう</a:t>
            </a:r>
            <a:r>
              <a:rPr lang="ja-JP" altLang="en-US" sz="1050" dirty="0" err="1" smtClean="0">
                <a:solidFill>
                  <a:schemeClr val="bg1"/>
                </a:solidFill>
              </a:rPr>
              <a:t>みゃく</a:t>
            </a:r>
            <a:r>
              <a:rPr lang="ja-JP" altLang="en-US" sz="1050" dirty="0" smtClean="0">
                <a:solidFill>
                  <a:schemeClr val="bg1"/>
                </a:solidFill>
              </a:rPr>
              <a:t>　　　　へいそく</a:t>
            </a:r>
            <a:endParaRPr kumimoji="1" lang="ja-JP" altLang="en-US" sz="1050"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323528" y="214313"/>
            <a:ext cx="8568951" cy="4129087"/>
          </a:xfrm>
          <a:solidFill>
            <a:srgbClr val="0F3622"/>
          </a:solidFill>
        </p:spPr>
        <p:txBody>
          <a:bodyPr anchor="ctr" anchorCtr="1"/>
          <a:lstStyle/>
          <a:p>
            <a:pPr eaLnBrk="1" hangingPunct="1">
              <a:lnSpc>
                <a:spcPct val="130000"/>
              </a:lnSpc>
            </a:pP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5400" dirty="0" smtClean="0">
                <a:solidFill>
                  <a:schemeClr val="bg1"/>
                </a:solidFill>
                <a:ea typeface="ＤＦPOP体"/>
                <a:cs typeface="ＤＦPOP体"/>
              </a:rPr>
              <a:t>問題</a:t>
            </a:r>
            <a:r>
              <a:rPr lang="en-US" altLang="ja-JP" sz="1600" dirty="0" smtClean="0">
                <a:solidFill>
                  <a:schemeClr val="bg1"/>
                </a:solidFill>
                <a:ea typeface="ＤＦPOP体"/>
                <a:cs typeface="ＤＦPOP体"/>
              </a:rPr>
              <a:t/>
            </a:r>
            <a:br>
              <a:rPr lang="en-US" altLang="ja-JP" sz="1600" dirty="0" smtClean="0">
                <a:solidFill>
                  <a:schemeClr val="bg1"/>
                </a:solidFill>
                <a:ea typeface="ＤＦPOP体"/>
                <a:cs typeface="ＤＦPOP体"/>
              </a:rPr>
            </a:br>
            <a:r>
              <a:rPr lang="en-US" altLang="ja-JP" sz="100" dirty="0" smtClean="0">
                <a:solidFill>
                  <a:schemeClr val="bg1"/>
                </a:solidFill>
                <a:ea typeface="ＤＦPOP体"/>
                <a:cs typeface="ＤＦPOP体"/>
              </a:rPr>
              <a:t/>
            </a:r>
            <a:br>
              <a:rPr lang="en-US" altLang="ja-JP" sz="100" dirty="0" smtClean="0">
                <a:solidFill>
                  <a:schemeClr val="bg1"/>
                </a:solidFill>
                <a:ea typeface="ＤＦPOP体"/>
                <a:cs typeface="ＤＦPOP体"/>
              </a:rPr>
            </a:br>
            <a:r>
              <a:rPr lang="ja-JP" altLang="en-US" sz="4800" dirty="0" smtClean="0">
                <a:solidFill>
                  <a:schemeClr val="bg1"/>
                </a:solidFill>
                <a:ea typeface="ＤＦPOP体"/>
                <a:cs typeface="ＤＦPOP体"/>
              </a:rPr>
              <a:t>タバコを吸えば、その他に</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どんな病気になるんだろう？</a:t>
            </a:r>
            <a:r>
              <a:rPr lang="ja-JP" altLang="en-US" sz="2400" dirty="0" smtClean="0">
                <a:solidFill>
                  <a:schemeClr val="bg1"/>
                </a:solidFill>
                <a:ea typeface="ＤＦPOP体"/>
                <a:cs typeface="ＤＦPOP体"/>
              </a:rPr>
              <a:t/>
            </a:r>
            <a:br>
              <a:rPr lang="ja-JP" altLang="en-US" sz="2400" dirty="0" smtClean="0">
                <a:solidFill>
                  <a:schemeClr val="bg1"/>
                </a:solidFill>
                <a:ea typeface="ＤＦPOP体"/>
                <a:cs typeface="ＤＦPOP体"/>
              </a:rPr>
            </a:br>
            <a:endParaRPr lang="ja-JP" altLang="en-US" sz="6000" dirty="0" smtClean="0">
              <a:solidFill>
                <a:schemeClr val="bg1"/>
              </a:solidFill>
              <a:ea typeface="ＤＦPOP体"/>
              <a:cs typeface="ＤＦPOP体"/>
            </a:endParaRPr>
          </a:p>
        </p:txBody>
      </p:sp>
      <p:grpSp>
        <p:nvGrpSpPr>
          <p:cNvPr id="2" name="Group 4"/>
          <p:cNvGrpSpPr>
            <a:grpSpLocks/>
          </p:cNvGrpSpPr>
          <p:nvPr/>
        </p:nvGrpSpPr>
        <p:grpSpPr bwMode="auto">
          <a:xfrm>
            <a:off x="1752600" y="4648200"/>
            <a:ext cx="5410200" cy="1927225"/>
            <a:chOff x="960" y="2400"/>
            <a:chExt cx="3840" cy="1368"/>
          </a:xfrm>
        </p:grpSpPr>
        <p:sp>
          <p:nvSpPr>
            <p:cNvPr id="30724" name="Text Box 5"/>
            <p:cNvSpPr txBox="1">
              <a:spLocks noChangeArrowheads="1"/>
            </p:cNvSpPr>
            <p:nvPr/>
          </p:nvSpPr>
          <p:spPr bwMode="auto">
            <a:xfrm>
              <a:off x="960" y="2400"/>
              <a:ext cx="3840" cy="1368"/>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r>
                <a:rPr lang="ja-JP" altLang="en-US">
                  <a:latin typeface="Times New Roman" pitchFamily="18" charset="0"/>
                  <a:ea typeface="ＤＦPOP体"/>
                  <a:cs typeface="ＤＦPOP体"/>
                </a:rPr>
                <a:t>　　</a:t>
              </a:r>
            </a:p>
          </p:txBody>
        </p:sp>
        <p:pic>
          <p:nvPicPr>
            <p:cNvPr id="30725" name="Picture 6"/>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30726" name="Picture 7"/>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4"/>
          <p:cNvSpPr>
            <a:spLocks noGrp="1"/>
          </p:cNvSpPr>
          <p:nvPr>
            <p:ph type="sldNum" sz="quarter" idx="12"/>
          </p:nvPr>
        </p:nvSpPr>
        <p:spPr>
          <a:noFill/>
        </p:spPr>
        <p:txBody>
          <a:bodyPr/>
          <a:lstStyle/>
          <a:p>
            <a:fld id="{92F71F13-867E-4D49-A74B-5B4F8EAEB04D}" type="slidenum">
              <a:rPr lang="en-US" altLang="ja-JP" smtClean="0"/>
              <a:pPr/>
              <a:t>22</a:t>
            </a:fld>
            <a:endParaRPr lang="en-US" altLang="ja-JP" smtClean="0"/>
          </a:p>
        </p:txBody>
      </p:sp>
      <p:sp>
        <p:nvSpPr>
          <p:cNvPr id="587791" name="Text Box 15"/>
          <p:cNvSpPr txBox="1">
            <a:spLocks noChangeArrowheads="1"/>
          </p:cNvSpPr>
          <p:nvPr/>
        </p:nvSpPr>
        <p:spPr bwMode="auto">
          <a:xfrm>
            <a:off x="228600" y="4362705"/>
            <a:ext cx="3200400" cy="762000"/>
          </a:xfrm>
          <a:prstGeom prst="rect">
            <a:avLst/>
          </a:prstGeom>
          <a:noFill/>
          <a:ln w="12700" cap="sq">
            <a:noFill/>
            <a:miter lim="800000"/>
            <a:headEnd type="none" w="sm" len="sm"/>
            <a:tailEnd type="none" w="sm" len="sm"/>
          </a:ln>
          <a:effectLst/>
        </p:spPr>
        <p:txBody>
          <a:bodyPr>
            <a:spAutoFit/>
          </a:bodyPr>
          <a:lstStyle/>
          <a:p>
            <a:pPr>
              <a:spcBef>
                <a:spcPct val="50000"/>
              </a:spcBef>
              <a:defRPr/>
            </a:pPr>
            <a:r>
              <a:rPr lang="ja-JP" altLang="en-US" sz="4400" dirty="0">
                <a:solidFill>
                  <a:srgbClr val="008000"/>
                </a:solidFill>
                <a:effectLst>
                  <a:outerShdw blurRad="38100" dist="38100" dir="2700000" algn="tl">
                    <a:srgbClr val="C0C0C0"/>
                  </a:outerShdw>
                </a:effectLst>
                <a:latin typeface="Times New Roman" pitchFamily="18" charset="0"/>
              </a:rPr>
              <a:t>肺気腫</a:t>
            </a:r>
          </a:p>
        </p:txBody>
      </p:sp>
      <p:pic>
        <p:nvPicPr>
          <p:cNvPr id="31748" name="Picture 4"/>
          <p:cNvPicPr>
            <a:picLocks noChangeAspect="1" noChangeArrowheads="1"/>
          </p:cNvPicPr>
          <p:nvPr/>
        </p:nvPicPr>
        <p:blipFill>
          <a:blip r:embed="rId3" cstate="print"/>
          <a:srcRect/>
          <a:stretch>
            <a:fillRect/>
          </a:stretch>
        </p:blipFill>
        <p:spPr bwMode="auto">
          <a:xfrm>
            <a:off x="6472188" y="174625"/>
            <a:ext cx="2652712" cy="2428875"/>
          </a:xfrm>
          <a:prstGeom prst="rect">
            <a:avLst/>
          </a:prstGeom>
          <a:noFill/>
          <a:ln w="9525">
            <a:noFill/>
            <a:miter lim="800000"/>
            <a:headEnd/>
            <a:tailEnd/>
          </a:ln>
        </p:spPr>
      </p:pic>
      <p:pic>
        <p:nvPicPr>
          <p:cNvPr id="31749" name="Picture 5"/>
          <p:cNvPicPr>
            <a:picLocks noChangeAspect="1" noChangeArrowheads="1"/>
          </p:cNvPicPr>
          <p:nvPr/>
        </p:nvPicPr>
        <p:blipFill>
          <a:blip r:embed="rId4" cstate="print"/>
          <a:srcRect/>
          <a:stretch>
            <a:fillRect/>
          </a:stretch>
        </p:blipFill>
        <p:spPr bwMode="auto">
          <a:xfrm>
            <a:off x="4500563" y="3078163"/>
            <a:ext cx="4451350" cy="3657600"/>
          </a:xfrm>
          <a:prstGeom prst="rect">
            <a:avLst/>
          </a:prstGeom>
          <a:noFill/>
          <a:ln w="9525">
            <a:noFill/>
            <a:miter lim="800000"/>
            <a:headEnd/>
            <a:tailEnd/>
          </a:ln>
        </p:spPr>
      </p:pic>
      <p:pic>
        <p:nvPicPr>
          <p:cNvPr id="31750" name="Picture 6"/>
          <p:cNvPicPr>
            <a:picLocks noChangeAspect="1" noChangeArrowheads="1"/>
          </p:cNvPicPr>
          <p:nvPr/>
        </p:nvPicPr>
        <p:blipFill>
          <a:blip r:embed="rId5" cstate="print"/>
          <a:srcRect/>
          <a:stretch>
            <a:fillRect/>
          </a:stretch>
        </p:blipFill>
        <p:spPr bwMode="auto">
          <a:xfrm>
            <a:off x="31750" y="0"/>
            <a:ext cx="4611688" cy="3556000"/>
          </a:xfrm>
          <a:prstGeom prst="rect">
            <a:avLst/>
          </a:prstGeom>
          <a:noFill/>
          <a:ln w="9525">
            <a:noFill/>
            <a:miter lim="800000"/>
            <a:headEnd/>
            <a:tailEnd/>
          </a:ln>
        </p:spPr>
      </p:pic>
      <p:sp>
        <p:nvSpPr>
          <p:cNvPr id="31751" name="正方形/長方形 1"/>
          <p:cNvSpPr>
            <a:spLocks noChangeArrowheads="1"/>
          </p:cNvSpPr>
          <p:nvPr/>
        </p:nvSpPr>
        <p:spPr bwMode="auto">
          <a:xfrm>
            <a:off x="258710" y="5063698"/>
            <a:ext cx="4339650" cy="1200329"/>
          </a:xfrm>
          <a:prstGeom prst="rect">
            <a:avLst/>
          </a:prstGeom>
          <a:noFill/>
          <a:ln w="9525">
            <a:noFill/>
            <a:miter lim="800000"/>
            <a:headEnd/>
            <a:tailEnd/>
          </a:ln>
        </p:spPr>
        <p:txBody>
          <a:bodyPr wrap="none">
            <a:spAutoFit/>
          </a:bodyPr>
          <a:lstStyle/>
          <a:p>
            <a:r>
              <a:rPr lang="ja-JP" altLang="en-US" sz="3600" dirty="0">
                <a:solidFill>
                  <a:srgbClr val="FF0000"/>
                </a:solidFill>
                <a:latin typeface="HG創英角ﾎﾟｯﾌﾟ体" pitchFamily="49" charset="-128"/>
                <a:ea typeface="HG創英角ﾎﾟｯﾌﾟ体" pitchFamily="49" charset="-128"/>
              </a:rPr>
              <a:t>知らないうちに</a:t>
            </a:r>
            <a:endParaRPr lang="en-US" altLang="ja-JP" sz="3600" dirty="0">
              <a:solidFill>
                <a:srgbClr val="FF0000"/>
              </a:solidFill>
              <a:latin typeface="HG創英角ﾎﾟｯﾌﾟ体" pitchFamily="49" charset="-128"/>
              <a:ea typeface="HG創英角ﾎﾟｯﾌﾟ体" pitchFamily="49" charset="-128"/>
            </a:endParaRPr>
          </a:p>
          <a:p>
            <a:r>
              <a:rPr lang="ja-JP" altLang="en-US" sz="3600" dirty="0">
                <a:solidFill>
                  <a:srgbClr val="FF0000"/>
                </a:solidFill>
                <a:latin typeface="HG創英角ﾎﾟｯﾌﾟ体" pitchFamily="49" charset="-128"/>
                <a:ea typeface="HG創英角ﾎﾟｯﾌﾟ体" pitchFamily="49" charset="-128"/>
              </a:rPr>
              <a:t>肺は</a:t>
            </a:r>
            <a:r>
              <a:rPr lang="ja-JP" altLang="en-US" sz="3600" dirty="0" smtClean="0">
                <a:solidFill>
                  <a:srgbClr val="FF0000"/>
                </a:solidFill>
                <a:latin typeface="HG創英角ﾎﾟｯﾌﾟ体" pitchFamily="49" charset="-128"/>
                <a:ea typeface="HG創英角ﾎﾟｯﾌﾟ体" pitchFamily="49" charset="-128"/>
              </a:rPr>
              <a:t>こわされて</a:t>
            </a:r>
            <a:r>
              <a:rPr lang="ja-JP" altLang="en-US" sz="3600" dirty="0">
                <a:solidFill>
                  <a:srgbClr val="FF0000"/>
                </a:solidFill>
                <a:latin typeface="HG創英角ﾎﾟｯﾌﾟ体" pitchFamily="49" charset="-128"/>
                <a:ea typeface="HG創英角ﾎﾟｯﾌﾟ体" pitchFamily="49" charset="-128"/>
              </a:rPr>
              <a:t>いる</a:t>
            </a:r>
          </a:p>
        </p:txBody>
      </p:sp>
      <p:sp>
        <p:nvSpPr>
          <p:cNvPr id="31752" name="正方形/長方形 4"/>
          <p:cNvSpPr>
            <a:spLocks noChangeArrowheads="1"/>
          </p:cNvSpPr>
          <p:nvPr/>
        </p:nvSpPr>
        <p:spPr bwMode="auto">
          <a:xfrm>
            <a:off x="4643438" y="188912"/>
            <a:ext cx="2376487" cy="1200329"/>
          </a:xfrm>
          <a:prstGeom prst="rect">
            <a:avLst/>
          </a:prstGeom>
          <a:noFill/>
          <a:ln w="9525">
            <a:noFill/>
            <a:miter lim="800000"/>
            <a:headEnd/>
            <a:tailEnd/>
          </a:ln>
        </p:spPr>
        <p:txBody>
          <a:bodyPr wrap="square">
            <a:spAutoFit/>
          </a:bodyPr>
          <a:lstStyle/>
          <a:p>
            <a:r>
              <a:rPr lang="ja-JP" altLang="en-US" sz="2400" b="1" dirty="0" smtClean="0">
                <a:solidFill>
                  <a:srgbClr val="000099"/>
                </a:solidFill>
              </a:rPr>
              <a:t>タバコを吸うと</a:t>
            </a:r>
          </a:p>
          <a:p>
            <a:r>
              <a:rPr lang="ja-JP" altLang="en-US" sz="2400" b="1" dirty="0" smtClean="0">
                <a:solidFill>
                  <a:srgbClr val="000099"/>
                </a:solidFill>
              </a:rPr>
              <a:t>肺気腫の危険性が高まります</a:t>
            </a:r>
            <a:r>
              <a:rPr lang="ja-JP" altLang="en-US" sz="2400" b="1" dirty="0" smtClean="0"/>
              <a:t>。</a:t>
            </a:r>
            <a:endParaRPr lang="ja-JP" altLang="en-US" sz="2400" b="1" dirty="0"/>
          </a:p>
        </p:txBody>
      </p:sp>
      <p:sp>
        <p:nvSpPr>
          <p:cNvPr id="31753" name="テキスト ボックス 5"/>
          <p:cNvSpPr txBox="1">
            <a:spLocks noChangeArrowheads="1"/>
          </p:cNvSpPr>
          <p:nvPr/>
        </p:nvSpPr>
        <p:spPr bwMode="auto">
          <a:xfrm>
            <a:off x="1133475" y="3556000"/>
            <a:ext cx="1390650" cy="460375"/>
          </a:xfrm>
          <a:prstGeom prst="rect">
            <a:avLst/>
          </a:prstGeom>
          <a:noFill/>
          <a:ln w="9525">
            <a:noFill/>
            <a:miter lim="800000"/>
            <a:headEnd/>
            <a:tailEnd/>
          </a:ln>
        </p:spPr>
        <p:txBody>
          <a:bodyPr wrap="none">
            <a:spAutoFit/>
          </a:bodyPr>
          <a:lstStyle/>
          <a:p>
            <a:r>
              <a:rPr lang="ja-JP" altLang="en-US" sz="2400" b="1">
                <a:solidFill>
                  <a:srgbClr val="0070C0"/>
                </a:solidFill>
              </a:rPr>
              <a:t>正常な肺</a:t>
            </a:r>
          </a:p>
        </p:txBody>
      </p:sp>
      <p:sp>
        <p:nvSpPr>
          <p:cNvPr id="31754" name="テキスト ボックス 6"/>
          <p:cNvSpPr txBox="1">
            <a:spLocks noChangeArrowheads="1"/>
          </p:cNvSpPr>
          <p:nvPr/>
        </p:nvSpPr>
        <p:spPr bwMode="auto">
          <a:xfrm>
            <a:off x="5935663" y="2616200"/>
            <a:ext cx="1111250" cy="461963"/>
          </a:xfrm>
          <a:prstGeom prst="rect">
            <a:avLst/>
          </a:prstGeom>
          <a:noFill/>
          <a:ln w="9525">
            <a:noFill/>
            <a:miter lim="800000"/>
            <a:headEnd/>
            <a:tailEnd/>
          </a:ln>
        </p:spPr>
        <p:txBody>
          <a:bodyPr wrap="none">
            <a:spAutoFit/>
          </a:bodyPr>
          <a:lstStyle/>
          <a:p>
            <a:r>
              <a:rPr lang="ja-JP" altLang="en-US" sz="2400" b="1" dirty="0">
                <a:solidFill>
                  <a:srgbClr val="0070C0"/>
                </a:solidFill>
              </a:rPr>
              <a:t>肺気腫</a:t>
            </a:r>
          </a:p>
        </p:txBody>
      </p:sp>
      <p:sp>
        <p:nvSpPr>
          <p:cNvPr id="11" name="テキスト ボックス 10"/>
          <p:cNvSpPr txBox="1"/>
          <p:nvPr/>
        </p:nvSpPr>
        <p:spPr>
          <a:xfrm>
            <a:off x="363885" y="4041980"/>
            <a:ext cx="2160240" cy="430887"/>
          </a:xfrm>
          <a:prstGeom prst="rect">
            <a:avLst/>
          </a:prstGeom>
          <a:noFill/>
        </p:spPr>
        <p:txBody>
          <a:bodyPr wrap="square" rtlCol="0">
            <a:spAutoFit/>
          </a:bodyPr>
          <a:lstStyle/>
          <a:p>
            <a:r>
              <a:rPr kumimoji="1" lang="ja-JP" altLang="en-US" sz="2200" dirty="0" smtClean="0">
                <a:solidFill>
                  <a:srgbClr val="008000"/>
                </a:solidFill>
              </a:rPr>
              <a:t>は い き し </a:t>
            </a:r>
            <a:r>
              <a:rPr kumimoji="1" lang="ja-JP" altLang="en-US" sz="2200" dirty="0" err="1" smtClean="0">
                <a:solidFill>
                  <a:srgbClr val="008000"/>
                </a:solidFill>
              </a:rPr>
              <a:t>ゅ</a:t>
            </a:r>
            <a:endParaRPr kumimoji="1" lang="ja-JP" altLang="en-US" sz="2200" dirty="0">
              <a:solidFill>
                <a:srgbClr val="008000"/>
              </a:solidFill>
            </a:endParaRPr>
          </a:p>
        </p:txBody>
      </p:sp>
      <p:sp>
        <p:nvSpPr>
          <p:cNvPr id="12" name="テキスト ボックス 11"/>
          <p:cNvSpPr txBox="1"/>
          <p:nvPr/>
        </p:nvSpPr>
        <p:spPr>
          <a:xfrm>
            <a:off x="4788024" y="476672"/>
            <a:ext cx="1368152" cy="261610"/>
          </a:xfrm>
          <a:prstGeom prst="rect">
            <a:avLst/>
          </a:prstGeom>
          <a:noFill/>
        </p:spPr>
        <p:txBody>
          <a:bodyPr wrap="square" rtlCol="0">
            <a:spAutoFit/>
          </a:bodyPr>
          <a:lstStyle/>
          <a:p>
            <a:r>
              <a:rPr lang="ja-JP" altLang="en-US" sz="1050" dirty="0" smtClean="0"/>
              <a:t>はいきしゅ</a:t>
            </a:r>
            <a:endParaRPr kumimoji="1" lang="ja-JP" altLang="en-US" sz="1050" dirty="0"/>
          </a:p>
        </p:txBody>
      </p:sp>
      <p:sp>
        <p:nvSpPr>
          <p:cNvPr id="13" name="テキスト ボックス 12"/>
          <p:cNvSpPr txBox="1"/>
          <p:nvPr/>
        </p:nvSpPr>
        <p:spPr>
          <a:xfrm>
            <a:off x="6084168" y="2492896"/>
            <a:ext cx="1368152" cy="261610"/>
          </a:xfrm>
          <a:prstGeom prst="rect">
            <a:avLst/>
          </a:prstGeom>
          <a:noFill/>
        </p:spPr>
        <p:txBody>
          <a:bodyPr wrap="square" rtlCol="0">
            <a:spAutoFit/>
          </a:bodyPr>
          <a:lstStyle/>
          <a:p>
            <a:r>
              <a:rPr lang="ja-JP" altLang="en-US" sz="1050" dirty="0" smtClean="0"/>
              <a:t>はいきしゅ</a:t>
            </a:r>
            <a:endParaRPr kumimoji="1" lang="ja-JP" altLang="en-US" sz="1050" dirty="0"/>
          </a:p>
        </p:txBody>
      </p:sp>
    </p:spTree>
    <p:extLst>
      <p:ext uri="{BB962C8B-B14F-4D97-AF65-F5344CB8AC3E}">
        <p14:creationId xmlns:p14="http://schemas.microsoft.com/office/powerpoint/2010/main" val="385157140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スライド番号プレースホルダ 3"/>
          <p:cNvSpPr>
            <a:spLocks noGrp="1"/>
          </p:cNvSpPr>
          <p:nvPr>
            <p:ph type="sldNum" sz="quarter" idx="12"/>
          </p:nvPr>
        </p:nvSpPr>
        <p:spPr>
          <a:noFill/>
        </p:spPr>
        <p:txBody>
          <a:bodyPr/>
          <a:lstStyle/>
          <a:p>
            <a:fld id="{FBEBA4E7-BA80-4ED8-ADE6-3A29DC4100DB}" type="slidenum">
              <a:rPr lang="en-US" altLang="ja-JP" smtClean="0"/>
              <a:pPr/>
              <a:t>23</a:t>
            </a:fld>
            <a:endParaRPr lang="en-US" altLang="ja-JP" smtClean="0"/>
          </a:p>
        </p:txBody>
      </p:sp>
      <p:pic>
        <p:nvPicPr>
          <p:cNvPr id="34819" name="Picture 4"/>
          <p:cNvPicPr>
            <a:picLocks noChangeAspect="1" noChangeArrowheads="1"/>
          </p:cNvPicPr>
          <p:nvPr/>
        </p:nvPicPr>
        <p:blipFill>
          <a:blip r:embed="rId3" cstate="print"/>
          <a:srcRect/>
          <a:stretch>
            <a:fillRect/>
          </a:stretch>
        </p:blipFill>
        <p:spPr bwMode="auto">
          <a:xfrm>
            <a:off x="170813" y="764704"/>
            <a:ext cx="2371725" cy="2651125"/>
          </a:xfrm>
          <a:prstGeom prst="rect">
            <a:avLst/>
          </a:prstGeom>
          <a:noFill/>
          <a:ln w="12700" cap="sq">
            <a:noFill/>
            <a:miter lim="800000"/>
            <a:headEnd type="none" w="sm" len="sm"/>
            <a:tailEnd type="none" w="sm" len="sm"/>
          </a:ln>
        </p:spPr>
      </p:pic>
      <p:pic>
        <p:nvPicPr>
          <p:cNvPr id="34820" name="Picture 5"/>
          <p:cNvPicPr>
            <a:picLocks noChangeAspect="1" noChangeArrowheads="1"/>
          </p:cNvPicPr>
          <p:nvPr/>
        </p:nvPicPr>
        <p:blipFill>
          <a:blip r:embed="rId4" cstate="print"/>
          <a:srcRect/>
          <a:stretch>
            <a:fillRect/>
          </a:stretch>
        </p:blipFill>
        <p:spPr bwMode="auto">
          <a:xfrm>
            <a:off x="6516216" y="3664671"/>
            <a:ext cx="2007072" cy="2698030"/>
          </a:xfrm>
          <a:prstGeom prst="rect">
            <a:avLst/>
          </a:prstGeom>
          <a:noFill/>
          <a:ln w="12700" cap="sq">
            <a:noFill/>
            <a:miter lim="800000"/>
            <a:headEnd type="none" w="sm" len="sm"/>
            <a:tailEnd type="none" w="sm" len="sm"/>
          </a:ln>
        </p:spPr>
      </p:pic>
      <p:pic>
        <p:nvPicPr>
          <p:cNvPr id="34821" name="Picture 6"/>
          <p:cNvPicPr>
            <a:picLocks noChangeAspect="1" noChangeArrowheads="1"/>
          </p:cNvPicPr>
          <p:nvPr/>
        </p:nvPicPr>
        <p:blipFill>
          <a:blip r:embed="rId5" cstate="print"/>
          <a:srcRect/>
          <a:stretch>
            <a:fillRect/>
          </a:stretch>
        </p:blipFill>
        <p:spPr bwMode="auto">
          <a:xfrm>
            <a:off x="383601" y="2955926"/>
            <a:ext cx="5699125" cy="3455987"/>
          </a:xfrm>
          <a:prstGeom prst="rect">
            <a:avLst/>
          </a:prstGeom>
          <a:noFill/>
          <a:ln w="12700" cap="sq">
            <a:noFill/>
            <a:miter lim="800000"/>
            <a:headEnd type="none" w="sm" len="sm"/>
            <a:tailEnd type="none" w="sm" len="sm"/>
          </a:ln>
        </p:spPr>
      </p:pic>
      <p:pic>
        <p:nvPicPr>
          <p:cNvPr id="34822" name="Picture 7"/>
          <p:cNvPicPr>
            <a:picLocks noChangeAspect="1" noChangeArrowheads="1"/>
          </p:cNvPicPr>
          <p:nvPr/>
        </p:nvPicPr>
        <p:blipFill>
          <a:blip r:embed="rId6" cstate="print"/>
          <a:srcRect/>
          <a:stretch>
            <a:fillRect/>
          </a:stretch>
        </p:blipFill>
        <p:spPr bwMode="auto">
          <a:xfrm>
            <a:off x="6227763" y="990496"/>
            <a:ext cx="2676525" cy="2451100"/>
          </a:xfrm>
          <a:prstGeom prst="rect">
            <a:avLst/>
          </a:prstGeom>
          <a:noFill/>
          <a:ln w="12700" cap="sq">
            <a:noFill/>
            <a:miter lim="800000"/>
            <a:headEnd type="none" w="sm" len="sm"/>
            <a:tailEnd type="none" w="sm" len="sm"/>
          </a:ln>
        </p:spPr>
      </p:pic>
      <p:sp>
        <p:nvSpPr>
          <p:cNvPr id="34823" name="Rectangle 9"/>
          <p:cNvSpPr>
            <a:spLocks noChangeArrowheads="1"/>
          </p:cNvSpPr>
          <p:nvPr/>
        </p:nvSpPr>
        <p:spPr bwMode="auto">
          <a:xfrm>
            <a:off x="1763688" y="476672"/>
            <a:ext cx="5113362" cy="1938992"/>
          </a:xfrm>
          <a:prstGeom prst="rect">
            <a:avLst/>
          </a:prstGeom>
          <a:noFill/>
          <a:ln w="12700" cap="sq">
            <a:noFill/>
            <a:miter lim="800000"/>
            <a:headEnd type="none" w="sm" len="sm"/>
            <a:tailEnd type="none" w="sm" len="sm"/>
          </a:ln>
        </p:spPr>
        <p:txBody>
          <a:bodyPr wrap="square">
            <a:spAutoFit/>
          </a:bodyPr>
          <a:lstStyle/>
          <a:p>
            <a:r>
              <a:rPr lang="ja-JP" altLang="en-US" sz="4000" b="1" dirty="0">
                <a:solidFill>
                  <a:srgbClr val="CC0000"/>
                </a:solidFill>
              </a:rPr>
              <a:t>タバコの害は、ガンだけでなく</a:t>
            </a:r>
            <a:r>
              <a:rPr lang="ja-JP" altLang="en-US" sz="4000" b="1" dirty="0" smtClean="0">
                <a:solidFill>
                  <a:srgbClr val="CC0000"/>
                </a:solidFill>
              </a:rPr>
              <a:t>、体の</a:t>
            </a:r>
            <a:r>
              <a:rPr lang="ja-JP" altLang="en-US" sz="4000" b="1" dirty="0">
                <a:solidFill>
                  <a:srgbClr val="CC0000"/>
                </a:solidFill>
              </a:rPr>
              <a:t>全体</a:t>
            </a:r>
            <a:r>
              <a:rPr lang="ja-JP" altLang="en-US" sz="4000" b="1" dirty="0" smtClean="0">
                <a:solidFill>
                  <a:srgbClr val="CC0000"/>
                </a:solidFill>
              </a:rPr>
              <a:t>の</a:t>
            </a:r>
            <a:r>
              <a:rPr lang="ja-JP" altLang="en-US" sz="4000" b="1" dirty="0">
                <a:solidFill>
                  <a:srgbClr val="CC0000"/>
                </a:solidFill>
              </a:rPr>
              <a:t>病気の原因と</a:t>
            </a:r>
            <a:r>
              <a:rPr lang="ja-JP" altLang="en-US" sz="4000" b="1" dirty="0" smtClean="0">
                <a:solidFill>
                  <a:srgbClr val="CC0000"/>
                </a:solidFill>
              </a:rPr>
              <a:t>なり</a:t>
            </a:r>
            <a:r>
              <a:rPr lang="ja-JP" altLang="en-US" sz="4000" b="1" dirty="0" err="1" smtClean="0">
                <a:solidFill>
                  <a:srgbClr val="CC0000"/>
                </a:solidFill>
              </a:rPr>
              <a:t>す</a:t>
            </a:r>
            <a:r>
              <a:rPr lang="ja-JP" altLang="en-US" sz="4000" b="1" dirty="0">
                <a:solidFill>
                  <a:srgbClr val="CC0000"/>
                </a:solidFill>
              </a:rPr>
              <a:t>。</a:t>
            </a:r>
          </a:p>
        </p:txBody>
      </p:sp>
    </p:spTree>
    <p:extLst>
      <p:ext uri="{BB962C8B-B14F-4D97-AF65-F5344CB8AC3E}">
        <p14:creationId xmlns:p14="http://schemas.microsoft.com/office/powerpoint/2010/main" val="2906609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スライド番号プレースホルダ 8"/>
          <p:cNvSpPr>
            <a:spLocks noGrp="1"/>
          </p:cNvSpPr>
          <p:nvPr>
            <p:ph type="sldNum" sz="quarter" idx="12"/>
          </p:nvPr>
        </p:nvSpPr>
        <p:spPr>
          <a:noFill/>
        </p:spPr>
        <p:txBody>
          <a:bodyPr/>
          <a:lstStyle/>
          <a:p>
            <a:fld id="{EC177FAD-9165-4B40-B346-3E257E6A0731}" type="slidenum">
              <a:rPr lang="en-US" altLang="ja-JP" smtClean="0"/>
              <a:pPr/>
              <a:t>24</a:t>
            </a:fld>
            <a:endParaRPr lang="en-US" altLang="ja-JP" smtClean="0"/>
          </a:p>
        </p:txBody>
      </p:sp>
      <p:sp>
        <p:nvSpPr>
          <p:cNvPr id="36867" name="Rectangle 2"/>
          <p:cNvSpPr>
            <a:spLocks noGrp="1" noChangeArrowheads="1"/>
          </p:cNvSpPr>
          <p:nvPr>
            <p:ph type="title" sz="quarter"/>
          </p:nvPr>
        </p:nvSpPr>
        <p:spPr>
          <a:xfrm>
            <a:off x="828675" y="274638"/>
            <a:ext cx="7515225" cy="985837"/>
          </a:xfrm>
        </p:spPr>
        <p:txBody>
          <a:bodyPr/>
          <a:lstStyle/>
          <a:p>
            <a:pPr eaLnBrk="1" hangingPunct="1"/>
            <a:r>
              <a:rPr lang="ja-JP" altLang="en-US" smtClean="0">
                <a:ea typeface="ＭＳ ゴシック" pitchFamily="49" charset="-128"/>
              </a:rPr>
              <a:t>この</a:t>
            </a:r>
            <a:r>
              <a:rPr lang="en-US" altLang="ja-JP" smtClean="0">
                <a:ea typeface="ＭＳ ゴシック" pitchFamily="49" charset="-128"/>
              </a:rPr>
              <a:t>2</a:t>
            </a:r>
            <a:r>
              <a:rPr lang="ja-JP" altLang="en-US" smtClean="0">
                <a:ea typeface="ＭＳ ゴシック" pitchFamily="49" charset="-128"/>
              </a:rPr>
              <a:t>人の生活習慣の差は？</a:t>
            </a:r>
          </a:p>
        </p:txBody>
      </p:sp>
      <p:sp>
        <p:nvSpPr>
          <p:cNvPr id="36868" name="Text Box 3"/>
          <p:cNvSpPr txBox="1">
            <a:spLocks noChangeArrowheads="1"/>
          </p:cNvSpPr>
          <p:nvPr/>
        </p:nvSpPr>
        <p:spPr bwMode="auto">
          <a:xfrm>
            <a:off x="644525" y="5346700"/>
            <a:ext cx="8153400" cy="641350"/>
          </a:xfrm>
          <a:prstGeom prst="rect">
            <a:avLst/>
          </a:prstGeom>
          <a:noFill/>
          <a:ln w="9525">
            <a:noFill/>
            <a:miter lim="800000"/>
            <a:headEnd/>
            <a:tailEnd/>
          </a:ln>
        </p:spPr>
        <p:txBody>
          <a:bodyPr>
            <a:spAutoFit/>
          </a:bodyPr>
          <a:lstStyle/>
          <a:p>
            <a:pPr>
              <a:spcBef>
                <a:spcPct val="50000"/>
              </a:spcBef>
            </a:pPr>
            <a:r>
              <a:rPr lang="ja-JP" altLang="en-US" sz="3600"/>
              <a:t>１．歯みがき　　　２．タバコ　　　３．飲酒</a:t>
            </a:r>
          </a:p>
        </p:txBody>
      </p:sp>
      <p:sp>
        <p:nvSpPr>
          <p:cNvPr id="827396" name="Oval 4"/>
          <p:cNvSpPr>
            <a:spLocks noChangeArrowheads="1"/>
          </p:cNvSpPr>
          <p:nvPr/>
        </p:nvSpPr>
        <p:spPr bwMode="auto">
          <a:xfrm>
            <a:off x="3373438" y="5072063"/>
            <a:ext cx="2997200" cy="1412875"/>
          </a:xfrm>
          <a:prstGeom prst="ellipse">
            <a:avLst/>
          </a:prstGeom>
          <a:noFill/>
          <a:ln w="101600">
            <a:solidFill>
              <a:srgbClr val="FF0000"/>
            </a:solidFill>
            <a:round/>
            <a:headEnd/>
            <a:tailEnd/>
          </a:ln>
        </p:spPr>
        <p:txBody>
          <a:bodyPr wrap="none" anchor="ctr"/>
          <a:lstStyle/>
          <a:p>
            <a:endParaRPr lang="ja-JP" altLang="en-US"/>
          </a:p>
        </p:txBody>
      </p:sp>
      <p:pic>
        <p:nvPicPr>
          <p:cNvPr id="36870" name="Picture 5" descr="photo_"/>
          <p:cNvPicPr>
            <a:picLocks noGrp="1" noChangeAspect="1" noChangeArrowheads="1"/>
          </p:cNvPicPr>
          <p:nvPr>
            <p:ph sz="quarter" idx="2"/>
          </p:nvPr>
        </p:nvPicPr>
        <p:blipFill>
          <a:blip r:embed="rId4" cstate="print"/>
          <a:srcRect/>
          <a:stretch>
            <a:fillRect/>
          </a:stretch>
        </p:blipFill>
        <p:spPr>
          <a:xfrm>
            <a:off x="4465638" y="1335088"/>
            <a:ext cx="5022850" cy="3563937"/>
          </a:xfrm>
          <a:ln>
            <a:solidFill>
              <a:schemeClr val="tx1"/>
            </a:solidFill>
          </a:ln>
        </p:spPr>
      </p:pic>
      <p:pic>
        <p:nvPicPr>
          <p:cNvPr id="36871" name="Picture 6" descr="photo_"/>
          <p:cNvPicPr>
            <a:picLocks noGrp="1" noChangeAspect="1" noChangeArrowheads="1"/>
          </p:cNvPicPr>
          <p:nvPr>
            <p:ph sz="quarter" idx="1"/>
          </p:nvPr>
        </p:nvPicPr>
        <p:blipFill>
          <a:blip r:embed="rId5" cstate="print"/>
          <a:srcRect/>
          <a:stretch>
            <a:fillRect/>
          </a:stretch>
        </p:blipFill>
        <p:spPr>
          <a:xfrm>
            <a:off x="0" y="1335088"/>
            <a:ext cx="4465638" cy="3563937"/>
          </a:xfrm>
          <a:ln>
            <a:solidFill>
              <a:schemeClr val="tx1"/>
            </a:solid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7396"/>
                                        </p:tgtEl>
                                        <p:attrNameLst>
                                          <p:attrName>style.visibility</p:attrName>
                                        </p:attrNameLst>
                                      </p:cBhvr>
                                      <p:to>
                                        <p:strVal val="visible"/>
                                      </p:to>
                                    </p:set>
                                    <p:anim calcmode="lin" valueType="num">
                                      <p:cBhvr additive="base">
                                        <p:cTn id="7" dur="500" fill="hold"/>
                                        <p:tgtEl>
                                          <p:spTgt spid="827396"/>
                                        </p:tgtEl>
                                        <p:attrNameLst>
                                          <p:attrName>ppt_x</p:attrName>
                                        </p:attrNameLst>
                                      </p:cBhvr>
                                      <p:tavLst>
                                        <p:tav tm="0">
                                          <p:val>
                                            <p:strVal val="#ppt_x"/>
                                          </p:val>
                                        </p:tav>
                                        <p:tav tm="100000">
                                          <p:val>
                                            <p:strVal val="#ppt_x"/>
                                          </p:val>
                                        </p:tav>
                                      </p:tavLst>
                                    </p:anim>
                                    <p:anim calcmode="lin" valueType="num">
                                      <p:cBhvr additive="base">
                                        <p:cTn id="8" dur="500" fill="hold"/>
                                        <p:tgtEl>
                                          <p:spTgt spid="8273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スライド番号プレースホルダ 5"/>
          <p:cNvSpPr>
            <a:spLocks noGrp="1"/>
          </p:cNvSpPr>
          <p:nvPr>
            <p:ph type="sldNum" sz="quarter" idx="12"/>
          </p:nvPr>
        </p:nvSpPr>
        <p:spPr>
          <a:noFill/>
        </p:spPr>
        <p:txBody>
          <a:bodyPr/>
          <a:lstStyle/>
          <a:p>
            <a:fld id="{6CCBB773-8723-4B3E-B488-AC5053B1DF69}" type="slidenum">
              <a:rPr lang="en-US" altLang="ja-JP" smtClean="0"/>
              <a:pPr/>
              <a:t>25</a:t>
            </a:fld>
            <a:endParaRPr lang="en-US" altLang="ja-JP" smtClean="0"/>
          </a:p>
        </p:txBody>
      </p:sp>
      <p:pic>
        <p:nvPicPr>
          <p:cNvPr id="37891" name="Picture 2" descr="Twins, 22, made up to show how they would look at 40 if Kirsty, left, was a smoker and Kelly, right, was not"/>
          <p:cNvPicPr>
            <a:picLocks noGrp="1" noChangeAspect="1" noChangeArrowheads="1"/>
          </p:cNvPicPr>
          <p:nvPr>
            <p:ph idx="1"/>
          </p:nvPr>
        </p:nvPicPr>
        <p:blipFill>
          <a:blip r:embed="rId4" cstate="print"/>
          <a:srcRect/>
          <a:stretch>
            <a:fillRect/>
          </a:stretch>
        </p:blipFill>
        <p:spPr>
          <a:xfrm>
            <a:off x="714375" y="785813"/>
            <a:ext cx="7772400" cy="4662487"/>
          </a:xfrm>
        </p:spPr>
      </p:pic>
      <p:sp>
        <p:nvSpPr>
          <p:cNvPr id="37892" name="Text Box 3"/>
          <p:cNvSpPr txBox="1">
            <a:spLocks noChangeArrowheads="1"/>
          </p:cNvSpPr>
          <p:nvPr/>
        </p:nvSpPr>
        <p:spPr bwMode="auto">
          <a:xfrm>
            <a:off x="4959350" y="6092825"/>
            <a:ext cx="4184650" cy="517525"/>
          </a:xfrm>
          <a:prstGeom prst="rect">
            <a:avLst/>
          </a:prstGeom>
          <a:noFill/>
          <a:ln w="9525">
            <a:noFill/>
            <a:miter lim="800000"/>
            <a:headEnd/>
            <a:tailEnd/>
          </a:ln>
        </p:spPr>
        <p:txBody>
          <a:bodyPr wrap="none">
            <a:spAutoFit/>
          </a:bodyPr>
          <a:lstStyle/>
          <a:p>
            <a:r>
              <a:rPr lang="en-US" altLang="ja-JP" sz="1400">
                <a:latin typeface="ＭＳ ゴシック" pitchFamily="49" charset="-128"/>
                <a:ea typeface="ＭＳ ゴシック" pitchFamily="49" charset="-128"/>
              </a:rPr>
              <a:t>BBC NEWS</a:t>
            </a:r>
          </a:p>
          <a:p>
            <a:r>
              <a:rPr lang="en-US" altLang="ja-JP" sz="1400">
                <a:latin typeface="ＭＳ ゴシック" pitchFamily="49" charset="-128"/>
                <a:ea typeface="ＭＳ ゴシック" pitchFamily="49" charset="-128"/>
              </a:rPr>
              <a:t>http://news.bbc.co.uk/1/hi/health/1566191.stm</a:t>
            </a:r>
          </a:p>
        </p:txBody>
      </p:sp>
      <p:sp>
        <p:nvSpPr>
          <p:cNvPr id="37893" name="Rectangle 4"/>
          <p:cNvSpPr>
            <a:spLocks noGrp="1" noChangeArrowheads="1"/>
          </p:cNvSpPr>
          <p:nvPr>
            <p:ph type="title"/>
          </p:nvPr>
        </p:nvSpPr>
        <p:spPr>
          <a:xfrm>
            <a:off x="785813" y="0"/>
            <a:ext cx="7515225" cy="722313"/>
          </a:xfrm>
        </p:spPr>
        <p:txBody>
          <a:bodyPr/>
          <a:lstStyle/>
          <a:p>
            <a:pPr eaLnBrk="1" hangingPunct="1"/>
            <a:r>
              <a:rPr lang="ja-JP" altLang="en-US" sz="4000" smtClean="0">
                <a:latin typeface="ＭＳ ゴシック" pitchFamily="49" charset="-128"/>
                <a:ea typeface="ＭＳ ゴシック" pitchFamily="49" charset="-128"/>
              </a:rPr>
              <a:t>この</a:t>
            </a:r>
            <a:r>
              <a:rPr lang="en-US" altLang="ja-JP" sz="4000" smtClean="0">
                <a:latin typeface="ＭＳ ゴシック" pitchFamily="49" charset="-128"/>
                <a:ea typeface="ＭＳ ゴシック" pitchFamily="49" charset="-128"/>
              </a:rPr>
              <a:t>2</a:t>
            </a:r>
            <a:r>
              <a:rPr lang="ja-JP" altLang="en-US" sz="4000" smtClean="0">
                <a:latin typeface="ＭＳ ゴシック" pitchFamily="49" charset="-128"/>
                <a:ea typeface="ＭＳ ゴシック" pitchFamily="49" charset="-128"/>
              </a:rPr>
              <a:t>人の関係は？</a:t>
            </a:r>
          </a:p>
        </p:txBody>
      </p:sp>
      <p:sp>
        <p:nvSpPr>
          <p:cNvPr id="37894" name="Text Box 5"/>
          <p:cNvSpPr txBox="1">
            <a:spLocks noChangeArrowheads="1"/>
          </p:cNvSpPr>
          <p:nvPr/>
        </p:nvSpPr>
        <p:spPr bwMode="auto">
          <a:xfrm>
            <a:off x="255588" y="5586413"/>
            <a:ext cx="8632825" cy="646112"/>
          </a:xfrm>
          <a:prstGeom prst="rect">
            <a:avLst/>
          </a:prstGeom>
          <a:noFill/>
          <a:ln w="9525">
            <a:noFill/>
            <a:miter lim="800000"/>
            <a:headEnd/>
            <a:tailEnd/>
          </a:ln>
        </p:spPr>
        <p:txBody>
          <a:bodyPr>
            <a:spAutoFit/>
          </a:bodyPr>
          <a:lstStyle/>
          <a:p>
            <a:pPr>
              <a:spcBef>
                <a:spcPct val="50000"/>
              </a:spcBef>
            </a:pPr>
            <a:r>
              <a:rPr lang="ja-JP" altLang="en-US" sz="3600" dirty="0"/>
              <a:t>１</a:t>
            </a:r>
            <a:r>
              <a:rPr lang="en-US" altLang="ja-JP" sz="3600" dirty="0"/>
              <a:t>.</a:t>
            </a:r>
            <a:r>
              <a:rPr lang="ja-JP" altLang="en-US" sz="3600" dirty="0"/>
              <a:t>親子　２</a:t>
            </a:r>
            <a:r>
              <a:rPr lang="en-US" altLang="ja-JP" sz="3600" dirty="0"/>
              <a:t>.</a:t>
            </a:r>
            <a:r>
              <a:rPr lang="ja-JP" altLang="en-US" sz="3600" dirty="0"/>
              <a:t>化粧前後　　３</a:t>
            </a:r>
            <a:r>
              <a:rPr lang="en-US" altLang="ja-JP" sz="3600" dirty="0"/>
              <a:t>.</a:t>
            </a:r>
            <a:r>
              <a:rPr lang="ja-JP" altLang="en-US" sz="3600" dirty="0"/>
              <a:t>姉妹　　４</a:t>
            </a:r>
            <a:r>
              <a:rPr lang="en-US" altLang="ja-JP" sz="3600" dirty="0"/>
              <a:t>.</a:t>
            </a:r>
            <a:r>
              <a:rPr lang="ja-JP" altLang="en-US" sz="3600" dirty="0"/>
              <a:t>双子</a:t>
            </a:r>
          </a:p>
        </p:txBody>
      </p:sp>
      <p:sp>
        <p:nvSpPr>
          <p:cNvPr id="829446" name="Oval 6"/>
          <p:cNvSpPr>
            <a:spLocks noChangeArrowheads="1"/>
          </p:cNvSpPr>
          <p:nvPr/>
        </p:nvSpPr>
        <p:spPr bwMode="auto">
          <a:xfrm>
            <a:off x="6729413" y="5240338"/>
            <a:ext cx="2159000" cy="1370012"/>
          </a:xfrm>
          <a:prstGeom prst="ellipse">
            <a:avLst/>
          </a:prstGeom>
          <a:noFill/>
          <a:ln w="107950">
            <a:solidFill>
              <a:srgbClr val="FF0000"/>
            </a:solidFill>
            <a:round/>
            <a:headEnd/>
            <a:tailEnd/>
          </a:ln>
        </p:spPr>
        <p:txBody>
          <a:bodyPr wrap="none" anchor="ctr"/>
          <a:lstStyle/>
          <a:p>
            <a:endParaRPr lang="ja-JP"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46"/>
                                        </p:tgtEl>
                                        <p:attrNameLst>
                                          <p:attrName>style.visibility</p:attrName>
                                        </p:attrNameLst>
                                      </p:cBhvr>
                                      <p:to>
                                        <p:strVal val="visible"/>
                                      </p:to>
                                    </p:set>
                                    <p:anim calcmode="lin" valueType="num">
                                      <p:cBhvr additive="base">
                                        <p:cTn id="7" dur="500" fill="hold"/>
                                        <p:tgtEl>
                                          <p:spTgt spid="829446"/>
                                        </p:tgtEl>
                                        <p:attrNameLst>
                                          <p:attrName>ppt_x</p:attrName>
                                        </p:attrNameLst>
                                      </p:cBhvr>
                                      <p:tavLst>
                                        <p:tav tm="0">
                                          <p:val>
                                            <p:strVal val="#ppt_x"/>
                                          </p:val>
                                        </p:tav>
                                        <p:tav tm="100000">
                                          <p:val>
                                            <p:strVal val="#ppt_x"/>
                                          </p:val>
                                        </p:tav>
                                      </p:tavLst>
                                    </p:anim>
                                    <p:anim calcmode="lin" valueType="num">
                                      <p:cBhvr additive="base">
                                        <p:cTn id="8" dur="500" fill="hold"/>
                                        <p:tgtEl>
                                          <p:spTgt spid="8294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スライド番号プレースホルダ 3"/>
          <p:cNvSpPr>
            <a:spLocks noGrp="1"/>
          </p:cNvSpPr>
          <p:nvPr>
            <p:ph type="sldNum" sz="quarter" idx="12"/>
          </p:nvPr>
        </p:nvSpPr>
        <p:spPr>
          <a:noFill/>
        </p:spPr>
        <p:txBody>
          <a:bodyPr/>
          <a:lstStyle/>
          <a:p>
            <a:fld id="{447234D6-ABB6-4D95-8E9E-A1247E4607C2}" type="slidenum">
              <a:rPr lang="en-US" altLang="ja-JP" smtClean="0"/>
              <a:pPr/>
              <a:t>26</a:t>
            </a:fld>
            <a:endParaRPr lang="en-US" altLang="ja-JP" smtClean="0"/>
          </a:p>
        </p:txBody>
      </p:sp>
      <p:graphicFrame>
        <p:nvGraphicFramePr>
          <p:cNvPr id="2050" name="Object 2"/>
          <p:cNvGraphicFramePr>
            <a:graphicFrameLocks noChangeAspect="1"/>
          </p:cNvGraphicFramePr>
          <p:nvPr/>
        </p:nvGraphicFramePr>
        <p:xfrm>
          <a:off x="1828800" y="2667000"/>
          <a:ext cx="3990975" cy="2690813"/>
        </p:xfrm>
        <a:graphic>
          <a:graphicData uri="http://schemas.openxmlformats.org/presentationml/2006/ole">
            <mc:AlternateContent xmlns:mc="http://schemas.openxmlformats.org/markup-compatibility/2006">
              <mc:Choice xmlns:v="urn:schemas-microsoft-com:vml" Requires="v">
                <p:oleObj spid="_x0000_s5131" name="Photo Editor Photo" r:id="rId4" imgW="2952381" imgH="1991003" progId="">
                  <p:embed/>
                </p:oleObj>
              </mc:Choice>
              <mc:Fallback>
                <p:oleObj name="Photo Editor Photo" r:id="rId4" imgW="2952381" imgH="199100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2667000"/>
                        <a:ext cx="3990975" cy="269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2" name="Picture 3"/>
          <p:cNvPicPr>
            <a:picLocks noChangeAspect="1" noChangeArrowheads="1"/>
          </p:cNvPicPr>
          <p:nvPr/>
        </p:nvPicPr>
        <p:blipFill>
          <a:blip r:embed="rId6" cstate="print"/>
          <a:srcRect/>
          <a:stretch>
            <a:fillRect/>
          </a:stretch>
        </p:blipFill>
        <p:spPr bwMode="auto">
          <a:xfrm>
            <a:off x="0" y="620713"/>
            <a:ext cx="4761546" cy="5472583"/>
          </a:xfrm>
          <a:prstGeom prst="rect">
            <a:avLst/>
          </a:prstGeom>
          <a:noFill/>
          <a:ln w="9525">
            <a:noFill/>
            <a:miter lim="800000"/>
            <a:headEnd/>
            <a:tailEnd/>
          </a:ln>
        </p:spPr>
      </p:pic>
      <p:sp>
        <p:nvSpPr>
          <p:cNvPr id="2053" name="Rectangle 6"/>
          <p:cNvSpPr>
            <a:spLocks noChangeArrowheads="1"/>
          </p:cNvSpPr>
          <p:nvPr/>
        </p:nvSpPr>
        <p:spPr bwMode="auto">
          <a:xfrm>
            <a:off x="4572000" y="940958"/>
            <a:ext cx="4572000" cy="4832092"/>
          </a:xfrm>
          <a:prstGeom prst="rect">
            <a:avLst/>
          </a:prstGeom>
          <a:noFill/>
          <a:ln w="9525">
            <a:noFill/>
            <a:miter lim="800000"/>
            <a:headEnd/>
            <a:tailEnd/>
          </a:ln>
        </p:spPr>
        <p:txBody>
          <a:bodyPr wrap="square">
            <a:spAutoFit/>
          </a:bodyPr>
          <a:lstStyle/>
          <a:p>
            <a:r>
              <a:rPr lang="ja-JP" altLang="en-US" sz="3600" b="1" dirty="0">
                <a:solidFill>
                  <a:srgbClr val="000099"/>
                </a:solidFill>
                <a:latin typeface="Times New Roman" pitchFamily="18" charset="0"/>
              </a:rPr>
              <a:t>タバコを吸う女性</a:t>
            </a:r>
            <a:r>
              <a:rPr lang="ja-JP" altLang="en-US" sz="3600" b="1" dirty="0" smtClean="0">
                <a:solidFill>
                  <a:srgbClr val="000099"/>
                </a:solidFill>
                <a:latin typeface="Times New Roman" pitchFamily="18" charset="0"/>
              </a:rPr>
              <a:t>は</a:t>
            </a:r>
            <a:endParaRPr lang="en-US" altLang="ja-JP" sz="3600" b="1" dirty="0" smtClean="0">
              <a:solidFill>
                <a:srgbClr val="000099"/>
              </a:solidFill>
              <a:latin typeface="Times New Roman" pitchFamily="18" charset="0"/>
            </a:endParaRPr>
          </a:p>
          <a:p>
            <a:r>
              <a:rPr lang="ja-JP" altLang="en-US" sz="3600" b="1" dirty="0" smtClean="0">
                <a:solidFill>
                  <a:srgbClr val="000099"/>
                </a:solidFill>
                <a:latin typeface="Times New Roman" pitchFamily="18" charset="0"/>
              </a:rPr>
              <a:t>吸わない</a:t>
            </a:r>
            <a:r>
              <a:rPr lang="ja-JP" altLang="en-US" sz="3600" b="1" dirty="0">
                <a:solidFill>
                  <a:srgbClr val="000099"/>
                </a:solidFill>
                <a:latin typeface="Times New Roman" pitchFamily="18" charset="0"/>
              </a:rPr>
              <a:t>女性</a:t>
            </a:r>
            <a:r>
              <a:rPr lang="ja-JP" altLang="en-US" sz="3600" b="1" dirty="0" smtClean="0">
                <a:solidFill>
                  <a:srgbClr val="000099"/>
                </a:solidFill>
                <a:latin typeface="Times New Roman" pitchFamily="18" charset="0"/>
              </a:rPr>
              <a:t>に</a:t>
            </a:r>
            <a:r>
              <a:rPr lang="ja-JP" altLang="en-US" sz="3600" b="1" dirty="0">
                <a:solidFill>
                  <a:srgbClr val="000099"/>
                </a:solidFill>
                <a:latin typeface="Times New Roman" pitchFamily="18" charset="0"/>
              </a:rPr>
              <a:t>より</a:t>
            </a:r>
            <a:r>
              <a:rPr lang="ja-JP" altLang="en-US" sz="3600" b="1" dirty="0" smtClean="0">
                <a:solidFill>
                  <a:srgbClr val="000099"/>
                </a:solidFill>
                <a:latin typeface="Times New Roman" pitchFamily="18" charset="0"/>
              </a:rPr>
              <a:t>、</a:t>
            </a:r>
            <a:r>
              <a:rPr lang="ja-JP" altLang="en-US" sz="3600" b="1" dirty="0">
                <a:solidFill>
                  <a:srgbClr val="000099"/>
                </a:solidFill>
                <a:latin typeface="Times New Roman" pitchFamily="18" charset="0"/>
              </a:rPr>
              <a:t>５歳以上も肌が“老化”している</a:t>
            </a:r>
          </a:p>
          <a:p>
            <a:endParaRPr lang="ja-JP" altLang="en-US" sz="3600" b="1" dirty="0">
              <a:solidFill>
                <a:srgbClr val="000099"/>
              </a:solidFill>
              <a:latin typeface="Times New Roman" pitchFamily="18" charset="0"/>
            </a:endParaRPr>
          </a:p>
          <a:p>
            <a:r>
              <a:rPr lang="ja-JP" altLang="en-US" sz="3200" b="1" dirty="0">
                <a:solidFill>
                  <a:srgbClr val="000099"/>
                </a:solidFill>
                <a:latin typeface="Times New Roman" pitchFamily="18" charset="0"/>
              </a:rPr>
              <a:t>ポーラ化粧品会社が</a:t>
            </a:r>
            <a:r>
              <a:rPr lang="ja-JP" altLang="en-US" sz="3200" b="1" dirty="0" smtClean="0">
                <a:solidFill>
                  <a:srgbClr val="000099"/>
                </a:solidFill>
                <a:latin typeface="Times New Roman" pitchFamily="18" charset="0"/>
              </a:rPr>
              <a:t>、</a:t>
            </a:r>
            <a:endParaRPr lang="en-US" altLang="ja-JP" sz="3200" b="1" dirty="0" smtClean="0">
              <a:solidFill>
                <a:srgbClr val="000099"/>
              </a:solidFill>
              <a:latin typeface="Times New Roman" pitchFamily="18" charset="0"/>
            </a:endParaRPr>
          </a:p>
          <a:p>
            <a:r>
              <a:rPr lang="ja-JP" altLang="en-US" sz="3200" b="1" dirty="0" smtClean="0">
                <a:solidFill>
                  <a:srgbClr val="000099"/>
                </a:solidFill>
                <a:latin typeface="Times New Roman" pitchFamily="18" charset="0"/>
              </a:rPr>
              <a:t>２０</a:t>
            </a:r>
            <a:r>
              <a:rPr lang="ja-JP" altLang="en-US" sz="3200" b="1" dirty="0">
                <a:solidFill>
                  <a:srgbClr val="000099"/>
                </a:solidFill>
                <a:latin typeface="Times New Roman" pitchFamily="18" charset="0"/>
              </a:rPr>
              <a:t>～８０歳</a:t>
            </a:r>
            <a:r>
              <a:rPr lang="ja-JP" altLang="en-US" sz="3200" b="1" dirty="0" smtClean="0">
                <a:solidFill>
                  <a:srgbClr val="000099"/>
                </a:solidFill>
                <a:latin typeface="Times New Roman" pitchFamily="18" charset="0"/>
              </a:rPr>
              <a:t>の約</a:t>
            </a:r>
            <a:r>
              <a:rPr lang="ja-JP" altLang="en-US" sz="3200" b="1" dirty="0">
                <a:solidFill>
                  <a:srgbClr val="000099"/>
                </a:solidFill>
                <a:latin typeface="Times New Roman" pitchFamily="18" charset="0"/>
              </a:rPr>
              <a:t>３０万人の女性の肌状態とタバコの関係を調べました。</a:t>
            </a:r>
          </a:p>
        </p:txBody>
      </p:sp>
    </p:spTree>
    <p:extLst>
      <p:ext uri="{BB962C8B-B14F-4D97-AF65-F5344CB8AC3E}">
        <p14:creationId xmlns:p14="http://schemas.microsoft.com/office/powerpoint/2010/main" val="28845731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スライド番号プレースホルダ 5"/>
          <p:cNvSpPr>
            <a:spLocks noGrp="1"/>
          </p:cNvSpPr>
          <p:nvPr>
            <p:ph type="sldNum" sz="quarter" idx="12"/>
          </p:nvPr>
        </p:nvSpPr>
        <p:spPr>
          <a:noFill/>
        </p:spPr>
        <p:txBody>
          <a:bodyPr/>
          <a:lstStyle/>
          <a:p>
            <a:fld id="{BA6DCF1B-635F-4444-A7AC-FAD9502A9713}" type="slidenum">
              <a:rPr lang="en-US" altLang="ja-JP" smtClean="0"/>
              <a:pPr/>
              <a:t>27</a:t>
            </a:fld>
            <a:endParaRPr lang="en-US" altLang="ja-JP" smtClean="0"/>
          </a:p>
        </p:txBody>
      </p:sp>
      <p:sp>
        <p:nvSpPr>
          <p:cNvPr id="38915" name="Rectangle 2"/>
          <p:cNvSpPr>
            <a:spLocks noChangeArrowheads="1"/>
          </p:cNvSpPr>
          <p:nvPr/>
        </p:nvSpPr>
        <p:spPr bwMode="auto">
          <a:xfrm>
            <a:off x="685800" y="5638800"/>
            <a:ext cx="7772400" cy="914400"/>
          </a:xfrm>
          <a:prstGeom prst="rect">
            <a:avLst/>
          </a:prstGeom>
          <a:noFill/>
          <a:ln w="9525">
            <a:noFill/>
            <a:miter lim="800000"/>
            <a:headEnd/>
            <a:tailEnd/>
          </a:ln>
        </p:spPr>
        <p:txBody>
          <a:bodyPr lIns="92075" tIns="46038" rIns="92075" bIns="46038"/>
          <a:lstStyle/>
          <a:p>
            <a:endParaRPr lang="ja-JP" altLang="ja-JP" sz="2000">
              <a:latin typeface="Times New Roman" pitchFamily="18" charset="0"/>
            </a:endParaRPr>
          </a:p>
        </p:txBody>
      </p:sp>
      <p:pic>
        <p:nvPicPr>
          <p:cNvPr id="38916" name="Picture 3"/>
          <p:cNvPicPr>
            <a:picLocks noChangeAspect="1" noChangeArrowheads="1"/>
          </p:cNvPicPr>
          <p:nvPr/>
        </p:nvPicPr>
        <p:blipFill>
          <a:blip r:embed="rId3" cstate="print"/>
          <a:srcRect/>
          <a:stretch>
            <a:fillRect/>
          </a:stretch>
        </p:blipFill>
        <p:spPr bwMode="auto">
          <a:xfrm>
            <a:off x="0" y="1905000"/>
            <a:ext cx="3076575" cy="4953000"/>
          </a:xfrm>
          <a:prstGeom prst="rect">
            <a:avLst/>
          </a:prstGeom>
          <a:noFill/>
          <a:ln w="9525">
            <a:noFill/>
            <a:miter lim="800000"/>
            <a:headEnd/>
            <a:tailEnd/>
          </a:ln>
        </p:spPr>
      </p:pic>
      <p:pic>
        <p:nvPicPr>
          <p:cNvPr id="601092" name="Picture 4" descr="tabakoを吸う肥満"/>
          <p:cNvPicPr>
            <a:picLocks noChangeAspect="1" noChangeArrowheads="1"/>
          </p:cNvPicPr>
          <p:nvPr/>
        </p:nvPicPr>
        <p:blipFill>
          <a:blip r:embed="rId4" cstate="print"/>
          <a:srcRect/>
          <a:stretch>
            <a:fillRect/>
          </a:stretch>
        </p:blipFill>
        <p:spPr bwMode="auto">
          <a:xfrm>
            <a:off x="3048000" y="1920875"/>
            <a:ext cx="6096000" cy="4937125"/>
          </a:xfrm>
          <a:prstGeom prst="rect">
            <a:avLst/>
          </a:prstGeom>
          <a:noFill/>
          <a:ln w="9525">
            <a:noFill/>
            <a:miter lim="800000"/>
            <a:headEnd/>
            <a:tailEnd/>
          </a:ln>
        </p:spPr>
      </p:pic>
      <p:sp>
        <p:nvSpPr>
          <p:cNvPr id="38918" name="Rectangle 5"/>
          <p:cNvSpPr>
            <a:spLocks noGrp="1" noChangeArrowheads="1"/>
          </p:cNvSpPr>
          <p:nvPr>
            <p:ph type="title"/>
          </p:nvPr>
        </p:nvSpPr>
        <p:spPr>
          <a:xfrm>
            <a:off x="-1143000" y="457200"/>
            <a:ext cx="9982200" cy="1143000"/>
          </a:xfrm>
        </p:spPr>
        <p:txBody>
          <a:bodyPr/>
          <a:lstStyle/>
          <a:p>
            <a:pPr algn="r" eaLnBrk="1" hangingPunct="1"/>
            <a:r>
              <a:rPr lang="ja-JP" altLang="en-US" sz="4800" dirty="0" smtClean="0">
                <a:solidFill>
                  <a:srgbClr val="000099"/>
                </a:solidFill>
              </a:rPr>
              <a:t>タバコ吸っても、やせられない</a:t>
            </a:r>
          </a:p>
        </p:txBody>
      </p:sp>
      <p:sp>
        <p:nvSpPr>
          <p:cNvPr id="601094" name="Line 6"/>
          <p:cNvSpPr>
            <a:spLocks noChangeShapeType="1"/>
          </p:cNvSpPr>
          <p:nvPr/>
        </p:nvSpPr>
        <p:spPr bwMode="auto">
          <a:xfrm flipH="1">
            <a:off x="5105400" y="5334000"/>
            <a:ext cx="1447800" cy="1066800"/>
          </a:xfrm>
          <a:prstGeom prst="line">
            <a:avLst/>
          </a:prstGeom>
          <a:noFill/>
          <a:ln w="76200" cap="sq">
            <a:solidFill>
              <a:srgbClr val="FF0066"/>
            </a:solidFill>
            <a:round/>
            <a:headEnd type="none" w="sm" len="sm"/>
            <a:tailEnd type="triangle" w="lg" len="med"/>
          </a:ln>
        </p:spPr>
        <p:txBody>
          <a:bodyPr/>
          <a:lstStyle/>
          <a:p>
            <a:endParaRPr lang="ja-JP" altLang="en-US"/>
          </a:p>
        </p:txBody>
      </p:sp>
      <p:sp>
        <p:nvSpPr>
          <p:cNvPr id="601095" name="Text Box 7"/>
          <p:cNvSpPr txBox="1">
            <a:spLocks noChangeArrowheads="1"/>
          </p:cNvSpPr>
          <p:nvPr/>
        </p:nvSpPr>
        <p:spPr bwMode="auto">
          <a:xfrm>
            <a:off x="6689725" y="4992688"/>
            <a:ext cx="1498600" cy="708025"/>
          </a:xfrm>
          <a:prstGeom prst="rect">
            <a:avLst/>
          </a:prstGeom>
          <a:solidFill>
            <a:schemeClr val="tx1"/>
          </a:solidFill>
          <a:ln w="12700" cap="sq">
            <a:noFill/>
            <a:miter lim="800000"/>
            <a:headEnd type="none" w="sm" len="sm"/>
            <a:tailEnd type="none" w="sm" len="sm"/>
          </a:ln>
        </p:spPr>
        <p:txBody>
          <a:bodyPr wrap="none">
            <a:spAutoFit/>
          </a:bodyPr>
          <a:lstStyle/>
          <a:p>
            <a:r>
              <a:rPr lang="ja-JP" altLang="en-US" sz="4000">
                <a:solidFill>
                  <a:schemeClr val="hlink"/>
                </a:solidFill>
                <a:latin typeface="Times New Roman" pitchFamily="18" charset="0"/>
              </a:rPr>
              <a:t>タバコ</a:t>
            </a:r>
          </a:p>
        </p:txBody>
      </p:sp>
    </p:spTree>
    <p:extLst>
      <p:ext uri="{BB962C8B-B14F-4D97-AF65-F5344CB8AC3E}">
        <p14:creationId xmlns:p14="http://schemas.microsoft.com/office/powerpoint/2010/main" val="1003385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601092"/>
                                        </p:tgtEl>
                                        <p:attrNameLst>
                                          <p:attrName>style.visibility</p:attrName>
                                        </p:attrNameLst>
                                      </p:cBhvr>
                                      <p:to>
                                        <p:strVal val="visible"/>
                                      </p:to>
                                    </p:set>
                                    <p:anim calcmode="lin" valueType="num">
                                      <p:cBhvr>
                                        <p:cTn id="7" dur="500" fill="hold"/>
                                        <p:tgtEl>
                                          <p:spTgt spid="601092"/>
                                        </p:tgtEl>
                                        <p:attrNameLst>
                                          <p:attrName>ppt_w</p:attrName>
                                        </p:attrNameLst>
                                      </p:cBhvr>
                                      <p:tavLst>
                                        <p:tav tm="0">
                                          <p:val>
                                            <p:fltVal val="0"/>
                                          </p:val>
                                        </p:tav>
                                        <p:tav tm="100000">
                                          <p:val>
                                            <p:strVal val="#ppt_w"/>
                                          </p:val>
                                        </p:tav>
                                      </p:tavLst>
                                    </p:anim>
                                    <p:anim calcmode="lin" valueType="num">
                                      <p:cBhvr>
                                        <p:cTn id="8" dur="500" fill="hold"/>
                                        <p:tgtEl>
                                          <p:spTgt spid="601092"/>
                                        </p:tgtEl>
                                        <p:attrNameLst>
                                          <p:attrName>ppt_h</p:attrName>
                                        </p:attrNameLst>
                                      </p:cBhvr>
                                      <p:tavLst>
                                        <p:tav tm="0">
                                          <p:val>
                                            <p:fltVal val="0"/>
                                          </p:val>
                                        </p:tav>
                                        <p:tav tm="100000">
                                          <p:val>
                                            <p:strVal val="#ppt_h"/>
                                          </p:val>
                                        </p:tav>
                                      </p:tavLst>
                                    </p:anim>
                                    <p:anim calcmode="lin" valueType="num">
                                      <p:cBhvr>
                                        <p:cTn id="9" dur="500" fill="hold"/>
                                        <p:tgtEl>
                                          <p:spTgt spid="601092"/>
                                        </p:tgtEl>
                                        <p:attrNameLst>
                                          <p:attrName>ppt_x</p:attrName>
                                        </p:attrNameLst>
                                      </p:cBhvr>
                                      <p:tavLst>
                                        <p:tav tm="0">
                                          <p:val>
                                            <p:fltVal val="0.5"/>
                                          </p:val>
                                        </p:tav>
                                        <p:tav tm="100000">
                                          <p:val>
                                            <p:strVal val="#ppt_x"/>
                                          </p:val>
                                        </p:tav>
                                      </p:tavLst>
                                    </p:anim>
                                    <p:anim calcmode="lin" valueType="num">
                                      <p:cBhvr>
                                        <p:cTn id="10" dur="500" fill="hold"/>
                                        <p:tgtEl>
                                          <p:spTgt spid="601092"/>
                                        </p:tgtEl>
                                        <p:attrNameLst>
                                          <p:attrName>ppt_y</p:attrName>
                                        </p:attrNameLst>
                                      </p:cBhvr>
                                      <p:tavLst>
                                        <p:tav tm="0">
                                          <p:val>
                                            <p:fltVal val="0.5"/>
                                          </p:val>
                                        </p:tav>
                                        <p:tav tm="100000">
                                          <p:val>
                                            <p:strVal val="#ppt_y"/>
                                          </p:val>
                                        </p:tav>
                                      </p:tavLst>
                                    </p:anim>
                                  </p:childTnLst>
                                </p:cTn>
                              </p:par>
                            </p:childTnLst>
                          </p:cTn>
                        </p:par>
                        <p:par>
                          <p:cTn id="11" fill="hold" nodeType="afterGroup">
                            <p:stCondLst>
                              <p:cond delay="500"/>
                            </p:stCondLst>
                            <p:childTnLst>
                              <p:par>
                                <p:cTn id="12" presetID="23" presetClass="entr" presetSubtype="16" fill="hold" grpId="0" nodeType="afterEffect">
                                  <p:stCondLst>
                                    <p:cond delay="1000"/>
                                  </p:stCondLst>
                                  <p:childTnLst>
                                    <p:set>
                                      <p:cBhvr>
                                        <p:cTn id="13" dur="1" fill="hold">
                                          <p:stCondLst>
                                            <p:cond delay="0"/>
                                          </p:stCondLst>
                                        </p:cTn>
                                        <p:tgtEl>
                                          <p:spTgt spid="601095"/>
                                        </p:tgtEl>
                                        <p:attrNameLst>
                                          <p:attrName>style.visibility</p:attrName>
                                        </p:attrNameLst>
                                      </p:cBhvr>
                                      <p:to>
                                        <p:strVal val="visible"/>
                                      </p:to>
                                    </p:set>
                                    <p:anim calcmode="lin" valueType="num">
                                      <p:cBhvr>
                                        <p:cTn id="14" dur="500" fill="hold"/>
                                        <p:tgtEl>
                                          <p:spTgt spid="601095"/>
                                        </p:tgtEl>
                                        <p:attrNameLst>
                                          <p:attrName>ppt_w</p:attrName>
                                        </p:attrNameLst>
                                      </p:cBhvr>
                                      <p:tavLst>
                                        <p:tav tm="0">
                                          <p:val>
                                            <p:fltVal val="0"/>
                                          </p:val>
                                        </p:tav>
                                        <p:tav tm="100000">
                                          <p:val>
                                            <p:strVal val="#ppt_w"/>
                                          </p:val>
                                        </p:tav>
                                      </p:tavLst>
                                    </p:anim>
                                    <p:anim calcmode="lin" valueType="num">
                                      <p:cBhvr>
                                        <p:cTn id="15" dur="500" fill="hold"/>
                                        <p:tgtEl>
                                          <p:spTgt spid="601095"/>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000"/>
                            </p:stCondLst>
                            <p:childTnLst>
                              <p:par>
                                <p:cTn id="17" presetID="17" presetClass="entr" presetSubtype="2" fill="hold" grpId="0" nodeType="afterEffect">
                                  <p:stCondLst>
                                    <p:cond delay="0"/>
                                  </p:stCondLst>
                                  <p:childTnLst>
                                    <p:set>
                                      <p:cBhvr>
                                        <p:cTn id="18" dur="1" fill="hold">
                                          <p:stCondLst>
                                            <p:cond delay="0"/>
                                          </p:stCondLst>
                                        </p:cTn>
                                        <p:tgtEl>
                                          <p:spTgt spid="601094"/>
                                        </p:tgtEl>
                                        <p:attrNameLst>
                                          <p:attrName>style.visibility</p:attrName>
                                        </p:attrNameLst>
                                      </p:cBhvr>
                                      <p:to>
                                        <p:strVal val="visible"/>
                                      </p:to>
                                    </p:set>
                                    <p:anim calcmode="lin" valueType="num">
                                      <p:cBhvr>
                                        <p:cTn id="19" dur="500" fill="hold"/>
                                        <p:tgtEl>
                                          <p:spTgt spid="601094"/>
                                        </p:tgtEl>
                                        <p:attrNameLst>
                                          <p:attrName>ppt_x</p:attrName>
                                        </p:attrNameLst>
                                      </p:cBhvr>
                                      <p:tavLst>
                                        <p:tav tm="0">
                                          <p:val>
                                            <p:strVal val="#ppt_x+#ppt_w/2"/>
                                          </p:val>
                                        </p:tav>
                                        <p:tav tm="100000">
                                          <p:val>
                                            <p:strVal val="#ppt_x"/>
                                          </p:val>
                                        </p:tav>
                                      </p:tavLst>
                                    </p:anim>
                                    <p:anim calcmode="lin" valueType="num">
                                      <p:cBhvr>
                                        <p:cTn id="20" dur="500" fill="hold"/>
                                        <p:tgtEl>
                                          <p:spTgt spid="601094"/>
                                        </p:tgtEl>
                                        <p:attrNameLst>
                                          <p:attrName>ppt_y</p:attrName>
                                        </p:attrNameLst>
                                      </p:cBhvr>
                                      <p:tavLst>
                                        <p:tav tm="0">
                                          <p:val>
                                            <p:strVal val="#ppt_y"/>
                                          </p:val>
                                        </p:tav>
                                        <p:tav tm="100000">
                                          <p:val>
                                            <p:strVal val="#ppt_y"/>
                                          </p:val>
                                        </p:tav>
                                      </p:tavLst>
                                    </p:anim>
                                    <p:anim calcmode="lin" valueType="num">
                                      <p:cBhvr>
                                        <p:cTn id="21" dur="500" fill="hold"/>
                                        <p:tgtEl>
                                          <p:spTgt spid="601094"/>
                                        </p:tgtEl>
                                        <p:attrNameLst>
                                          <p:attrName>ppt_w</p:attrName>
                                        </p:attrNameLst>
                                      </p:cBhvr>
                                      <p:tavLst>
                                        <p:tav tm="0">
                                          <p:val>
                                            <p:fltVal val="0"/>
                                          </p:val>
                                        </p:tav>
                                        <p:tav tm="100000">
                                          <p:val>
                                            <p:strVal val="#ppt_w"/>
                                          </p:val>
                                        </p:tav>
                                      </p:tavLst>
                                    </p:anim>
                                    <p:anim calcmode="lin" valueType="num">
                                      <p:cBhvr>
                                        <p:cTn id="22" dur="500" fill="hold"/>
                                        <p:tgtEl>
                                          <p:spTgt spid="6010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094" grpId="0" animBg="1"/>
      <p:bldP spid="601095"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スライド番号プレースホルダ 4"/>
          <p:cNvSpPr>
            <a:spLocks noGrp="1"/>
          </p:cNvSpPr>
          <p:nvPr>
            <p:ph type="sldNum" sz="quarter" idx="12"/>
          </p:nvPr>
        </p:nvSpPr>
        <p:spPr>
          <a:noFill/>
        </p:spPr>
        <p:txBody>
          <a:bodyPr/>
          <a:lstStyle/>
          <a:p>
            <a:fld id="{BAC98B5F-2A85-4B3A-ADD9-59F834961AF0}" type="slidenum">
              <a:rPr lang="en-US" altLang="ja-JP" smtClean="0"/>
              <a:pPr/>
              <a:t>28</a:t>
            </a:fld>
            <a:endParaRPr lang="en-US" altLang="ja-JP" smtClean="0"/>
          </a:p>
        </p:txBody>
      </p:sp>
      <p:sp>
        <p:nvSpPr>
          <p:cNvPr id="40963" name="Text Box 3"/>
          <p:cNvSpPr txBox="1">
            <a:spLocks noChangeArrowheads="1"/>
          </p:cNvSpPr>
          <p:nvPr/>
        </p:nvSpPr>
        <p:spPr bwMode="auto">
          <a:xfrm>
            <a:off x="550863" y="106363"/>
            <a:ext cx="488950" cy="92075"/>
          </a:xfrm>
          <a:prstGeom prst="rect">
            <a:avLst/>
          </a:prstGeom>
          <a:noFill/>
          <a:ln w="9525">
            <a:noFill/>
            <a:miter lim="800000"/>
            <a:headEnd/>
            <a:tailEnd/>
          </a:ln>
        </p:spPr>
        <p:txBody>
          <a:bodyPr vert="eaVert" wrap="none">
            <a:spAutoFit/>
          </a:bodyPr>
          <a:lstStyle/>
          <a:p>
            <a:endParaRPr lang="ja-JP" altLang="ja-JP" sz="2000">
              <a:solidFill>
                <a:schemeClr val="hlink"/>
              </a:solidFill>
              <a:latin typeface="Times New Roman" pitchFamily="18" charset="0"/>
            </a:endParaRPr>
          </a:p>
        </p:txBody>
      </p:sp>
      <p:sp>
        <p:nvSpPr>
          <p:cNvPr id="596996" name="Rectangle 4"/>
          <p:cNvSpPr>
            <a:spLocks noChangeArrowheads="1"/>
          </p:cNvSpPr>
          <p:nvPr/>
        </p:nvSpPr>
        <p:spPr bwMode="auto">
          <a:xfrm>
            <a:off x="4662451" y="6021287"/>
            <a:ext cx="5155546" cy="646331"/>
          </a:xfrm>
          <a:prstGeom prst="rect">
            <a:avLst/>
          </a:prstGeom>
          <a:noFill/>
          <a:ln w="12700" cap="sq">
            <a:noFill/>
            <a:miter lim="800000"/>
            <a:headEnd type="none" w="sm" len="sm"/>
            <a:tailEnd type="none" w="sm" len="sm"/>
          </a:ln>
          <a:effectLst/>
        </p:spPr>
        <p:txBody>
          <a:bodyPr wrap="square">
            <a:spAutoFit/>
          </a:bodyPr>
          <a:lstStyle/>
          <a:p>
            <a:pPr>
              <a:defRPr/>
            </a:pPr>
            <a:r>
              <a:rPr lang="en-US" altLang="ja-JP" sz="3600" b="1" dirty="0">
                <a:solidFill>
                  <a:srgbClr val="FF0000"/>
                </a:solidFill>
                <a:effectLst>
                  <a:outerShdw blurRad="38100" dist="38100" dir="2700000" algn="tl">
                    <a:srgbClr val="C0C0C0"/>
                  </a:outerShdw>
                </a:effectLst>
                <a:latin typeface="Times New Roman" pitchFamily="18" charset="0"/>
              </a:rPr>
              <a:t>20</a:t>
            </a:r>
            <a:r>
              <a:rPr lang="ja-JP" altLang="en-US" sz="3200" b="1" dirty="0">
                <a:solidFill>
                  <a:srgbClr val="FF0000"/>
                </a:solidFill>
                <a:effectLst>
                  <a:outerShdw blurRad="38100" dist="38100" dir="2700000" algn="tl">
                    <a:srgbClr val="C0C0C0"/>
                  </a:outerShdw>
                </a:effectLst>
                <a:latin typeface="Times New Roman" pitchFamily="18" charset="0"/>
              </a:rPr>
              <a:t>代女性の喫煙は増加</a:t>
            </a:r>
          </a:p>
        </p:txBody>
      </p:sp>
      <p:pic>
        <p:nvPicPr>
          <p:cNvPr id="40966" name="Picture 2" descr="妊娠"/>
          <p:cNvPicPr>
            <a:picLocks noChangeAspect="1" noChangeArrowheads="1"/>
          </p:cNvPicPr>
          <p:nvPr/>
        </p:nvPicPr>
        <p:blipFill>
          <a:blip r:embed="rId3" cstate="print"/>
          <a:srcRect/>
          <a:stretch>
            <a:fillRect/>
          </a:stretch>
        </p:blipFill>
        <p:spPr bwMode="auto">
          <a:xfrm>
            <a:off x="0" y="17694"/>
            <a:ext cx="4516838" cy="6840306"/>
          </a:xfrm>
          <a:prstGeom prst="rect">
            <a:avLst/>
          </a:prstGeom>
          <a:noFill/>
          <a:ln w="9525">
            <a:noFill/>
            <a:miter lim="800000"/>
            <a:headEnd/>
            <a:tailEnd/>
          </a:ln>
        </p:spPr>
      </p:pic>
      <p:sp>
        <p:nvSpPr>
          <p:cNvPr id="7" name="テキスト ボックス 6"/>
          <p:cNvSpPr txBox="1"/>
          <p:nvPr/>
        </p:nvSpPr>
        <p:spPr>
          <a:xfrm>
            <a:off x="6927397" y="5882788"/>
            <a:ext cx="864096" cy="276999"/>
          </a:xfrm>
          <a:prstGeom prst="rect">
            <a:avLst/>
          </a:prstGeom>
          <a:noFill/>
        </p:spPr>
        <p:txBody>
          <a:bodyPr wrap="square" rtlCol="0">
            <a:spAutoFit/>
          </a:bodyPr>
          <a:lstStyle/>
          <a:p>
            <a:r>
              <a:rPr kumimoji="1" lang="ja-JP" altLang="en-US" sz="1200" dirty="0" smtClean="0"/>
              <a:t>きつえん</a:t>
            </a:r>
            <a:endParaRPr kumimoji="1" lang="ja-JP" altLang="en-US" sz="1200" dirty="0"/>
          </a:p>
        </p:txBody>
      </p:sp>
      <p:sp>
        <p:nvSpPr>
          <p:cNvPr id="2" name="正方形/長方形 1"/>
          <p:cNvSpPr/>
          <p:nvPr/>
        </p:nvSpPr>
        <p:spPr>
          <a:xfrm>
            <a:off x="4686622" y="317517"/>
            <a:ext cx="4481549" cy="5734903"/>
          </a:xfrm>
          <a:prstGeom prst="rect">
            <a:avLst/>
          </a:prstGeom>
        </p:spPr>
        <p:txBody>
          <a:bodyPr wrap="square">
            <a:spAutoFit/>
          </a:bodyPr>
          <a:lstStyle/>
          <a:p>
            <a:pPr>
              <a:lnSpc>
                <a:spcPts val="4000"/>
              </a:lnSpc>
            </a:pPr>
            <a:r>
              <a:rPr lang="ja-JP" altLang="en-US" sz="3000" b="1" dirty="0" smtClean="0">
                <a:solidFill>
                  <a:srgbClr val="008000"/>
                </a:solidFill>
              </a:rPr>
              <a:t>タバコはお腹の赤ちゃん・子どもたちの悪い！</a:t>
            </a:r>
            <a:endParaRPr lang="en-US" altLang="ja-JP" sz="3000" b="1" dirty="0" smtClean="0">
              <a:solidFill>
                <a:srgbClr val="008000"/>
              </a:solidFill>
            </a:endParaRPr>
          </a:p>
          <a:p>
            <a:pPr>
              <a:lnSpc>
                <a:spcPts val="4000"/>
              </a:lnSpc>
            </a:pPr>
            <a:r>
              <a:rPr lang="ja-JP" altLang="en-US" sz="3000" b="1" dirty="0" smtClean="0">
                <a:solidFill>
                  <a:srgbClr val="000099"/>
                </a:solidFill>
              </a:rPr>
              <a:t>１</a:t>
            </a:r>
            <a:r>
              <a:rPr lang="ja-JP" altLang="en-US" sz="3000" b="1" dirty="0">
                <a:solidFill>
                  <a:srgbClr val="000099"/>
                </a:solidFill>
              </a:rPr>
              <a:t>．乳幼児突然死症候群</a:t>
            </a:r>
            <a:br>
              <a:rPr lang="ja-JP" altLang="en-US" sz="3000" b="1" dirty="0">
                <a:solidFill>
                  <a:srgbClr val="000099"/>
                </a:solidFill>
              </a:rPr>
            </a:br>
            <a:r>
              <a:rPr lang="ja-JP" altLang="en-US" sz="3000" b="1" dirty="0">
                <a:solidFill>
                  <a:srgbClr val="000099"/>
                </a:solidFill>
              </a:rPr>
              <a:t>２．未熟児が生まれやすい</a:t>
            </a:r>
          </a:p>
          <a:p>
            <a:pPr>
              <a:lnSpc>
                <a:spcPts val="4000"/>
              </a:lnSpc>
            </a:pPr>
            <a:r>
              <a:rPr lang="ja-JP" altLang="en-US" sz="3000" b="1" dirty="0">
                <a:solidFill>
                  <a:srgbClr val="000099"/>
                </a:solidFill>
              </a:rPr>
              <a:t>３．ぜんそくなど肺の病気になりやすい</a:t>
            </a:r>
            <a:br>
              <a:rPr lang="ja-JP" altLang="en-US" sz="3000" b="1" dirty="0">
                <a:solidFill>
                  <a:srgbClr val="000099"/>
                </a:solidFill>
              </a:rPr>
            </a:br>
            <a:r>
              <a:rPr lang="ja-JP" altLang="en-US" sz="3000" b="1" dirty="0">
                <a:solidFill>
                  <a:srgbClr val="000099"/>
                </a:solidFill>
              </a:rPr>
              <a:t>４．病気・入院が増える</a:t>
            </a:r>
            <a:br>
              <a:rPr lang="ja-JP" altLang="en-US" sz="3000" b="1" dirty="0">
                <a:solidFill>
                  <a:srgbClr val="000099"/>
                </a:solidFill>
              </a:rPr>
            </a:br>
            <a:r>
              <a:rPr lang="ja-JP" altLang="en-US" sz="3000" b="1" dirty="0">
                <a:solidFill>
                  <a:srgbClr val="000099"/>
                </a:solidFill>
              </a:rPr>
              <a:t>５．身長が伸びなくなる</a:t>
            </a:r>
            <a:br>
              <a:rPr lang="ja-JP" altLang="en-US" sz="3000" b="1" dirty="0">
                <a:solidFill>
                  <a:srgbClr val="000099"/>
                </a:solidFill>
              </a:rPr>
            </a:br>
            <a:r>
              <a:rPr lang="ja-JP" altLang="en-US" sz="3000" b="1" dirty="0">
                <a:solidFill>
                  <a:srgbClr val="000099"/>
                </a:solidFill>
              </a:rPr>
              <a:t>６．知能の発達が遅れる</a:t>
            </a:r>
            <a:br>
              <a:rPr lang="ja-JP" altLang="en-US" sz="3000" b="1" dirty="0">
                <a:solidFill>
                  <a:srgbClr val="000099"/>
                </a:solidFill>
              </a:rPr>
            </a:br>
            <a:r>
              <a:rPr lang="ja-JP" altLang="en-US" sz="3000" b="1" dirty="0">
                <a:solidFill>
                  <a:srgbClr val="000099"/>
                </a:solidFill>
              </a:rPr>
              <a:t>７．虫歯が増える</a:t>
            </a:r>
            <a:br>
              <a:rPr lang="ja-JP" altLang="en-US" sz="3000" b="1" dirty="0">
                <a:solidFill>
                  <a:srgbClr val="000099"/>
                </a:solidFill>
              </a:rPr>
            </a:br>
            <a:endParaRPr lang="ja-JP" altLang="en-US" sz="3000" b="1" dirty="0">
              <a:solidFill>
                <a:srgbClr val="000099"/>
              </a:solidFill>
            </a:endParaRPr>
          </a:p>
        </p:txBody>
      </p:sp>
    </p:spTree>
    <p:extLst>
      <p:ext uri="{BB962C8B-B14F-4D97-AF65-F5344CB8AC3E}">
        <p14:creationId xmlns:p14="http://schemas.microsoft.com/office/powerpoint/2010/main" val="25046654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番号プレースホルダ 3"/>
          <p:cNvSpPr>
            <a:spLocks noGrp="1"/>
          </p:cNvSpPr>
          <p:nvPr>
            <p:ph type="sldNum" sz="quarter" idx="12"/>
          </p:nvPr>
        </p:nvSpPr>
        <p:spPr>
          <a:noFill/>
        </p:spPr>
        <p:txBody>
          <a:bodyPr/>
          <a:lstStyle/>
          <a:p>
            <a:fld id="{9993EE5A-ED8A-4C41-BEEF-9E599C24A187}" type="slidenum">
              <a:rPr lang="en-US" altLang="ja-JP" smtClean="0"/>
              <a:pPr/>
              <a:t>29</a:t>
            </a:fld>
            <a:endParaRPr lang="en-US" altLang="ja-JP" smtClean="0"/>
          </a:p>
        </p:txBody>
      </p:sp>
      <p:graphicFrame>
        <p:nvGraphicFramePr>
          <p:cNvPr id="674818" name="Group 2"/>
          <p:cNvGraphicFramePr>
            <a:graphicFrameLocks noGrp="1"/>
          </p:cNvGraphicFramePr>
          <p:nvPr>
            <p:extLst>
              <p:ext uri="{D42A27DB-BD31-4B8C-83A1-F6EECF244321}">
                <p14:modId xmlns:p14="http://schemas.microsoft.com/office/powerpoint/2010/main" val="2607452600"/>
              </p:ext>
            </p:extLst>
          </p:nvPr>
        </p:nvGraphicFramePr>
        <p:xfrm>
          <a:off x="250825" y="188913"/>
          <a:ext cx="4897239" cy="6601777"/>
        </p:xfrm>
        <a:graphic>
          <a:graphicData uri="http://schemas.openxmlformats.org/drawingml/2006/table">
            <a:tbl>
              <a:tblPr/>
              <a:tblGrid>
                <a:gridCol w="3370542">
                  <a:extLst>
                    <a:ext uri="{9D8B030D-6E8A-4147-A177-3AD203B41FA5}">
                      <a16:colId xmlns:a16="http://schemas.microsoft.com/office/drawing/2014/main" val="20000"/>
                    </a:ext>
                  </a:extLst>
                </a:gridCol>
                <a:gridCol w="1526697">
                  <a:extLst>
                    <a:ext uri="{9D8B030D-6E8A-4147-A177-3AD203B41FA5}">
                      <a16:colId xmlns:a16="http://schemas.microsoft.com/office/drawing/2014/main" val="20001"/>
                    </a:ext>
                  </a:extLst>
                </a:gridCol>
              </a:tblGrid>
              <a:tr h="1654175">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3200" b="1" i="0" u="none" strike="noStrike" cap="none" normalizeH="0" baseline="0" dirty="0" smtClean="0">
                          <a:ln>
                            <a:noFill/>
                          </a:ln>
                          <a:solidFill>
                            <a:srgbClr val="006666"/>
                          </a:solidFill>
                          <a:effectLst/>
                          <a:latin typeface="Arial" pitchFamily="34" charset="0"/>
                          <a:ea typeface="ＭＳ Ｐゴシック" pitchFamily="50" charset="-128"/>
                        </a:rPr>
                        <a:t>.</a:t>
                      </a:r>
                      <a:r>
                        <a:rPr kumimoji="1" lang="ja-JP" altLang="en-US" sz="4000" b="1" i="0" u="none" strike="noStrike" cap="none" normalizeH="0" baseline="0" dirty="0" smtClean="0">
                          <a:ln>
                            <a:noFill/>
                          </a:ln>
                          <a:solidFill>
                            <a:srgbClr val="FF0000"/>
                          </a:solidFill>
                          <a:effectLst/>
                          <a:latin typeface="Arial" pitchFamily="34" charset="0"/>
                          <a:ea typeface="ＭＳ Ｐゴシック" pitchFamily="50" charset="-128"/>
                        </a:rPr>
                        <a:t>おなかの赤ちゃんもタバコを吸わされて</a:t>
                      </a:r>
                      <a:endParaRPr kumimoji="1" lang="en-US" altLang="ja-JP" sz="4000" b="1" i="0" u="none" strike="noStrike" cap="none" normalizeH="0" baseline="0" dirty="0" smtClean="0">
                        <a:ln>
                          <a:noFill/>
                        </a:ln>
                        <a:solidFill>
                          <a:srgbClr val="FF0000"/>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4000" b="1" i="0" u="none" strike="noStrike" cap="none" normalizeH="0" baseline="0" dirty="0" smtClean="0">
                          <a:ln>
                            <a:noFill/>
                          </a:ln>
                          <a:solidFill>
                            <a:srgbClr val="FF0000"/>
                          </a:solidFill>
                          <a:effectLst/>
                          <a:latin typeface="Arial" pitchFamily="34" charset="0"/>
                          <a:ea typeface="ＭＳ Ｐゴシック" pitchFamily="50" charset="-128"/>
                        </a:rPr>
                        <a:t>います</a:t>
                      </a:r>
                    </a:p>
                  </a:txBody>
                  <a:tcPr anchor="ctr" horzOverflow="overflow">
                    <a:lnL cap="flat">
                      <a:noFill/>
                    </a:lnL>
                    <a:lnR cap="flat">
                      <a:noFill/>
                    </a:lnR>
                    <a:lnT cap="flat">
                      <a:noFill/>
                    </a:lnT>
                    <a:lnB>
                      <a:noFill/>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46815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3200" b="1" i="0" u="none" strike="noStrike" cap="none" normalizeH="0" baseline="0" dirty="0" smtClean="0">
                          <a:ln>
                            <a:noFill/>
                          </a:ln>
                          <a:solidFill>
                            <a:srgbClr val="000099"/>
                          </a:solidFill>
                          <a:effectLst/>
                          <a:latin typeface="Arial" pitchFamily="34" charset="0"/>
                          <a:ea typeface="ＭＳ Ｐゴシック" pitchFamily="50" charset="-128"/>
                        </a:rPr>
                        <a:t>おなかにいる　　　赤ちゃんからのメッセージ</a:t>
                      </a:r>
                      <a:r>
                        <a:rPr kumimoji="1" lang="ja-JP" altLang="en-US" sz="3200" b="1" i="0" u="none" strike="noStrike" cap="none" normalizeH="0" baseline="0" dirty="0" smtClean="0">
                          <a:ln>
                            <a:noFill/>
                          </a:ln>
                          <a:solidFill>
                            <a:srgbClr val="CC0033"/>
                          </a:solidFill>
                          <a:effectLst/>
                          <a:latin typeface="Arial" pitchFamily="34" charset="0"/>
                          <a:ea typeface="ＭＳ Ｐゴシック" pitchFamily="50" charset="-128"/>
                        </a:rPr>
                        <a:t/>
                      </a:r>
                      <a:br>
                        <a:rPr kumimoji="1" lang="ja-JP" altLang="en-US" sz="3200" b="1" i="0" u="none" strike="noStrike" cap="none" normalizeH="0" baseline="0" dirty="0" smtClean="0">
                          <a:ln>
                            <a:noFill/>
                          </a:ln>
                          <a:solidFill>
                            <a:srgbClr val="CC0033"/>
                          </a:solidFill>
                          <a:effectLst/>
                          <a:latin typeface="Arial" pitchFamily="34" charset="0"/>
                          <a:ea typeface="ＭＳ Ｐゴシック" pitchFamily="50" charset="-128"/>
                        </a:rPr>
                      </a:br>
                      <a:r>
                        <a:rPr kumimoji="1" lang="ja-JP" altLang="en-US" sz="3200" b="1" i="0" u="none" strike="noStrike" cap="none" normalizeH="0" baseline="0" dirty="0" smtClean="0">
                          <a:ln>
                            <a:noFill/>
                          </a:ln>
                          <a:solidFill>
                            <a:srgbClr val="CC0033"/>
                          </a:solidFill>
                          <a:effectLst/>
                          <a:latin typeface="Arial" pitchFamily="34" charset="0"/>
                          <a:ea typeface="ＭＳ Ｐゴシック" pitchFamily="50" charset="-128"/>
                        </a:rPr>
                        <a:t>「お願いだから、　タバコを吸わせ　ないで！」（右図）</a:t>
                      </a:r>
                      <a:br>
                        <a:rPr kumimoji="1" lang="ja-JP" altLang="en-US" sz="3200" b="1" i="0" u="none" strike="noStrike" cap="none" normalizeH="0" baseline="0" dirty="0" smtClean="0">
                          <a:ln>
                            <a:noFill/>
                          </a:ln>
                          <a:solidFill>
                            <a:srgbClr val="CC0033"/>
                          </a:solidFill>
                          <a:effectLst/>
                          <a:latin typeface="Arial" pitchFamily="34" charset="0"/>
                          <a:ea typeface="ＭＳ Ｐゴシック" pitchFamily="50" charset="-128"/>
                        </a:rPr>
                      </a:br>
                      <a:r>
                        <a:rPr kumimoji="1" lang="en-US" altLang="ja-JP" sz="3200" b="1" i="0" u="none" strike="noStrike" cap="none" normalizeH="0" baseline="0" dirty="0" smtClean="0">
                          <a:ln>
                            <a:noFill/>
                          </a:ln>
                          <a:solidFill>
                            <a:srgbClr val="000099"/>
                          </a:solidFill>
                          <a:effectLst/>
                          <a:latin typeface="Arial" pitchFamily="34" charset="0"/>
                          <a:ea typeface="ＭＳ Ｐゴシック" pitchFamily="50" charset="-128"/>
                        </a:rPr>
                        <a:t>(</a:t>
                      </a:r>
                      <a:r>
                        <a:rPr kumimoji="1" lang="ja-JP" altLang="en-US" sz="3200" b="1" i="0" u="none" strike="noStrike" cap="none" normalizeH="0" baseline="0" dirty="0" smtClean="0">
                          <a:ln>
                            <a:noFill/>
                          </a:ln>
                          <a:solidFill>
                            <a:srgbClr val="000099"/>
                          </a:solidFill>
                          <a:effectLst/>
                          <a:latin typeface="Arial" pitchFamily="34" charset="0"/>
                          <a:ea typeface="ＭＳ Ｐゴシック" pitchFamily="50" charset="-128"/>
                        </a:rPr>
                        <a:t>アメリカ癌協会　   政策</a:t>
                      </a:r>
                      <a:r>
                        <a:rPr kumimoji="1" lang="en-US" altLang="ja-JP" sz="3200" b="1" i="0" u="none" strike="noStrike" cap="none" normalizeH="0" baseline="0" dirty="0" smtClean="0">
                          <a:ln>
                            <a:noFill/>
                          </a:ln>
                          <a:solidFill>
                            <a:srgbClr val="000099"/>
                          </a:solidFill>
                          <a:effectLst/>
                          <a:latin typeface="Arial" pitchFamily="34" charset="0"/>
                          <a:ea typeface="ＭＳ Ｐゴシック" pitchFamily="50" charset="-128"/>
                        </a:rPr>
                        <a:t>､</a:t>
                      </a:r>
                      <a:r>
                        <a:rPr kumimoji="1" lang="ja-JP" altLang="en-US" sz="3200" b="1" i="0" u="none" strike="noStrike" cap="none" normalizeH="0" baseline="0" dirty="0" smtClean="0">
                          <a:ln>
                            <a:noFill/>
                          </a:ln>
                          <a:solidFill>
                            <a:srgbClr val="000099"/>
                          </a:solidFill>
                          <a:effectLst/>
                          <a:latin typeface="Arial" pitchFamily="34" charset="0"/>
                          <a:ea typeface="ＭＳ Ｐゴシック" pitchFamily="50" charset="-128"/>
                        </a:rPr>
                        <a:t>一部改変</a:t>
                      </a:r>
                      <a:r>
                        <a:rPr kumimoji="1" lang="en-US" altLang="ja-JP" sz="3200" b="1" i="0" u="none" strike="noStrike" cap="none" normalizeH="0" baseline="0" dirty="0" smtClean="0">
                          <a:ln>
                            <a:noFill/>
                          </a:ln>
                          <a:solidFill>
                            <a:srgbClr val="000099"/>
                          </a:solidFill>
                          <a:effectLst/>
                          <a:latin typeface="Arial" pitchFamily="34" charset="0"/>
                          <a:ea typeface="ＭＳ Ｐゴシック" pitchFamily="50" charset="-128"/>
                        </a:rPr>
                        <a:t>) </a:t>
                      </a:r>
                    </a:p>
                  </a:txBody>
                  <a:tcPr anchor="ct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90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rPr>
                        <a:t>                             </a:t>
                      </a:r>
                    </a:p>
                  </a:txBody>
                  <a:tcPr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43015" name="Picture 10" descr="お願いだから、たばこを吸わせないで！"/>
          <p:cNvPicPr>
            <a:picLocks noChangeAspect="1" noChangeArrowheads="1"/>
          </p:cNvPicPr>
          <p:nvPr/>
        </p:nvPicPr>
        <p:blipFill>
          <a:blip r:embed="rId3" cstate="print"/>
          <a:srcRect/>
          <a:stretch>
            <a:fillRect/>
          </a:stretch>
        </p:blipFill>
        <p:spPr bwMode="auto">
          <a:xfrm>
            <a:off x="3419475" y="1700213"/>
            <a:ext cx="5545138" cy="4159250"/>
          </a:xfrm>
          <a:prstGeom prst="rect">
            <a:avLst/>
          </a:prstGeom>
          <a:noFill/>
          <a:ln w="9525">
            <a:noFill/>
            <a:miter lim="800000"/>
            <a:headEnd/>
            <a:tailEnd/>
          </a:ln>
        </p:spPr>
      </p:pic>
    </p:spTree>
    <p:extLst>
      <p:ext uri="{BB962C8B-B14F-4D97-AF65-F5344CB8AC3E}">
        <p14:creationId xmlns:p14="http://schemas.microsoft.com/office/powerpoint/2010/main" val="4119129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nonicoma1"/>
          <p:cNvPicPr>
            <a:picLocks noChangeAspect="1" noChangeArrowheads="1"/>
          </p:cNvPicPr>
          <p:nvPr/>
        </p:nvPicPr>
        <p:blipFill>
          <a:blip r:embed="rId3" cstate="print"/>
          <a:srcRect/>
          <a:stretch>
            <a:fillRect/>
          </a:stretch>
        </p:blipFill>
        <p:spPr bwMode="auto">
          <a:xfrm>
            <a:off x="0" y="0"/>
            <a:ext cx="5575300" cy="3643313"/>
          </a:xfrm>
          <a:prstGeom prst="rect">
            <a:avLst/>
          </a:prstGeom>
          <a:noFill/>
          <a:ln w="9525">
            <a:noFill/>
            <a:miter lim="800000"/>
            <a:headEnd/>
            <a:tailEnd/>
          </a:ln>
        </p:spPr>
      </p:pic>
      <p:sp>
        <p:nvSpPr>
          <p:cNvPr id="8195" name="Text Box 3"/>
          <p:cNvSpPr txBox="1">
            <a:spLocks noChangeArrowheads="1"/>
          </p:cNvSpPr>
          <p:nvPr/>
        </p:nvSpPr>
        <p:spPr bwMode="auto">
          <a:xfrm>
            <a:off x="214312" y="3786188"/>
            <a:ext cx="5360987" cy="1323439"/>
          </a:xfrm>
          <a:prstGeom prst="rect">
            <a:avLst/>
          </a:prstGeom>
          <a:noFill/>
          <a:ln w="9525">
            <a:noFill/>
            <a:miter lim="800000"/>
            <a:headEnd/>
            <a:tailEnd/>
          </a:ln>
        </p:spPr>
        <p:txBody>
          <a:bodyPr wrap="square">
            <a:spAutoFit/>
          </a:bodyPr>
          <a:lstStyle/>
          <a:p>
            <a:pPr>
              <a:spcBef>
                <a:spcPct val="50000"/>
              </a:spcBef>
            </a:pPr>
            <a:r>
              <a:rPr lang="ja-JP" altLang="en-US" sz="3200" b="1" dirty="0">
                <a:solidFill>
                  <a:srgbClr val="000099"/>
                </a:solidFill>
              </a:rPr>
              <a:t>３３才　</a:t>
            </a:r>
            <a:endParaRPr lang="en-US" altLang="ja-JP" sz="3200" b="1" dirty="0">
              <a:solidFill>
                <a:srgbClr val="000099"/>
              </a:solidFill>
            </a:endParaRPr>
          </a:p>
          <a:p>
            <a:pPr>
              <a:spcBef>
                <a:spcPct val="50000"/>
              </a:spcBef>
            </a:pPr>
            <a:r>
              <a:rPr lang="ja-JP" altLang="en-US" sz="3200" b="1" dirty="0">
                <a:solidFill>
                  <a:srgbClr val="000099"/>
                </a:solidFill>
              </a:rPr>
              <a:t>肺ガンにかかってしまいました</a:t>
            </a:r>
          </a:p>
        </p:txBody>
      </p:sp>
      <p:pic>
        <p:nvPicPr>
          <p:cNvPr id="8196" name="Picture 2" descr="nonigrvlarge"/>
          <p:cNvPicPr>
            <a:picLocks noChangeAspect="1" noChangeArrowheads="1"/>
          </p:cNvPicPr>
          <p:nvPr/>
        </p:nvPicPr>
        <p:blipFill>
          <a:blip r:embed="rId4" cstate="print"/>
          <a:srcRect l="8353" t="8902" r="12218" b="31032"/>
          <a:stretch>
            <a:fillRect/>
          </a:stretch>
        </p:blipFill>
        <p:spPr bwMode="auto">
          <a:xfrm>
            <a:off x="5572125" y="2214563"/>
            <a:ext cx="3571875" cy="3803650"/>
          </a:xfrm>
          <a:prstGeom prst="rect">
            <a:avLst/>
          </a:prstGeom>
          <a:noFill/>
          <a:ln w="9525">
            <a:noFill/>
            <a:miter lim="800000"/>
            <a:headEnd/>
            <a:tailEnd/>
          </a:ln>
        </p:spPr>
      </p:pic>
      <p:sp>
        <p:nvSpPr>
          <p:cNvPr id="8197" name="正方形/長方形 4"/>
          <p:cNvSpPr>
            <a:spLocks noChangeArrowheads="1"/>
          </p:cNvSpPr>
          <p:nvPr/>
        </p:nvSpPr>
        <p:spPr bwMode="auto">
          <a:xfrm>
            <a:off x="4089411" y="6068410"/>
            <a:ext cx="5054589" cy="584775"/>
          </a:xfrm>
          <a:prstGeom prst="rect">
            <a:avLst/>
          </a:prstGeom>
          <a:noFill/>
          <a:ln w="9525">
            <a:noFill/>
            <a:miter lim="800000"/>
            <a:headEnd/>
            <a:tailEnd/>
          </a:ln>
        </p:spPr>
        <p:txBody>
          <a:bodyPr wrap="none">
            <a:spAutoFit/>
          </a:bodyPr>
          <a:lstStyle/>
          <a:p>
            <a:pPr>
              <a:spcBef>
                <a:spcPct val="50000"/>
              </a:spcBef>
            </a:pPr>
            <a:r>
              <a:rPr lang="ja-JP" altLang="en-US" sz="3200" b="1" dirty="0">
                <a:solidFill>
                  <a:srgbClr val="000099"/>
                </a:solidFill>
              </a:rPr>
              <a:t>その４ヵ月後　亡くなりました</a:t>
            </a:r>
          </a:p>
        </p:txBody>
      </p:sp>
    </p:spTree>
    <p:extLst>
      <p:ext uri="{BB962C8B-B14F-4D97-AF65-F5344CB8AC3E}">
        <p14:creationId xmlns:p14="http://schemas.microsoft.com/office/powerpoint/2010/main" val="39785667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スライド番号プレースホルダ 3"/>
          <p:cNvSpPr>
            <a:spLocks noGrp="1"/>
          </p:cNvSpPr>
          <p:nvPr>
            <p:ph type="sldNum" sz="quarter" idx="12"/>
          </p:nvPr>
        </p:nvSpPr>
        <p:spPr>
          <a:noFill/>
        </p:spPr>
        <p:txBody>
          <a:bodyPr/>
          <a:lstStyle/>
          <a:p>
            <a:fld id="{5A21FADA-E9D1-4C25-9619-AE970DFAEBF6}" type="slidenum">
              <a:rPr lang="en-US" altLang="ja-JP" smtClean="0"/>
              <a:pPr/>
              <a:t>30</a:t>
            </a:fld>
            <a:endParaRPr lang="en-US" altLang="ja-JP" smtClean="0"/>
          </a:p>
        </p:txBody>
      </p:sp>
      <p:pic>
        <p:nvPicPr>
          <p:cNvPr id="44035" name="Picture 2"/>
          <p:cNvPicPr>
            <a:picLocks noChangeAspect="1" noChangeArrowheads="1"/>
          </p:cNvPicPr>
          <p:nvPr/>
        </p:nvPicPr>
        <p:blipFill>
          <a:blip r:embed="rId3" cstate="print"/>
          <a:srcRect/>
          <a:stretch>
            <a:fillRect/>
          </a:stretch>
        </p:blipFill>
        <p:spPr bwMode="auto">
          <a:xfrm>
            <a:off x="179388" y="2339975"/>
            <a:ext cx="4464050" cy="4389438"/>
          </a:xfrm>
          <a:prstGeom prst="rect">
            <a:avLst/>
          </a:prstGeom>
          <a:noFill/>
          <a:ln w="9525">
            <a:noFill/>
            <a:miter lim="800000"/>
            <a:headEnd/>
            <a:tailEnd/>
          </a:ln>
        </p:spPr>
      </p:pic>
      <p:pic>
        <p:nvPicPr>
          <p:cNvPr id="44036" name="Picture 3"/>
          <p:cNvPicPr>
            <a:picLocks noChangeAspect="1" noChangeArrowheads="1"/>
          </p:cNvPicPr>
          <p:nvPr/>
        </p:nvPicPr>
        <p:blipFill>
          <a:blip r:embed="rId4" cstate="print"/>
          <a:srcRect/>
          <a:stretch>
            <a:fillRect/>
          </a:stretch>
        </p:blipFill>
        <p:spPr bwMode="auto">
          <a:xfrm>
            <a:off x="4716463" y="2349500"/>
            <a:ext cx="4300537" cy="4276725"/>
          </a:xfrm>
          <a:prstGeom prst="rect">
            <a:avLst/>
          </a:prstGeom>
          <a:noFill/>
          <a:ln w="9525">
            <a:noFill/>
            <a:miter lim="800000"/>
            <a:headEnd/>
            <a:tailEnd/>
          </a:ln>
        </p:spPr>
      </p:pic>
      <p:sp>
        <p:nvSpPr>
          <p:cNvPr id="44037" name="Text Box 4"/>
          <p:cNvSpPr txBox="1">
            <a:spLocks noChangeArrowheads="1"/>
          </p:cNvSpPr>
          <p:nvPr/>
        </p:nvSpPr>
        <p:spPr bwMode="auto">
          <a:xfrm>
            <a:off x="184686" y="260648"/>
            <a:ext cx="8832313" cy="2062103"/>
          </a:xfrm>
          <a:prstGeom prst="rect">
            <a:avLst/>
          </a:prstGeom>
          <a:noFill/>
          <a:ln w="9525">
            <a:noFill/>
            <a:miter lim="800000"/>
            <a:headEnd/>
            <a:tailEnd/>
          </a:ln>
        </p:spPr>
        <p:txBody>
          <a:bodyPr wrap="square">
            <a:spAutoFit/>
          </a:bodyPr>
          <a:lstStyle/>
          <a:p>
            <a:r>
              <a:rPr lang="ja-JP" altLang="en-US" sz="3200" b="1" dirty="0" smtClean="0"/>
              <a:t>　　　　　　　　</a:t>
            </a:r>
            <a:r>
              <a:rPr lang="ja-JP" altLang="en-US" sz="3200" b="1" dirty="0" smtClean="0">
                <a:solidFill>
                  <a:srgbClr val="008000"/>
                </a:solidFill>
              </a:rPr>
              <a:t>　　</a:t>
            </a:r>
            <a:r>
              <a:rPr lang="ja-JP" altLang="en-US" sz="4400" b="1" dirty="0" smtClean="0">
                <a:solidFill>
                  <a:srgbClr val="008000"/>
                </a:solidFill>
              </a:rPr>
              <a:t>喫煙</a:t>
            </a:r>
            <a:r>
              <a:rPr lang="ja-JP" altLang="en-US" sz="4400" b="1" dirty="0">
                <a:solidFill>
                  <a:srgbClr val="008000"/>
                </a:solidFill>
              </a:rPr>
              <a:t>と勉強</a:t>
            </a:r>
          </a:p>
          <a:p>
            <a:r>
              <a:rPr lang="ja-JP" altLang="en-US" sz="4200" b="1" dirty="0" smtClean="0">
                <a:solidFill>
                  <a:srgbClr val="000099"/>
                </a:solidFill>
              </a:rPr>
              <a:t>　タバコ</a:t>
            </a:r>
            <a:r>
              <a:rPr lang="ja-JP" altLang="en-US" sz="4200" b="1" dirty="0">
                <a:solidFill>
                  <a:srgbClr val="000099"/>
                </a:solidFill>
              </a:rPr>
              <a:t>は学習能力や知能にも</a:t>
            </a:r>
            <a:r>
              <a:rPr lang="ja-JP" altLang="en-US" sz="4200" b="1" dirty="0" smtClean="0">
                <a:solidFill>
                  <a:srgbClr val="000099"/>
                </a:solidFill>
              </a:rPr>
              <a:t>悪い</a:t>
            </a:r>
            <a:endParaRPr lang="en-US" altLang="ja-JP" sz="4200" b="1" dirty="0" smtClean="0">
              <a:solidFill>
                <a:srgbClr val="000099"/>
              </a:solidFill>
            </a:endParaRPr>
          </a:p>
          <a:p>
            <a:r>
              <a:rPr lang="ja-JP" altLang="en-US" sz="4200" b="1" dirty="0" smtClean="0">
                <a:solidFill>
                  <a:srgbClr val="000099"/>
                </a:solidFill>
              </a:rPr>
              <a:t>影響</a:t>
            </a:r>
            <a:r>
              <a:rPr lang="ja-JP" altLang="en-US" sz="4200" b="1" dirty="0">
                <a:solidFill>
                  <a:srgbClr val="000099"/>
                </a:solidFill>
              </a:rPr>
              <a:t>を及ぼすことがわかっています</a:t>
            </a:r>
            <a:r>
              <a:rPr lang="ja-JP" altLang="en-US" sz="2800" b="1" dirty="0">
                <a:solidFill>
                  <a:srgbClr val="000099"/>
                </a:solidFill>
              </a:rPr>
              <a:t>。</a:t>
            </a:r>
          </a:p>
        </p:txBody>
      </p:sp>
      <p:sp>
        <p:nvSpPr>
          <p:cNvPr id="6" name="テキスト ボックス 5"/>
          <p:cNvSpPr txBox="1"/>
          <p:nvPr/>
        </p:nvSpPr>
        <p:spPr>
          <a:xfrm>
            <a:off x="2843808" y="-10960"/>
            <a:ext cx="2448272" cy="400110"/>
          </a:xfrm>
          <a:prstGeom prst="rect">
            <a:avLst/>
          </a:prstGeom>
          <a:noFill/>
        </p:spPr>
        <p:txBody>
          <a:bodyPr wrap="square" rtlCol="0">
            <a:spAutoFit/>
          </a:bodyPr>
          <a:lstStyle/>
          <a:p>
            <a:r>
              <a:rPr kumimoji="1" lang="ja-JP" altLang="en-US" sz="1100" dirty="0" smtClean="0"/>
              <a:t> </a:t>
            </a:r>
            <a:r>
              <a:rPr kumimoji="1" lang="ja-JP" altLang="en-US" sz="2000" dirty="0" smtClean="0">
                <a:solidFill>
                  <a:srgbClr val="008000"/>
                </a:solidFill>
              </a:rPr>
              <a:t>き つ 　えん</a:t>
            </a:r>
            <a:endParaRPr kumimoji="1" lang="ja-JP" altLang="en-US" sz="2000" dirty="0">
              <a:solidFill>
                <a:srgbClr val="008000"/>
              </a:solidFill>
            </a:endParaRPr>
          </a:p>
        </p:txBody>
      </p:sp>
    </p:spTree>
    <p:extLst>
      <p:ext uri="{BB962C8B-B14F-4D97-AF65-F5344CB8AC3E}">
        <p14:creationId xmlns:p14="http://schemas.microsoft.com/office/powerpoint/2010/main" val="11879450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1071563" y="214313"/>
            <a:ext cx="6929437" cy="4129087"/>
          </a:xfrm>
          <a:solidFill>
            <a:srgbClr val="0F3622"/>
          </a:solidFill>
        </p:spPr>
        <p:txBody>
          <a:bodyPr/>
          <a:lstStyle/>
          <a:p>
            <a:pPr eaLnBrk="1" hangingPunct="1">
              <a:lnSpc>
                <a:spcPct val="130000"/>
              </a:lnSpc>
            </a:pP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　問題</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受動喫煙という言葉を知っていますか？</a:t>
            </a:r>
            <a:r>
              <a:rPr lang="ja-JP" altLang="en-US" sz="2400" dirty="0" smtClean="0">
                <a:solidFill>
                  <a:schemeClr val="bg1"/>
                </a:solidFill>
                <a:ea typeface="ＤＦPOP体"/>
                <a:cs typeface="ＤＦPOP体"/>
              </a:rPr>
              <a:t/>
            </a:r>
            <a:br>
              <a:rPr lang="ja-JP" altLang="en-US" sz="2400" dirty="0" smtClean="0">
                <a:solidFill>
                  <a:schemeClr val="bg1"/>
                </a:solidFill>
                <a:ea typeface="ＤＦPOP体"/>
                <a:cs typeface="ＤＦPOP体"/>
              </a:rPr>
            </a:br>
            <a:r>
              <a:rPr lang="ja-JP" altLang="en-US" sz="2400" dirty="0" smtClean="0">
                <a:solidFill>
                  <a:schemeClr val="bg1"/>
                </a:solidFill>
                <a:ea typeface="ＤＦPOP体"/>
                <a:cs typeface="ＤＦPOP体"/>
              </a:rPr>
              <a:t/>
            </a:r>
            <a:br>
              <a:rPr lang="ja-JP" altLang="en-US" sz="2400" dirty="0" smtClean="0">
                <a:solidFill>
                  <a:schemeClr val="bg1"/>
                </a:solidFill>
                <a:ea typeface="ＤＦPOP体"/>
                <a:cs typeface="ＤＦPOP体"/>
              </a:rPr>
            </a:br>
            <a:endParaRPr lang="ja-JP" altLang="en-US" sz="6000" dirty="0" smtClean="0">
              <a:solidFill>
                <a:schemeClr val="bg1"/>
              </a:solidFill>
              <a:ea typeface="ＤＦPOP体"/>
              <a:cs typeface="ＤＦPOP体"/>
            </a:endParaRPr>
          </a:p>
        </p:txBody>
      </p:sp>
      <p:grpSp>
        <p:nvGrpSpPr>
          <p:cNvPr id="2" name="Group 4"/>
          <p:cNvGrpSpPr>
            <a:grpSpLocks/>
          </p:cNvGrpSpPr>
          <p:nvPr/>
        </p:nvGrpSpPr>
        <p:grpSpPr bwMode="auto">
          <a:xfrm>
            <a:off x="1752600" y="4648200"/>
            <a:ext cx="5410200" cy="1927225"/>
            <a:chOff x="960" y="2400"/>
            <a:chExt cx="3840" cy="1368"/>
          </a:xfrm>
        </p:grpSpPr>
        <p:sp>
          <p:nvSpPr>
            <p:cNvPr id="45060" name="Text Box 5"/>
            <p:cNvSpPr txBox="1">
              <a:spLocks noChangeArrowheads="1"/>
            </p:cNvSpPr>
            <p:nvPr/>
          </p:nvSpPr>
          <p:spPr bwMode="auto">
            <a:xfrm>
              <a:off x="960" y="2400"/>
              <a:ext cx="3840" cy="1368"/>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r>
                <a:rPr lang="ja-JP" altLang="en-US">
                  <a:latin typeface="Times New Roman" pitchFamily="18" charset="0"/>
                  <a:ea typeface="ＤＦPOP体"/>
                  <a:cs typeface="ＤＦPOP体"/>
                </a:rPr>
                <a:t>　　</a:t>
              </a:r>
            </a:p>
          </p:txBody>
        </p:sp>
        <p:pic>
          <p:nvPicPr>
            <p:cNvPr id="45061" name="Picture 6"/>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45062" name="Picture 7"/>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7" name="テキスト ボックス 6"/>
          <p:cNvSpPr txBox="1"/>
          <p:nvPr/>
        </p:nvSpPr>
        <p:spPr>
          <a:xfrm>
            <a:off x="1475656" y="1340768"/>
            <a:ext cx="2982044" cy="338554"/>
          </a:xfrm>
          <a:prstGeom prst="rect">
            <a:avLst/>
          </a:prstGeom>
          <a:noFill/>
        </p:spPr>
        <p:txBody>
          <a:bodyPr wrap="square" rtlCol="0">
            <a:spAutoFit/>
          </a:bodyPr>
          <a:lstStyle/>
          <a:p>
            <a:r>
              <a:rPr kumimoji="1" lang="ja-JP" altLang="en-US" sz="1400" dirty="0" smtClean="0">
                <a:solidFill>
                  <a:schemeClr val="bg1"/>
                </a:solidFill>
              </a:rPr>
              <a:t>　</a:t>
            </a:r>
            <a:r>
              <a:rPr kumimoji="1" lang="ja-JP" altLang="en-US" sz="1600" dirty="0" smtClean="0">
                <a:solidFill>
                  <a:schemeClr val="bg1"/>
                </a:solidFill>
              </a:rPr>
              <a:t>　じゅ　　どう　　 きつ 　えん</a:t>
            </a:r>
            <a:endParaRPr kumimoji="1" lang="ja-JP" altLang="en-US" sz="16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2" descr="受動喫煙のイラスト"/>
          <p:cNvPicPr>
            <a:picLocks noChangeAspect="1" noChangeArrowheads="1"/>
          </p:cNvPicPr>
          <p:nvPr/>
        </p:nvPicPr>
        <p:blipFill>
          <a:blip r:embed="rId3" cstate="print">
            <a:lum bright="6000" contrast="6000"/>
          </a:blip>
          <a:srcRect/>
          <a:stretch>
            <a:fillRect/>
          </a:stretch>
        </p:blipFill>
        <p:spPr bwMode="auto">
          <a:xfrm>
            <a:off x="1250156" y="796075"/>
            <a:ext cx="5929313" cy="4407953"/>
          </a:xfrm>
          <a:prstGeom prst="rect">
            <a:avLst/>
          </a:prstGeom>
          <a:noFill/>
          <a:ln w="9525">
            <a:noFill/>
            <a:miter lim="800000"/>
            <a:headEnd/>
            <a:tailEnd/>
          </a:ln>
        </p:spPr>
      </p:pic>
      <p:sp>
        <p:nvSpPr>
          <p:cNvPr id="46084" name="Text Box 3"/>
          <p:cNvSpPr txBox="1">
            <a:spLocks noChangeArrowheads="1"/>
          </p:cNvSpPr>
          <p:nvPr/>
        </p:nvSpPr>
        <p:spPr bwMode="auto">
          <a:xfrm>
            <a:off x="3167845" y="1862827"/>
            <a:ext cx="2052227" cy="600164"/>
          </a:xfrm>
          <a:prstGeom prst="rect">
            <a:avLst/>
          </a:prstGeom>
          <a:noFill/>
          <a:ln w="12700" cap="sq">
            <a:noFill/>
            <a:miter lim="800000"/>
            <a:headEnd type="none" w="sm" len="sm"/>
            <a:tailEnd type="none" w="sm" len="sm"/>
          </a:ln>
        </p:spPr>
        <p:txBody>
          <a:bodyPr wrap="square">
            <a:spAutoFit/>
          </a:bodyPr>
          <a:lstStyle/>
          <a:p>
            <a:r>
              <a:rPr lang="ja-JP" altLang="en-US" sz="3300" b="1" dirty="0">
                <a:solidFill>
                  <a:srgbClr val="0066FF"/>
                </a:solidFill>
              </a:rPr>
              <a:t>受動喫煙</a:t>
            </a:r>
          </a:p>
        </p:txBody>
      </p:sp>
      <p:sp>
        <p:nvSpPr>
          <p:cNvPr id="46085" name="正方形/長方形 4"/>
          <p:cNvSpPr>
            <a:spLocks noChangeArrowheads="1"/>
          </p:cNvSpPr>
          <p:nvPr/>
        </p:nvSpPr>
        <p:spPr bwMode="auto">
          <a:xfrm>
            <a:off x="6302" y="5927402"/>
            <a:ext cx="9144000" cy="387286"/>
          </a:xfrm>
          <a:prstGeom prst="rect">
            <a:avLst/>
          </a:prstGeom>
          <a:noFill/>
          <a:ln w="9525">
            <a:noFill/>
            <a:miter lim="800000"/>
            <a:headEnd/>
            <a:tailEnd/>
          </a:ln>
        </p:spPr>
        <p:txBody>
          <a:bodyPr wrap="square">
            <a:spAutoFit/>
          </a:bodyPr>
          <a:lstStyle/>
          <a:p>
            <a:pPr>
              <a:lnSpc>
                <a:spcPts val="2250"/>
              </a:lnSpc>
            </a:pPr>
            <a:r>
              <a:rPr lang="ja-JP" altLang="en-US" sz="3600" b="1" dirty="0">
                <a:solidFill>
                  <a:srgbClr val="000099"/>
                </a:solidFill>
              </a:rPr>
              <a:t>受動喫煙は、からだに悪い影響を及ぼします</a:t>
            </a:r>
            <a:r>
              <a:rPr lang="ja-JP" altLang="en-US" sz="3200" b="1" dirty="0"/>
              <a:t>。</a:t>
            </a:r>
          </a:p>
        </p:txBody>
      </p:sp>
      <p:sp>
        <p:nvSpPr>
          <p:cNvPr id="6" name="テキスト ボックス 5"/>
          <p:cNvSpPr txBox="1"/>
          <p:nvPr/>
        </p:nvSpPr>
        <p:spPr>
          <a:xfrm>
            <a:off x="3068565" y="1555050"/>
            <a:ext cx="2546233" cy="307777"/>
          </a:xfrm>
          <a:prstGeom prst="rect">
            <a:avLst/>
          </a:prstGeom>
          <a:noFill/>
        </p:spPr>
        <p:txBody>
          <a:bodyPr wrap="square" rtlCol="0">
            <a:spAutoFit/>
          </a:bodyPr>
          <a:lstStyle/>
          <a:p>
            <a:r>
              <a:rPr lang="ja-JP" altLang="en-US" sz="1050" b="1" dirty="0">
                <a:solidFill>
                  <a:srgbClr val="0070C0"/>
                </a:solidFill>
              </a:rPr>
              <a:t> </a:t>
            </a:r>
            <a:r>
              <a:rPr lang="ja-JP" altLang="en-US" sz="1400" b="1" dirty="0">
                <a:solidFill>
                  <a:srgbClr val="0070C0"/>
                </a:solidFill>
              </a:rPr>
              <a:t>じ ゅ ど う き つ え </a:t>
            </a:r>
            <a:r>
              <a:rPr lang="ja-JP" altLang="en-US" sz="1400" b="1" dirty="0" err="1">
                <a:solidFill>
                  <a:srgbClr val="0070C0"/>
                </a:solidFill>
              </a:rPr>
              <a:t>ん</a:t>
            </a:r>
            <a:endParaRPr lang="ja-JP" altLang="en-US" sz="1400" b="1" dirty="0">
              <a:solidFill>
                <a:srgbClr val="0070C0"/>
              </a:solidFill>
            </a:endParaRPr>
          </a:p>
        </p:txBody>
      </p:sp>
      <p:sp>
        <p:nvSpPr>
          <p:cNvPr id="7" name="テキスト ボックス 6"/>
          <p:cNvSpPr txBox="1"/>
          <p:nvPr/>
        </p:nvSpPr>
        <p:spPr>
          <a:xfrm>
            <a:off x="71532" y="5386021"/>
            <a:ext cx="1908179" cy="369332"/>
          </a:xfrm>
          <a:prstGeom prst="rect">
            <a:avLst/>
          </a:prstGeom>
          <a:noFill/>
        </p:spPr>
        <p:txBody>
          <a:bodyPr wrap="square" rtlCol="0">
            <a:spAutoFit/>
          </a:bodyPr>
          <a:lstStyle/>
          <a:p>
            <a:r>
              <a:rPr lang="ja-JP" altLang="en-US" dirty="0"/>
              <a:t> </a:t>
            </a:r>
            <a:r>
              <a:rPr lang="ja-JP" altLang="en-US" b="1" dirty="0">
                <a:solidFill>
                  <a:srgbClr val="000099"/>
                </a:solidFill>
              </a:rPr>
              <a:t>じゅどうきつえん</a:t>
            </a:r>
          </a:p>
        </p:txBody>
      </p:sp>
      <p:sp>
        <p:nvSpPr>
          <p:cNvPr id="2" name="テキスト ボックス 1">
            <a:extLst>
              <a:ext uri="{FF2B5EF4-FFF2-40B4-BE49-F238E27FC236}">
                <a16:creationId xmlns:a16="http://schemas.microsoft.com/office/drawing/2014/main" id="{11ED6FC8-479C-462E-A186-04D1C51A8EAF}"/>
              </a:ext>
            </a:extLst>
          </p:cNvPr>
          <p:cNvSpPr txBox="1"/>
          <p:nvPr/>
        </p:nvSpPr>
        <p:spPr>
          <a:xfrm>
            <a:off x="5219999" y="5416798"/>
            <a:ext cx="988158" cy="307777"/>
          </a:xfrm>
          <a:prstGeom prst="rect">
            <a:avLst/>
          </a:prstGeom>
          <a:noFill/>
        </p:spPr>
        <p:txBody>
          <a:bodyPr wrap="square" rtlCol="0">
            <a:spAutoFit/>
          </a:bodyPr>
          <a:lstStyle/>
          <a:p>
            <a:r>
              <a:rPr lang="ja-JP" altLang="en-US" sz="1400" b="1" dirty="0">
                <a:solidFill>
                  <a:srgbClr val="000099"/>
                </a:solidFill>
              </a:rPr>
              <a:t>えいきょう</a:t>
            </a:r>
          </a:p>
        </p:txBody>
      </p:sp>
    </p:spTree>
    <p:extLst>
      <p:ext uri="{BB962C8B-B14F-4D97-AF65-F5344CB8AC3E}">
        <p14:creationId xmlns:p14="http://schemas.microsoft.com/office/powerpoint/2010/main" val="8560839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番号プレースホルダ 3"/>
          <p:cNvSpPr>
            <a:spLocks noGrp="1"/>
          </p:cNvSpPr>
          <p:nvPr>
            <p:ph type="sldNum" sz="quarter" idx="12"/>
          </p:nvPr>
        </p:nvSpPr>
        <p:spPr>
          <a:noFill/>
        </p:spPr>
        <p:txBody>
          <a:bodyPr/>
          <a:lstStyle/>
          <a:p>
            <a:fld id="{48E667A1-D602-4EBD-8A3B-379DCF91FCC4}" type="slidenum">
              <a:rPr lang="en-US" altLang="ja-JP" smtClean="0"/>
              <a:pPr/>
              <a:t>33</a:t>
            </a:fld>
            <a:endParaRPr lang="en-US" altLang="ja-JP"/>
          </a:p>
        </p:txBody>
      </p:sp>
      <p:sp>
        <p:nvSpPr>
          <p:cNvPr id="47107" name="Rectangle 2"/>
          <p:cNvSpPr>
            <a:spLocks noChangeArrowheads="1"/>
          </p:cNvSpPr>
          <p:nvPr/>
        </p:nvSpPr>
        <p:spPr bwMode="auto">
          <a:xfrm>
            <a:off x="323528" y="1076304"/>
            <a:ext cx="6408712" cy="1323439"/>
          </a:xfrm>
          <a:prstGeom prst="rect">
            <a:avLst/>
          </a:prstGeom>
          <a:noFill/>
          <a:ln w="9525">
            <a:noFill/>
            <a:miter lim="800000"/>
            <a:headEnd/>
            <a:tailEnd/>
          </a:ln>
        </p:spPr>
        <p:txBody>
          <a:bodyPr wrap="square" anchor="ctr">
            <a:spAutoFit/>
          </a:bodyPr>
          <a:lstStyle/>
          <a:p>
            <a:r>
              <a:rPr lang="ja-JP" altLang="en-US" sz="4000" b="1" dirty="0">
                <a:solidFill>
                  <a:srgbClr val="000099"/>
                </a:solidFill>
              </a:rPr>
              <a:t>タバコ</a:t>
            </a:r>
            <a:r>
              <a:rPr lang="ja-JP" altLang="en-US" sz="4000" b="1" dirty="0" smtClean="0">
                <a:solidFill>
                  <a:srgbClr val="000099"/>
                </a:solidFill>
              </a:rPr>
              <a:t>の煙には主流煙、</a:t>
            </a:r>
            <a:endParaRPr lang="en-US" altLang="ja-JP" sz="4000" b="1" dirty="0" smtClean="0">
              <a:solidFill>
                <a:srgbClr val="000099"/>
              </a:solidFill>
            </a:endParaRPr>
          </a:p>
          <a:p>
            <a:r>
              <a:rPr lang="ja-JP" altLang="en-US" sz="4000" b="1" dirty="0" smtClean="0">
                <a:solidFill>
                  <a:srgbClr val="000099"/>
                </a:solidFill>
              </a:rPr>
              <a:t>副流煙、呼出煙があります。</a:t>
            </a:r>
            <a:endParaRPr lang="ja-JP" altLang="en-US" sz="4000" b="1" dirty="0">
              <a:solidFill>
                <a:srgbClr val="000099"/>
              </a:solidFill>
            </a:endParaRPr>
          </a:p>
        </p:txBody>
      </p:sp>
      <p:pic>
        <p:nvPicPr>
          <p:cNvPr id="47109" name="Picture 4" descr="w"/>
          <p:cNvPicPr>
            <a:picLocks noChangeAspect="1" noChangeArrowheads="1"/>
          </p:cNvPicPr>
          <p:nvPr/>
        </p:nvPicPr>
        <p:blipFill>
          <a:blip r:embed="rId3"/>
          <a:srcRect/>
          <a:stretch>
            <a:fillRect/>
          </a:stretch>
        </p:blipFill>
        <p:spPr bwMode="auto">
          <a:xfrm>
            <a:off x="3807619" y="4275535"/>
            <a:ext cx="85725" cy="14288"/>
          </a:xfrm>
          <a:prstGeom prst="rect">
            <a:avLst/>
          </a:prstGeom>
          <a:noFill/>
          <a:ln w="9525">
            <a:noFill/>
            <a:miter lim="800000"/>
            <a:headEnd/>
            <a:tailEnd/>
          </a:ln>
        </p:spPr>
      </p:pic>
      <p:pic>
        <p:nvPicPr>
          <p:cNvPr id="47110" name="Picture 5" descr="たばこの副流煙"/>
          <p:cNvPicPr>
            <a:picLocks noChangeAspect="1" noChangeArrowheads="1"/>
          </p:cNvPicPr>
          <p:nvPr/>
        </p:nvPicPr>
        <p:blipFill>
          <a:blip r:embed="rId4" cstate="print"/>
          <a:srcRect/>
          <a:stretch>
            <a:fillRect/>
          </a:stretch>
        </p:blipFill>
        <p:spPr bwMode="auto">
          <a:xfrm>
            <a:off x="203693" y="3468092"/>
            <a:ext cx="9028474" cy="3389908"/>
          </a:xfrm>
          <a:prstGeom prst="rect">
            <a:avLst/>
          </a:prstGeom>
          <a:noFill/>
          <a:ln w="9525">
            <a:noFill/>
            <a:miter lim="800000"/>
            <a:headEnd/>
            <a:tailEnd/>
          </a:ln>
        </p:spPr>
      </p:pic>
      <p:sp>
        <p:nvSpPr>
          <p:cNvPr id="47111" name="Rectangle 6"/>
          <p:cNvSpPr>
            <a:spLocks noChangeArrowheads="1"/>
          </p:cNvSpPr>
          <p:nvPr/>
        </p:nvSpPr>
        <p:spPr bwMode="auto">
          <a:xfrm>
            <a:off x="0" y="2692131"/>
            <a:ext cx="7232879" cy="646331"/>
          </a:xfrm>
          <a:prstGeom prst="rect">
            <a:avLst/>
          </a:prstGeom>
          <a:noFill/>
          <a:ln w="9525">
            <a:noFill/>
            <a:miter lim="800000"/>
            <a:headEnd/>
            <a:tailEnd/>
          </a:ln>
        </p:spPr>
        <p:txBody>
          <a:bodyPr wrap="square">
            <a:spAutoFit/>
          </a:bodyPr>
          <a:lstStyle/>
          <a:p>
            <a:r>
              <a:rPr lang="ja-JP" altLang="en-US" sz="3600" b="1" dirty="0">
                <a:solidFill>
                  <a:srgbClr val="000099"/>
                </a:solidFill>
              </a:rPr>
              <a:t>副流煙</a:t>
            </a:r>
            <a:r>
              <a:rPr lang="ja-JP" altLang="en-US" sz="3600" b="1" dirty="0" smtClean="0">
                <a:solidFill>
                  <a:srgbClr val="000099"/>
                </a:solidFill>
              </a:rPr>
              <a:t>は呼出煙よりも有害</a:t>
            </a:r>
            <a:r>
              <a:rPr lang="ja-JP" altLang="en-US" sz="3600" b="1" dirty="0">
                <a:solidFill>
                  <a:srgbClr val="000099"/>
                </a:solidFill>
              </a:rPr>
              <a:t>です</a:t>
            </a:r>
            <a:r>
              <a:rPr lang="ja-JP" altLang="en-US" sz="3600" b="1" dirty="0"/>
              <a:t>。</a:t>
            </a:r>
          </a:p>
        </p:txBody>
      </p:sp>
      <p:sp>
        <p:nvSpPr>
          <p:cNvPr id="2" name="テキスト ボックス 1">
            <a:extLst>
              <a:ext uri="{FF2B5EF4-FFF2-40B4-BE49-F238E27FC236}">
                <a16:creationId xmlns:a16="http://schemas.microsoft.com/office/drawing/2014/main" id="{EBADB28C-9C8C-4BB7-BDF7-88788FE805A7}"/>
              </a:ext>
            </a:extLst>
          </p:cNvPr>
          <p:cNvSpPr txBox="1"/>
          <p:nvPr/>
        </p:nvSpPr>
        <p:spPr>
          <a:xfrm>
            <a:off x="3850481" y="891638"/>
            <a:ext cx="1523174" cy="369332"/>
          </a:xfrm>
          <a:prstGeom prst="rect">
            <a:avLst/>
          </a:prstGeom>
          <a:noFill/>
        </p:spPr>
        <p:txBody>
          <a:bodyPr wrap="none" rtlCol="0">
            <a:spAutoFit/>
          </a:bodyPr>
          <a:lstStyle/>
          <a:p>
            <a:r>
              <a:rPr kumimoji="1" lang="ja-JP" altLang="en-US" b="1" dirty="0">
                <a:solidFill>
                  <a:srgbClr val="000099"/>
                </a:solidFill>
              </a:rPr>
              <a:t>しゅりゅうえん</a:t>
            </a:r>
          </a:p>
        </p:txBody>
      </p:sp>
      <p:sp>
        <p:nvSpPr>
          <p:cNvPr id="3" name="テキスト ボックス 2">
            <a:extLst>
              <a:ext uri="{FF2B5EF4-FFF2-40B4-BE49-F238E27FC236}">
                <a16:creationId xmlns:a16="http://schemas.microsoft.com/office/drawing/2014/main" id="{0CAA3A0A-FC92-4A02-94D6-6500EBF08B4A}"/>
              </a:ext>
            </a:extLst>
          </p:cNvPr>
          <p:cNvSpPr txBox="1"/>
          <p:nvPr/>
        </p:nvSpPr>
        <p:spPr>
          <a:xfrm>
            <a:off x="323528" y="1553357"/>
            <a:ext cx="2109038" cy="369332"/>
          </a:xfrm>
          <a:prstGeom prst="rect">
            <a:avLst/>
          </a:prstGeom>
          <a:noFill/>
        </p:spPr>
        <p:txBody>
          <a:bodyPr wrap="square" rtlCol="0">
            <a:spAutoFit/>
          </a:bodyPr>
          <a:lstStyle/>
          <a:p>
            <a:r>
              <a:rPr kumimoji="1" lang="ja-JP" altLang="en-US" b="1" dirty="0">
                <a:solidFill>
                  <a:srgbClr val="000099"/>
                </a:solidFill>
              </a:rPr>
              <a:t>ふくりゅうえん</a:t>
            </a:r>
          </a:p>
        </p:txBody>
      </p:sp>
      <p:pic>
        <p:nvPicPr>
          <p:cNvPr id="10" name="Picture 3" descr="図1 たばこの主流煙と副流煙"/>
          <p:cNvPicPr>
            <a:picLocks noChangeAspect="1" noChangeArrowheads="1"/>
          </p:cNvPicPr>
          <p:nvPr/>
        </p:nvPicPr>
        <p:blipFill>
          <a:blip r:embed="rId5" cstate="print"/>
          <a:srcRect/>
          <a:stretch>
            <a:fillRect/>
          </a:stretch>
        </p:blipFill>
        <p:spPr bwMode="auto">
          <a:xfrm>
            <a:off x="6588224" y="322512"/>
            <a:ext cx="2376264" cy="4636926"/>
          </a:xfrm>
          <a:prstGeom prst="rect">
            <a:avLst/>
          </a:prstGeom>
          <a:noFill/>
          <a:ln w="9525">
            <a:noFill/>
            <a:miter lim="800000"/>
            <a:headEnd/>
            <a:tailEnd/>
          </a:ln>
        </p:spPr>
      </p:pic>
    </p:spTree>
    <p:extLst>
      <p:ext uri="{BB962C8B-B14F-4D97-AF65-F5344CB8AC3E}">
        <p14:creationId xmlns:p14="http://schemas.microsoft.com/office/powerpoint/2010/main" val="2345390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スライド番号プレースホルダ 5"/>
          <p:cNvSpPr>
            <a:spLocks noGrp="1"/>
          </p:cNvSpPr>
          <p:nvPr>
            <p:ph type="sldNum" sz="quarter" idx="12"/>
          </p:nvPr>
        </p:nvSpPr>
        <p:spPr>
          <a:noFill/>
        </p:spPr>
        <p:txBody>
          <a:bodyPr/>
          <a:lstStyle/>
          <a:p>
            <a:fld id="{FCAE5692-33FE-4D7A-9378-530A95E7CB80}" type="slidenum">
              <a:rPr lang="en-US" altLang="ja-JP" smtClean="0"/>
              <a:pPr/>
              <a:t>34</a:t>
            </a:fld>
            <a:endParaRPr lang="en-US" altLang="ja-JP" smtClean="0"/>
          </a:p>
        </p:txBody>
      </p:sp>
      <p:pic>
        <p:nvPicPr>
          <p:cNvPr id="50179" name="Picture 3"/>
          <p:cNvPicPr>
            <a:picLocks noGrp="1" noChangeAspect="1" noChangeArrowheads="1"/>
          </p:cNvPicPr>
          <p:nvPr>
            <p:ph type="body" idx="1"/>
          </p:nvPr>
        </p:nvPicPr>
        <p:blipFill>
          <a:blip r:embed="rId3" cstate="print"/>
          <a:srcRect/>
          <a:stretch>
            <a:fillRect/>
          </a:stretch>
        </p:blipFill>
        <p:spPr>
          <a:xfrm>
            <a:off x="1836577" y="789205"/>
            <a:ext cx="5832648" cy="4264904"/>
          </a:xfrm>
          <a:ln w="38100" cap="flat">
            <a:solidFill>
              <a:schemeClr val="tx1"/>
            </a:solidFill>
          </a:ln>
        </p:spPr>
      </p:pic>
      <p:sp>
        <p:nvSpPr>
          <p:cNvPr id="50180" name="Rectangle 6"/>
          <p:cNvSpPr>
            <a:spLocks noChangeArrowheads="1"/>
          </p:cNvSpPr>
          <p:nvPr/>
        </p:nvSpPr>
        <p:spPr bwMode="auto">
          <a:xfrm>
            <a:off x="717536" y="142874"/>
            <a:ext cx="7382855" cy="646331"/>
          </a:xfrm>
          <a:prstGeom prst="rect">
            <a:avLst/>
          </a:prstGeom>
          <a:noFill/>
          <a:ln w="12700" cap="sq">
            <a:noFill/>
            <a:miter lim="800000"/>
            <a:headEnd type="none" w="sm" len="sm"/>
            <a:tailEnd type="none" w="sm" len="sm"/>
          </a:ln>
        </p:spPr>
        <p:txBody>
          <a:bodyPr wrap="square">
            <a:spAutoFit/>
          </a:bodyPr>
          <a:lstStyle/>
          <a:p>
            <a:r>
              <a:rPr lang="ja-JP" altLang="en-US" sz="3600" b="1" dirty="0" smtClean="0">
                <a:solidFill>
                  <a:srgbClr val="CC0000"/>
                </a:solidFill>
              </a:rPr>
              <a:t>　　  これ</a:t>
            </a:r>
            <a:r>
              <a:rPr lang="ja-JP" altLang="en-US" sz="3600" b="1" dirty="0">
                <a:solidFill>
                  <a:srgbClr val="CC0000"/>
                </a:solidFill>
              </a:rPr>
              <a:t>がカッコいいのだろうか？</a:t>
            </a:r>
          </a:p>
        </p:txBody>
      </p:sp>
      <p:sp>
        <p:nvSpPr>
          <p:cNvPr id="50181" name="正方形/長方形 4"/>
          <p:cNvSpPr>
            <a:spLocks noChangeArrowheads="1"/>
          </p:cNvSpPr>
          <p:nvPr/>
        </p:nvSpPr>
        <p:spPr bwMode="auto">
          <a:xfrm>
            <a:off x="249850" y="5085184"/>
            <a:ext cx="8964488" cy="1569660"/>
          </a:xfrm>
          <a:prstGeom prst="rect">
            <a:avLst/>
          </a:prstGeom>
          <a:noFill/>
          <a:ln w="9525">
            <a:noFill/>
            <a:miter lim="800000"/>
            <a:headEnd/>
            <a:tailEnd/>
          </a:ln>
        </p:spPr>
        <p:txBody>
          <a:bodyPr wrap="square">
            <a:spAutoFit/>
          </a:bodyPr>
          <a:lstStyle/>
          <a:p>
            <a:r>
              <a:rPr lang="ja-JP" altLang="en-US" sz="3200" b="1" dirty="0">
                <a:solidFill>
                  <a:srgbClr val="000099"/>
                </a:solidFill>
              </a:rPr>
              <a:t>タバコを吸い始める動機は、「好奇心」「なんとなく」「友達</a:t>
            </a:r>
            <a:r>
              <a:rPr lang="ja-JP" altLang="en-US" sz="3200" b="1" dirty="0" smtClean="0">
                <a:solidFill>
                  <a:srgbClr val="000099"/>
                </a:solidFill>
              </a:rPr>
              <a:t>にすすめられて</a:t>
            </a:r>
            <a:r>
              <a:rPr lang="ja-JP" altLang="en-US" sz="3200" b="1" dirty="0">
                <a:solidFill>
                  <a:srgbClr val="000099"/>
                </a:solidFill>
              </a:rPr>
              <a:t>」「親・家人にすすめられて</a:t>
            </a:r>
            <a:r>
              <a:rPr lang="ja-JP" altLang="en-US" sz="3200" b="1" dirty="0" smtClean="0">
                <a:solidFill>
                  <a:srgbClr val="000099"/>
                </a:solidFill>
              </a:rPr>
              <a:t>」の順</a:t>
            </a:r>
            <a:r>
              <a:rPr lang="ja-JP" altLang="en-US" sz="3200" b="1" dirty="0">
                <a:solidFill>
                  <a:srgbClr val="000099"/>
                </a:solidFill>
              </a:rPr>
              <a:t>であった。</a:t>
            </a:r>
          </a:p>
        </p:txBody>
      </p:sp>
    </p:spTree>
    <p:extLst>
      <p:ext uri="{BB962C8B-B14F-4D97-AF65-F5344CB8AC3E}">
        <p14:creationId xmlns:p14="http://schemas.microsoft.com/office/powerpoint/2010/main" val="31420031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ctrTitle"/>
          </p:nvPr>
        </p:nvSpPr>
        <p:spPr>
          <a:xfrm>
            <a:off x="1071563" y="214313"/>
            <a:ext cx="6929437" cy="4129087"/>
          </a:xfrm>
          <a:solidFill>
            <a:srgbClr val="0F3622"/>
          </a:solidFill>
        </p:spPr>
        <p:txBody>
          <a:bodyPr/>
          <a:lstStyle/>
          <a:p>
            <a:pPr eaLnBrk="1" hangingPunct="1">
              <a:lnSpc>
                <a:spcPct val="130000"/>
              </a:lnSpc>
            </a:pPr>
            <a:r>
              <a:rPr lang="en-US" altLang="ja-JP" sz="4800" smtClean="0">
                <a:solidFill>
                  <a:schemeClr val="bg1"/>
                </a:solidFill>
                <a:ea typeface="ＤＦPOP体"/>
                <a:cs typeface="ＤＦPOP体"/>
              </a:rPr>
              <a:t/>
            </a:r>
            <a:br>
              <a:rPr lang="en-US" altLang="ja-JP" sz="4800" smtClean="0">
                <a:solidFill>
                  <a:schemeClr val="bg1"/>
                </a:solidFill>
                <a:ea typeface="ＤＦPOP体"/>
                <a:cs typeface="ＤＦPOP体"/>
              </a:rPr>
            </a:br>
            <a:r>
              <a:rPr lang="ja-JP" altLang="en-US" sz="4800" smtClean="0">
                <a:solidFill>
                  <a:schemeClr val="bg1"/>
                </a:solidFill>
                <a:ea typeface="ＤＦPOP体"/>
                <a:cs typeface="ＤＦPOP体"/>
              </a:rPr>
              <a:t>問題</a:t>
            </a:r>
            <a:r>
              <a:rPr lang="en-US" altLang="ja-JP" sz="4800" smtClean="0">
                <a:solidFill>
                  <a:schemeClr val="bg1"/>
                </a:solidFill>
                <a:ea typeface="ＤＦPOP体"/>
                <a:cs typeface="ＤＦPOP体"/>
              </a:rPr>
              <a:t/>
            </a:r>
            <a:br>
              <a:rPr lang="en-US" altLang="ja-JP" sz="4800" smtClean="0">
                <a:solidFill>
                  <a:schemeClr val="bg1"/>
                </a:solidFill>
                <a:ea typeface="ＤＦPOP体"/>
                <a:cs typeface="ＤＦPOP体"/>
              </a:rPr>
            </a:br>
            <a:r>
              <a:rPr lang="ja-JP" altLang="en-US" sz="4800" smtClean="0">
                <a:solidFill>
                  <a:schemeClr val="bg1"/>
                </a:solidFill>
                <a:ea typeface="ＤＦPOP体"/>
                <a:cs typeface="ＤＦPOP体"/>
              </a:rPr>
              <a:t>分煙という言葉を聞いたことがありますか？</a:t>
            </a:r>
            <a:r>
              <a:rPr lang="ja-JP" altLang="en-US" sz="2400" smtClean="0">
                <a:solidFill>
                  <a:schemeClr val="bg1"/>
                </a:solidFill>
                <a:ea typeface="ＤＦPOP体"/>
                <a:cs typeface="ＤＦPOP体"/>
              </a:rPr>
              <a:t/>
            </a:r>
            <a:br>
              <a:rPr lang="ja-JP" altLang="en-US" sz="2400" smtClean="0">
                <a:solidFill>
                  <a:schemeClr val="bg1"/>
                </a:solidFill>
                <a:ea typeface="ＤＦPOP体"/>
                <a:cs typeface="ＤＦPOP体"/>
              </a:rPr>
            </a:br>
            <a:r>
              <a:rPr lang="ja-JP" altLang="en-US" sz="2400" smtClean="0">
                <a:solidFill>
                  <a:schemeClr val="bg1"/>
                </a:solidFill>
                <a:ea typeface="ＤＦPOP体"/>
                <a:cs typeface="ＤＦPOP体"/>
              </a:rPr>
              <a:t/>
            </a:r>
            <a:br>
              <a:rPr lang="ja-JP" altLang="en-US" sz="2400" smtClean="0">
                <a:solidFill>
                  <a:schemeClr val="bg1"/>
                </a:solidFill>
                <a:ea typeface="ＤＦPOP体"/>
                <a:cs typeface="ＤＦPOP体"/>
              </a:rPr>
            </a:br>
            <a:endParaRPr lang="ja-JP" altLang="en-US" sz="6000" smtClean="0">
              <a:solidFill>
                <a:schemeClr val="bg1"/>
              </a:solidFill>
              <a:ea typeface="ＤＦPOP体"/>
              <a:cs typeface="ＤＦPOP体"/>
            </a:endParaRPr>
          </a:p>
        </p:txBody>
      </p:sp>
      <p:grpSp>
        <p:nvGrpSpPr>
          <p:cNvPr id="2" name="Group 4"/>
          <p:cNvGrpSpPr>
            <a:grpSpLocks/>
          </p:cNvGrpSpPr>
          <p:nvPr/>
        </p:nvGrpSpPr>
        <p:grpSpPr bwMode="auto">
          <a:xfrm>
            <a:off x="1752600" y="4648200"/>
            <a:ext cx="5410200" cy="1927225"/>
            <a:chOff x="960" y="2400"/>
            <a:chExt cx="3840" cy="1368"/>
          </a:xfrm>
        </p:grpSpPr>
        <p:sp>
          <p:nvSpPr>
            <p:cNvPr id="51204" name="Text Box 5"/>
            <p:cNvSpPr txBox="1">
              <a:spLocks noChangeArrowheads="1"/>
            </p:cNvSpPr>
            <p:nvPr/>
          </p:nvSpPr>
          <p:spPr bwMode="auto">
            <a:xfrm>
              <a:off x="960" y="2400"/>
              <a:ext cx="3840" cy="1368"/>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r>
                <a:rPr lang="ja-JP" altLang="en-US">
                  <a:latin typeface="Times New Roman" pitchFamily="18" charset="0"/>
                  <a:ea typeface="ＤＦPOP体"/>
                  <a:cs typeface="ＤＦPOP体"/>
                </a:rPr>
                <a:t>　　</a:t>
              </a:r>
            </a:p>
          </p:txBody>
        </p:sp>
        <p:pic>
          <p:nvPicPr>
            <p:cNvPr id="51205" name="Picture 6"/>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51206" name="Picture 7"/>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7" name="テキスト ボックス 6"/>
          <p:cNvSpPr txBox="1"/>
          <p:nvPr/>
        </p:nvSpPr>
        <p:spPr>
          <a:xfrm>
            <a:off x="1187624" y="1268760"/>
            <a:ext cx="1224136" cy="307777"/>
          </a:xfrm>
          <a:prstGeom prst="rect">
            <a:avLst/>
          </a:prstGeom>
          <a:noFill/>
        </p:spPr>
        <p:txBody>
          <a:bodyPr wrap="square" rtlCol="0">
            <a:spAutoFit/>
          </a:bodyPr>
          <a:lstStyle/>
          <a:p>
            <a:r>
              <a:rPr kumimoji="1" lang="ja-JP" altLang="en-US" sz="1400" dirty="0" smtClean="0">
                <a:solidFill>
                  <a:schemeClr val="bg1"/>
                </a:solidFill>
              </a:rPr>
              <a:t>   ぶんえん</a:t>
            </a:r>
            <a:endParaRPr kumimoji="1" lang="ja-JP" altLang="en-US"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4" name="Rectangle 4"/>
          <p:cNvSpPr>
            <a:spLocks noGrp="1" noChangeArrowheads="1"/>
          </p:cNvSpPr>
          <p:nvPr>
            <p:ph type="title"/>
          </p:nvPr>
        </p:nvSpPr>
        <p:spPr>
          <a:xfrm>
            <a:off x="-44633" y="260648"/>
            <a:ext cx="9396536" cy="792088"/>
          </a:xfrm>
        </p:spPr>
        <p:txBody>
          <a:bodyPr rtlCol="0">
            <a:noAutofit/>
          </a:bodyPr>
          <a:lstStyle/>
          <a:p>
            <a:pPr defTabSz="651931" eaLnBrk="1" fontAlgn="auto" hangingPunct="1">
              <a:spcAft>
                <a:spcPts val="0"/>
              </a:spcAft>
              <a:defRPr/>
            </a:pPr>
            <a:r>
              <a:rPr lang="ja-JP" altLang="en-US" sz="4300" dirty="0" smtClean="0">
                <a:solidFill>
                  <a:srgbClr val="000099"/>
                </a:solidFill>
                <a:ea typeface="ＭＳ ゴシック" pitchFamily="49" charset="-128"/>
              </a:rPr>
              <a:t>わけただけで効果があるでしょうか</a:t>
            </a:r>
          </a:p>
        </p:txBody>
      </p:sp>
      <p:pic>
        <p:nvPicPr>
          <p:cNvPr id="53251" name="Picture 2" descr="2"/>
          <p:cNvPicPr>
            <a:picLocks noGrp="1" noChangeAspect="1" noChangeArrowheads="1"/>
          </p:cNvPicPr>
          <p:nvPr>
            <p:ph idx="1"/>
          </p:nvPr>
        </p:nvPicPr>
        <p:blipFill>
          <a:blip r:embed="rId3" cstate="print"/>
          <a:srcRect l="9378" t="5402" r="13881" b="8664"/>
          <a:stretch>
            <a:fillRect/>
          </a:stretch>
        </p:blipFill>
        <p:spPr>
          <a:xfrm>
            <a:off x="1403648" y="1203237"/>
            <a:ext cx="6260328" cy="4971861"/>
          </a:xfrm>
        </p:spPr>
      </p:pic>
      <p:sp>
        <p:nvSpPr>
          <p:cNvPr id="53252" name="Text Box 3"/>
          <p:cNvSpPr txBox="1">
            <a:spLocks noChangeArrowheads="1"/>
          </p:cNvSpPr>
          <p:nvPr/>
        </p:nvSpPr>
        <p:spPr bwMode="auto">
          <a:xfrm>
            <a:off x="0" y="5834880"/>
            <a:ext cx="10489136" cy="738633"/>
          </a:xfrm>
          <a:prstGeom prst="rect">
            <a:avLst/>
          </a:prstGeom>
          <a:noFill/>
          <a:ln w="9525">
            <a:noFill/>
            <a:miter lim="800000"/>
            <a:headEnd/>
            <a:tailEnd/>
          </a:ln>
        </p:spPr>
        <p:txBody>
          <a:bodyPr wrap="square" lIns="91407" tIns="45705" rIns="91407" bIns="45705">
            <a:spAutoFit/>
          </a:bodyPr>
          <a:lstStyle/>
          <a:p>
            <a:pPr defTabSz="912813"/>
            <a:r>
              <a:rPr lang="ja-JP" altLang="en-US" sz="4200" dirty="0">
                <a:solidFill>
                  <a:srgbClr val="000099"/>
                </a:solidFill>
                <a:ea typeface="ＭＳ ゴシック" pitchFamily="49" charset="-128"/>
              </a:rPr>
              <a:t>水より空気の方がもっと混ざり合うよ</a:t>
            </a:r>
          </a:p>
        </p:txBody>
      </p:sp>
    </p:spTree>
    <p:extLst>
      <p:ext uri="{BB962C8B-B14F-4D97-AF65-F5344CB8AC3E}">
        <p14:creationId xmlns:p14="http://schemas.microsoft.com/office/powerpoint/2010/main" val="207880821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752600" y="4797152"/>
            <a:ext cx="5410200" cy="1872208"/>
            <a:chOff x="960" y="2400"/>
            <a:chExt cx="3840" cy="1368"/>
          </a:xfrm>
        </p:grpSpPr>
        <p:sp>
          <p:nvSpPr>
            <p:cNvPr id="55300" name="Text Box 5"/>
            <p:cNvSpPr txBox="1">
              <a:spLocks noChangeArrowheads="1"/>
            </p:cNvSpPr>
            <p:nvPr/>
          </p:nvSpPr>
          <p:spPr bwMode="auto">
            <a:xfrm>
              <a:off x="960" y="2400"/>
              <a:ext cx="3840" cy="1368"/>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endParaRPr lang="en-US" altLang="ja-JP">
                <a:latin typeface="Times New Roman" pitchFamily="18" charset="0"/>
                <a:ea typeface="ＤＦPOP体"/>
                <a:cs typeface="ＤＦPOP体"/>
              </a:endParaRPr>
            </a:p>
            <a:p>
              <a:r>
                <a:rPr lang="ja-JP" altLang="en-US">
                  <a:latin typeface="Times New Roman" pitchFamily="18" charset="0"/>
                  <a:ea typeface="ＤＦPOP体"/>
                  <a:cs typeface="ＤＦPOP体"/>
                </a:rPr>
                <a:t>　　</a:t>
              </a:r>
            </a:p>
          </p:txBody>
        </p:sp>
        <p:pic>
          <p:nvPicPr>
            <p:cNvPr id="55301" name="Picture 6"/>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55302" name="Picture 7"/>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7" name="Rectangle 2"/>
          <p:cNvSpPr txBox="1">
            <a:spLocks noChangeArrowheads="1"/>
          </p:cNvSpPr>
          <p:nvPr/>
        </p:nvSpPr>
        <p:spPr bwMode="auto">
          <a:xfrm>
            <a:off x="395536" y="260649"/>
            <a:ext cx="8496944" cy="4248472"/>
          </a:xfrm>
          <a:prstGeom prst="rect">
            <a:avLst/>
          </a:prstGeom>
          <a:solidFill>
            <a:srgbClr val="0F3622"/>
          </a:solid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kumimoji="1" lang="ja-JP" altLang="en-US" sz="6000" b="0" i="0" u="none" strike="noStrike" kern="0" cap="none" spc="0" normalizeH="0" baseline="0" noProof="0" dirty="0" smtClean="0">
                <a:ln>
                  <a:noFill/>
                </a:ln>
                <a:solidFill>
                  <a:schemeClr val="bg1"/>
                </a:solidFill>
                <a:effectLst/>
                <a:uLnTx/>
                <a:uFillTx/>
                <a:latin typeface="+mj-lt"/>
                <a:ea typeface="+mj-ea"/>
                <a:cs typeface="+mj-cs"/>
              </a:rPr>
              <a:t>問題</a:t>
            </a:r>
            <a:endParaRPr kumimoji="1" lang="en-US" altLang="ja-JP" sz="6000" b="0" i="0" u="none" strike="noStrike" kern="0" cap="none" spc="0" normalizeH="0" baseline="0" noProof="0" dirty="0" smtClean="0">
              <a:ln>
                <a:noFill/>
              </a:ln>
              <a:solidFill>
                <a:schemeClr val="bg1"/>
              </a:solidFill>
              <a:effectLst/>
              <a:uLnTx/>
              <a:uFillTx/>
              <a:latin typeface="+mj-lt"/>
              <a:ea typeface="+mj-ea"/>
              <a:cs typeface="+mj-cs"/>
            </a:endParaRPr>
          </a:p>
          <a:p>
            <a:pPr lvl="0" algn="ctr"/>
            <a:r>
              <a:rPr kumimoji="1" lang="ja-JP" altLang="en-US" sz="1100" b="0" i="0" u="none" strike="noStrike" kern="0" cap="none" spc="0" normalizeH="0" baseline="0" noProof="0" dirty="0" smtClean="0">
                <a:ln>
                  <a:noFill/>
                </a:ln>
                <a:solidFill>
                  <a:schemeClr val="bg1"/>
                </a:solidFill>
                <a:effectLst/>
                <a:uLnTx/>
                <a:uFillTx/>
                <a:latin typeface="+mj-lt"/>
                <a:ea typeface="+mj-ea"/>
                <a:cs typeface="+mj-cs"/>
              </a:rPr>
              <a:t> </a:t>
            </a:r>
            <a:r>
              <a:rPr kumimoji="1" lang="ja-JP" altLang="en-US" sz="1000" b="0" i="0" u="none" strike="noStrike" kern="0" cap="none" spc="0" normalizeH="0" baseline="0" noProof="0" dirty="0" smtClean="0">
                <a:ln>
                  <a:noFill/>
                </a:ln>
                <a:solidFill>
                  <a:schemeClr val="bg1"/>
                </a:solidFill>
                <a:effectLst/>
                <a:uLnTx/>
                <a:uFillTx/>
                <a:latin typeface="+mj-lt"/>
                <a:ea typeface="+mj-ea"/>
                <a:cs typeface="+mj-cs"/>
              </a:rPr>
              <a:t> </a:t>
            </a:r>
            <a:r>
              <a:rPr kumimoji="1" lang="en-US" altLang="ja-JP" sz="4000" b="0" i="0" u="none" strike="noStrike" kern="0" cap="none" spc="0" normalizeH="0" baseline="0" noProof="0" dirty="0" smtClean="0">
                <a:ln>
                  <a:noFill/>
                </a:ln>
                <a:solidFill>
                  <a:schemeClr val="bg1"/>
                </a:solidFill>
                <a:effectLst/>
                <a:uLnTx/>
                <a:uFillTx/>
                <a:latin typeface="+mj-lt"/>
                <a:ea typeface="+mj-ea"/>
                <a:cs typeface="+mj-cs"/>
              </a:rPr>
              <a:t/>
            </a:r>
            <a:br>
              <a:rPr kumimoji="1" lang="en-US" altLang="ja-JP" sz="4000" b="0" i="0" u="none" strike="noStrike" kern="0" cap="none" spc="0" normalizeH="0" baseline="0" noProof="0" dirty="0" smtClean="0">
                <a:ln>
                  <a:noFill/>
                </a:ln>
                <a:solidFill>
                  <a:schemeClr val="bg1"/>
                </a:solidFill>
                <a:effectLst/>
                <a:uLnTx/>
                <a:uFillTx/>
                <a:latin typeface="+mj-lt"/>
                <a:ea typeface="+mj-ea"/>
                <a:cs typeface="+mj-cs"/>
              </a:rPr>
            </a:br>
            <a:r>
              <a:rPr kumimoji="1" lang="ja-JP" altLang="en-US" sz="4000" b="0" i="0" u="none" strike="noStrike" kern="0" cap="none" spc="0" normalizeH="0" baseline="0" noProof="0" dirty="0" smtClean="0">
                <a:ln>
                  <a:noFill/>
                </a:ln>
                <a:solidFill>
                  <a:schemeClr val="bg1"/>
                </a:solidFill>
                <a:effectLst/>
                <a:uLnTx/>
                <a:uFillTx/>
                <a:latin typeface="+mj-lt"/>
                <a:ea typeface="+mj-ea"/>
                <a:cs typeface="+mj-cs"/>
              </a:rPr>
              <a:t>　</a:t>
            </a:r>
            <a:r>
              <a:rPr lang="ja-JP" altLang="en-US" sz="4800" dirty="0" smtClean="0">
                <a:solidFill>
                  <a:schemeClr val="bg1"/>
                </a:solidFill>
                <a:ea typeface="ＤＦPOP体"/>
                <a:cs typeface="ＤＦPOP体"/>
              </a:rPr>
              <a:t>体にこんなに悪いことが　</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あるのに、なぜタバコは</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やめられないのでしょうか？</a:t>
            </a:r>
            <a:endParaRPr kumimoji="1" lang="ja-JP" altLang="en-US" sz="4100" b="0" i="0" u="none" strike="noStrike" kern="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609600" y="838200"/>
            <a:ext cx="7924800" cy="3733800"/>
          </a:xfrm>
          <a:solidFill>
            <a:srgbClr val="006600"/>
          </a:solidFill>
        </p:spPr>
        <p:txBody>
          <a:bodyPr/>
          <a:lstStyle/>
          <a:p>
            <a:pPr algn="l" eaLnBrk="1" hangingPunct="1">
              <a:lnSpc>
                <a:spcPct val="110000"/>
              </a:lnSpc>
            </a:pPr>
            <a:r>
              <a:rPr lang="ja-JP" altLang="en-US" smtClean="0">
                <a:solidFill>
                  <a:srgbClr val="FFFF00"/>
                </a:solidFill>
                <a:ea typeface="ＤＦPOP体"/>
                <a:cs typeface="ＤＦPOP体"/>
              </a:rPr>
              <a:t>　①　カッコいいから　</a:t>
            </a:r>
            <a:br>
              <a:rPr lang="ja-JP" altLang="en-US" smtClean="0">
                <a:solidFill>
                  <a:srgbClr val="FFFF00"/>
                </a:solidFill>
                <a:ea typeface="ＤＦPOP体"/>
                <a:cs typeface="ＤＦPOP体"/>
              </a:rPr>
            </a:br>
            <a:r>
              <a:rPr lang="ja-JP" altLang="en-US" smtClean="0">
                <a:solidFill>
                  <a:srgbClr val="FFFF00"/>
                </a:solidFill>
                <a:ea typeface="ＤＦPOP体"/>
                <a:cs typeface="ＤＦPOP体"/>
              </a:rPr>
              <a:t>　②　元気が出るから　</a:t>
            </a:r>
            <a:br>
              <a:rPr lang="ja-JP" altLang="en-US" smtClean="0">
                <a:solidFill>
                  <a:srgbClr val="FFFF00"/>
                </a:solidFill>
                <a:ea typeface="ＤＦPOP体"/>
                <a:cs typeface="ＤＦPOP体"/>
              </a:rPr>
            </a:br>
            <a:r>
              <a:rPr lang="ja-JP" altLang="en-US" smtClean="0">
                <a:solidFill>
                  <a:srgbClr val="FFFF00"/>
                </a:solidFill>
                <a:ea typeface="ＤＦPOP体"/>
                <a:cs typeface="ＤＦPOP体"/>
              </a:rPr>
              <a:t>　③　やめられなく　　</a:t>
            </a:r>
            <a:br>
              <a:rPr lang="ja-JP" altLang="en-US" smtClean="0">
                <a:solidFill>
                  <a:srgbClr val="FFFF00"/>
                </a:solidFill>
                <a:ea typeface="ＤＦPOP体"/>
                <a:cs typeface="ＤＦPOP体"/>
              </a:rPr>
            </a:br>
            <a:r>
              <a:rPr lang="ja-JP" altLang="en-US" smtClean="0">
                <a:solidFill>
                  <a:srgbClr val="FFFF00"/>
                </a:solidFill>
                <a:ea typeface="ＤＦPOP体"/>
                <a:cs typeface="ＤＦPOP体"/>
              </a:rPr>
              <a:t>　　　なってしまったから</a:t>
            </a:r>
            <a:endParaRPr lang="ja-JP" altLang="en-US" sz="5400" smtClean="0">
              <a:solidFill>
                <a:srgbClr val="FFFF00"/>
              </a:solidFill>
              <a:ea typeface="ＤＦPOP体"/>
              <a:cs typeface="ＤＦPOP体"/>
            </a:endParaRPr>
          </a:p>
        </p:txBody>
      </p:sp>
      <p:sp>
        <p:nvSpPr>
          <p:cNvPr id="56323" name="Rectangle 3"/>
          <p:cNvSpPr>
            <a:spLocks noChangeArrowheads="1"/>
          </p:cNvSpPr>
          <p:nvPr/>
        </p:nvSpPr>
        <p:spPr bwMode="auto">
          <a:xfrm>
            <a:off x="533400" y="4572000"/>
            <a:ext cx="8077200" cy="152400"/>
          </a:xfrm>
          <a:prstGeom prst="rect">
            <a:avLst/>
          </a:prstGeom>
          <a:solidFill>
            <a:srgbClr val="996633"/>
          </a:solidFill>
          <a:ln w="9525">
            <a:solidFill>
              <a:schemeClr val="tx1"/>
            </a:solidFill>
            <a:miter lim="800000"/>
            <a:headEnd/>
            <a:tailEnd/>
          </a:ln>
        </p:spPr>
        <p:txBody>
          <a:bodyPr wrap="none" anchor="ctr"/>
          <a:lstStyle/>
          <a:p>
            <a:endParaRPr lang="ja-JP" altLang="en-US"/>
          </a:p>
        </p:txBody>
      </p:sp>
      <p:sp>
        <p:nvSpPr>
          <p:cNvPr id="56324" name="Text Box 4"/>
          <p:cNvSpPr txBox="1">
            <a:spLocks noChangeArrowheads="1"/>
          </p:cNvSpPr>
          <p:nvPr/>
        </p:nvSpPr>
        <p:spPr bwMode="auto">
          <a:xfrm>
            <a:off x="250825" y="188913"/>
            <a:ext cx="4802188" cy="646112"/>
          </a:xfrm>
          <a:prstGeom prst="rect">
            <a:avLst/>
          </a:prstGeom>
          <a:solidFill>
            <a:srgbClr val="FFCC00"/>
          </a:solidFill>
          <a:ln w="9525">
            <a:noFill/>
            <a:miter lim="800000"/>
            <a:headEnd/>
            <a:tailEnd/>
          </a:ln>
        </p:spPr>
        <p:txBody>
          <a:bodyPr wrap="none">
            <a:spAutoFit/>
          </a:bodyPr>
          <a:lstStyle/>
          <a:p>
            <a:r>
              <a:rPr lang="ja-JP" altLang="en-US" sz="3600">
                <a:solidFill>
                  <a:srgbClr val="FF0000"/>
                </a:solidFill>
                <a:latin typeface="Times New Roman" pitchFamily="18" charset="0"/>
                <a:ea typeface="ＤＦPOP体"/>
                <a:cs typeface="ＤＦPOP体"/>
              </a:rPr>
              <a:t>何番だと思いますか？</a:t>
            </a:r>
          </a:p>
        </p:txBody>
      </p:sp>
      <p:grpSp>
        <p:nvGrpSpPr>
          <p:cNvPr id="56325" name="Group 5"/>
          <p:cNvGrpSpPr>
            <a:grpSpLocks/>
          </p:cNvGrpSpPr>
          <p:nvPr/>
        </p:nvGrpSpPr>
        <p:grpSpPr bwMode="auto">
          <a:xfrm>
            <a:off x="2057400" y="4800600"/>
            <a:ext cx="4679950" cy="1927225"/>
            <a:chOff x="960" y="2400"/>
            <a:chExt cx="3840" cy="1754"/>
          </a:xfrm>
        </p:grpSpPr>
        <p:sp>
          <p:nvSpPr>
            <p:cNvPr id="56327" name="Text Box 6"/>
            <p:cNvSpPr txBox="1">
              <a:spLocks noChangeArrowheads="1"/>
            </p:cNvSpPr>
            <p:nvPr/>
          </p:nvSpPr>
          <p:spPr bwMode="auto">
            <a:xfrm>
              <a:off x="960" y="2400"/>
              <a:ext cx="3840" cy="1754"/>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56328"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56329"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97290" name="Rectangle 10"/>
          <p:cNvSpPr>
            <a:spLocks noChangeArrowheads="1"/>
          </p:cNvSpPr>
          <p:nvPr/>
        </p:nvSpPr>
        <p:spPr bwMode="auto">
          <a:xfrm>
            <a:off x="1403350" y="2492375"/>
            <a:ext cx="6280150" cy="1108075"/>
          </a:xfrm>
          <a:prstGeom prst="rect">
            <a:avLst/>
          </a:prstGeom>
          <a:solidFill>
            <a:schemeClr val="bg1"/>
          </a:solidFill>
          <a:ln w="9525">
            <a:noFill/>
            <a:miter lim="800000"/>
            <a:headEnd/>
            <a:tailEnd/>
          </a:ln>
        </p:spPr>
        <p:txBody>
          <a:bodyPr wrap="none">
            <a:spAutoFit/>
          </a:bodyPr>
          <a:lstStyle/>
          <a:p>
            <a:pPr algn="ctr"/>
            <a:r>
              <a:rPr lang="ja-JP" altLang="en-US" sz="3200">
                <a:solidFill>
                  <a:srgbClr val="970011"/>
                </a:solidFill>
              </a:rPr>
              <a:t>正解は</a:t>
            </a:r>
            <a:r>
              <a:rPr lang="en-US" altLang="ja-JP" sz="3200">
                <a:solidFill>
                  <a:srgbClr val="970011"/>
                </a:solidFill>
              </a:rPr>
              <a:t>3</a:t>
            </a:r>
            <a:r>
              <a:rPr lang="ja-JP" altLang="en-US" sz="3200">
                <a:solidFill>
                  <a:srgbClr val="970011"/>
                </a:solidFill>
              </a:rPr>
              <a:t>番</a:t>
            </a:r>
          </a:p>
          <a:p>
            <a:pPr algn="ctr"/>
            <a:r>
              <a:rPr lang="ja-JP" altLang="en-US" sz="3200">
                <a:solidFill>
                  <a:srgbClr val="970011"/>
                </a:solidFill>
              </a:rPr>
              <a:t>やめられなくなってしまったから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9881856" presetClass="entr" presetSubtype="159095592" fill="hold" grpId="0" nodeType="clickEffect">
                                  <p:stCondLst>
                                    <p:cond delay="0"/>
                                  </p:stCondLst>
                                  <p:childTnLst>
                                    <p:set>
                                      <p:cBhvr>
                                        <p:cTn id="6" dur="1" fill="hold">
                                          <p:stCondLst>
                                            <p:cond delay="499"/>
                                          </p:stCondLst>
                                        </p:cTn>
                                        <p:tgtEl>
                                          <p:spTgt spid="97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0"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DSC_2711"/>
          <p:cNvPicPr>
            <a:picLocks noChangeAspect="1" noChangeArrowheads="1"/>
          </p:cNvPicPr>
          <p:nvPr/>
        </p:nvPicPr>
        <p:blipFill>
          <a:blip r:embed="rId3" cstate="print"/>
          <a:srcRect/>
          <a:stretch>
            <a:fillRect/>
          </a:stretch>
        </p:blipFill>
        <p:spPr bwMode="auto">
          <a:xfrm>
            <a:off x="474663" y="79375"/>
            <a:ext cx="8264525" cy="6754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1905000" y="228600"/>
            <a:ext cx="6934200" cy="5334000"/>
          </a:xfrm>
          <a:solidFill>
            <a:srgbClr val="0F3622"/>
          </a:solidFill>
        </p:spPr>
        <p:txBody>
          <a:bodyPr/>
          <a:lstStyle/>
          <a:p>
            <a:pPr eaLnBrk="1" hangingPunct="1">
              <a:lnSpc>
                <a:spcPct val="150000"/>
              </a:lnSpc>
            </a:pPr>
            <a:r>
              <a:rPr lang="ja-JP" altLang="en-US" sz="4000" dirty="0" smtClean="0">
                <a:solidFill>
                  <a:schemeClr val="bg1"/>
                </a:solidFill>
                <a:ea typeface="ＤＦPOP体"/>
                <a:cs typeface="ＤＦPOP体"/>
              </a:rPr>
              <a:t>　</a:t>
            </a:r>
            <a:r>
              <a:rPr lang="ja-JP" altLang="en-US" dirty="0" smtClean="0">
                <a:solidFill>
                  <a:schemeClr val="bg1"/>
                </a:solidFill>
                <a:ea typeface="ＤＦPOP体"/>
                <a:cs typeface="ＤＦPOP体"/>
              </a:rPr>
              <a:t>問題</a:t>
            </a:r>
            <a:br>
              <a:rPr lang="ja-JP" altLang="en-US" dirty="0" smtClean="0">
                <a:solidFill>
                  <a:schemeClr val="bg1"/>
                </a:solidFill>
                <a:ea typeface="ＤＦPOP体"/>
                <a:cs typeface="ＤＦPOP体"/>
              </a:rPr>
            </a:br>
            <a:r>
              <a:rPr lang="ja-JP" altLang="en-US" dirty="0" smtClean="0">
                <a:solidFill>
                  <a:schemeClr val="bg1"/>
                </a:solidFill>
                <a:ea typeface="ＤＦPOP体"/>
                <a:cs typeface="ＤＦPOP体"/>
              </a:rPr>
              <a:t>　タバコの煙には、</a:t>
            </a:r>
            <a:br>
              <a:rPr lang="ja-JP" altLang="en-US" dirty="0" smtClean="0">
                <a:solidFill>
                  <a:schemeClr val="bg1"/>
                </a:solidFill>
                <a:ea typeface="ＤＦPOP体"/>
                <a:cs typeface="ＤＦPOP体"/>
              </a:rPr>
            </a:br>
            <a:r>
              <a:rPr lang="ja-JP" altLang="en-US" dirty="0" smtClean="0">
                <a:solidFill>
                  <a:schemeClr val="bg1"/>
                </a:solidFill>
                <a:ea typeface="ＤＦPOP体"/>
                <a:cs typeface="ＤＦPOP体"/>
              </a:rPr>
              <a:t>　体に悪いものが</a:t>
            </a:r>
            <a:br>
              <a:rPr lang="ja-JP" altLang="en-US" dirty="0" smtClean="0">
                <a:solidFill>
                  <a:schemeClr val="bg1"/>
                </a:solidFill>
                <a:ea typeface="ＤＦPOP体"/>
                <a:cs typeface="ＤＦPOP体"/>
              </a:rPr>
            </a:br>
            <a:r>
              <a:rPr lang="ja-JP" altLang="en-US" dirty="0" smtClean="0">
                <a:solidFill>
                  <a:schemeClr val="bg1"/>
                </a:solidFill>
                <a:ea typeface="ＤＦPOP体"/>
                <a:cs typeface="ＤＦPOP体"/>
              </a:rPr>
              <a:t>　どれだけ入っている</a:t>
            </a:r>
            <a:br>
              <a:rPr lang="ja-JP" altLang="en-US" dirty="0" smtClean="0">
                <a:solidFill>
                  <a:schemeClr val="bg1"/>
                </a:solidFill>
                <a:ea typeface="ＤＦPOP体"/>
                <a:cs typeface="ＤＦPOP体"/>
              </a:rPr>
            </a:br>
            <a:r>
              <a:rPr lang="ja-JP" altLang="en-US" dirty="0" smtClean="0">
                <a:solidFill>
                  <a:schemeClr val="bg1"/>
                </a:solidFill>
                <a:ea typeface="ＤＦPOP体"/>
                <a:cs typeface="ＤＦPOP体"/>
              </a:rPr>
              <a:t>　でしょうか？</a:t>
            </a:r>
          </a:p>
        </p:txBody>
      </p:sp>
      <p:pic>
        <p:nvPicPr>
          <p:cNvPr id="9219" name="Picture 4"/>
          <p:cNvPicPr>
            <a:picLocks noChangeAspect="1" noChangeArrowheads="1"/>
          </p:cNvPicPr>
          <p:nvPr/>
        </p:nvPicPr>
        <p:blipFill>
          <a:blip r:embed="rId3" cstate="print"/>
          <a:srcRect/>
          <a:stretch>
            <a:fillRect/>
          </a:stretch>
        </p:blipFill>
        <p:spPr bwMode="auto">
          <a:xfrm>
            <a:off x="304800" y="3886200"/>
            <a:ext cx="1581150" cy="2619375"/>
          </a:xfrm>
          <a:prstGeom prst="rect">
            <a:avLst/>
          </a:prstGeom>
          <a:noFill/>
          <a:ln w="9525">
            <a:noFill/>
            <a:miter lim="800000"/>
            <a:headEnd/>
            <a:tailEnd/>
          </a:ln>
        </p:spPr>
      </p:pic>
      <p:sp>
        <p:nvSpPr>
          <p:cNvPr id="4" name="テキスト ボックス 3"/>
          <p:cNvSpPr txBox="1"/>
          <p:nvPr/>
        </p:nvSpPr>
        <p:spPr>
          <a:xfrm>
            <a:off x="5652120" y="1412776"/>
            <a:ext cx="792088" cy="276999"/>
          </a:xfrm>
          <a:prstGeom prst="rect">
            <a:avLst/>
          </a:prstGeom>
          <a:noFill/>
        </p:spPr>
        <p:txBody>
          <a:bodyPr wrap="square" rtlCol="0">
            <a:spAutoFit/>
          </a:bodyPr>
          <a:lstStyle/>
          <a:p>
            <a:r>
              <a:rPr kumimoji="1" lang="ja-JP" altLang="en-US" sz="1200" dirty="0" smtClean="0">
                <a:solidFill>
                  <a:schemeClr val="bg1"/>
                </a:solidFill>
              </a:rPr>
              <a:t>けむり</a:t>
            </a:r>
            <a:endParaRPr kumimoji="1" lang="ja-JP" altLang="en-US" sz="1200"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スライド番号プレースホルダ 3"/>
          <p:cNvSpPr>
            <a:spLocks noGrp="1"/>
          </p:cNvSpPr>
          <p:nvPr>
            <p:ph type="sldNum" sz="quarter" idx="12"/>
          </p:nvPr>
        </p:nvSpPr>
        <p:spPr>
          <a:noFill/>
        </p:spPr>
        <p:txBody>
          <a:bodyPr/>
          <a:lstStyle/>
          <a:p>
            <a:fld id="{647FFE17-8D7C-4C5C-871D-1F351EFCB16F}" type="slidenum">
              <a:rPr lang="en-US" altLang="ja-JP" smtClean="0"/>
              <a:pPr/>
              <a:t>40</a:t>
            </a:fld>
            <a:endParaRPr lang="en-US" altLang="ja-JP" smtClean="0"/>
          </a:p>
        </p:txBody>
      </p:sp>
      <p:pic>
        <p:nvPicPr>
          <p:cNvPr id="59395" name="Picture 2" descr="6"/>
          <p:cNvPicPr>
            <a:picLocks noChangeAspect="1" noChangeArrowheads="1"/>
          </p:cNvPicPr>
          <p:nvPr/>
        </p:nvPicPr>
        <p:blipFill>
          <a:blip r:embed="rId3" cstate="print"/>
          <a:srcRect/>
          <a:stretch>
            <a:fillRect/>
          </a:stretch>
        </p:blipFill>
        <p:spPr bwMode="auto">
          <a:xfrm>
            <a:off x="1295400" y="1143000"/>
            <a:ext cx="6477000" cy="5029200"/>
          </a:xfrm>
          <a:prstGeom prst="rect">
            <a:avLst/>
          </a:prstGeom>
          <a:noFill/>
          <a:ln w="9525">
            <a:noFill/>
            <a:miter lim="800000"/>
            <a:headEnd/>
            <a:tailEnd/>
          </a:ln>
        </p:spPr>
      </p:pic>
      <p:sp>
        <p:nvSpPr>
          <p:cNvPr id="698371" name="Rectangle 3"/>
          <p:cNvSpPr>
            <a:spLocks noChangeArrowheads="1"/>
          </p:cNvSpPr>
          <p:nvPr/>
        </p:nvSpPr>
        <p:spPr bwMode="auto">
          <a:xfrm>
            <a:off x="0" y="5805264"/>
            <a:ext cx="9144000" cy="841256"/>
          </a:xfrm>
          <a:prstGeom prst="rect">
            <a:avLst/>
          </a:prstGeom>
          <a:noFill/>
          <a:ln w="9525">
            <a:noFill/>
            <a:miter lim="800000"/>
            <a:headEnd/>
            <a:tailEnd/>
          </a:ln>
          <a:effectLst/>
        </p:spPr>
        <p:txBody>
          <a:bodyPr>
            <a:spAutoFit/>
          </a:bodyPr>
          <a:lstStyle/>
          <a:p>
            <a:pPr algn="ctr">
              <a:spcBef>
                <a:spcPct val="50000"/>
              </a:spcBef>
              <a:defRPr/>
            </a:pPr>
            <a:r>
              <a:rPr lang="ja-JP" altLang="en-US" sz="1200" dirty="0" smtClean="0">
                <a:solidFill>
                  <a:srgbClr val="FF0000"/>
                </a:solidFill>
                <a:effectLst>
                  <a:outerShdw blurRad="38100" dist="38100" dir="2700000" algn="tl">
                    <a:srgbClr val="C0C0C0"/>
                  </a:outerShdw>
                </a:effectLst>
                <a:latin typeface="Times New Roman" pitchFamily="18" charset="0"/>
                <a:ea typeface="HG丸ｺﾞｼｯｸM-PRO" pitchFamily="50" charset="-128"/>
              </a:rPr>
              <a:t>　　　　　　　　　　　　　　　　　　　　</a:t>
            </a:r>
            <a:r>
              <a:rPr lang="ja-JP" altLang="en-US" sz="1400" dirty="0" err="1" smtClean="0">
                <a:solidFill>
                  <a:srgbClr val="FF0000"/>
                </a:solidFill>
                <a:effectLst>
                  <a:outerShdw blurRad="38100" dist="38100" dir="2700000" algn="tl">
                    <a:srgbClr val="C0C0C0"/>
                  </a:outerShdw>
                </a:effectLst>
                <a:latin typeface="Times New Roman" pitchFamily="18" charset="0"/>
                <a:ea typeface="HG丸ｺﾞｼｯｸM-PRO" pitchFamily="50" charset="-128"/>
              </a:rPr>
              <a:t>いぞん</a:t>
            </a:r>
            <a:endParaRPr lang="en-US" altLang="ja-JP" sz="1200" dirty="0" smtClean="0">
              <a:solidFill>
                <a:srgbClr val="FF0000"/>
              </a:solidFill>
              <a:effectLst>
                <a:outerShdw blurRad="38100" dist="38100" dir="2700000" algn="tl">
                  <a:srgbClr val="C0C0C0"/>
                </a:outerShdw>
              </a:effectLst>
              <a:latin typeface="Times New Roman" pitchFamily="18" charset="0"/>
              <a:ea typeface="HG丸ｺﾞｼｯｸM-PRO" pitchFamily="50" charset="-128"/>
            </a:endParaRPr>
          </a:p>
          <a:p>
            <a:pPr algn="ctr">
              <a:lnSpc>
                <a:spcPts val="2000"/>
              </a:lnSpc>
              <a:spcBef>
                <a:spcPct val="50000"/>
              </a:spcBef>
              <a:defRPr/>
            </a:pPr>
            <a:r>
              <a:rPr lang="ja-JP" altLang="en-US" sz="3600" dirty="0" smtClean="0">
                <a:solidFill>
                  <a:srgbClr val="000099"/>
                </a:solidFill>
                <a:effectLst>
                  <a:outerShdw blurRad="38100" dist="38100" dir="2700000" algn="tl">
                    <a:srgbClr val="C0C0C0"/>
                  </a:outerShdw>
                </a:effectLst>
                <a:latin typeface="Times New Roman" pitchFamily="18" charset="0"/>
                <a:ea typeface="HG丸ｺﾞｼｯｸM-PRO" pitchFamily="50" charset="-128"/>
              </a:rPr>
              <a:t>タバコ</a:t>
            </a:r>
            <a:r>
              <a:rPr lang="ja-JP" altLang="en-US" sz="3600" dirty="0">
                <a:solidFill>
                  <a:srgbClr val="000099"/>
                </a:solidFill>
                <a:effectLst>
                  <a:outerShdw blurRad="38100" dist="38100" dir="2700000" algn="tl">
                    <a:srgbClr val="C0C0C0"/>
                  </a:outerShdw>
                </a:effectLst>
                <a:latin typeface="Times New Roman" pitchFamily="18" charset="0"/>
                <a:ea typeface="HG丸ｺﾞｼｯｸM-PRO" pitchFamily="50" charset="-128"/>
              </a:rPr>
              <a:t>を吸う ＝ </a:t>
            </a:r>
            <a:r>
              <a:rPr lang="en-US" altLang="ja-JP" sz="3600" dirty="0">
                <a:solidFill>
                  <a:srgbClr val="FF0000"/>
                </a:solidFill>
                <a:effectLst>
                  <a:outerShdw blurRad="38100" dist="38100" dir="2700000" algn="tl">
                    <a:srgbClr val="C0C0C0"/>
                  </a:outerShdw>
                </a:effectLst>
                <a:latin typeface="Times New Roman" pitchFamily="18" charset="0"/>
                <a:ea typeface="HG丸ｺﾞｼｯｸM-PRO" pitchFamily="50" charset="-128"/>
              </a:rPr>
              <a:t>｢</a:t>
            </a:r>
            <a:r>
              <a:rPr lang="ja-JP" altLang="en-US" sz="3600" dirty="0">
                <a:solidFill>
                  <a:srgbClr val="FF0000"/>
                </a:solidFill>
                <a:effectLst>
                  <a:outerShdw blurRad="38100" dist="38100" dir="2700000" algn="tl">
                    <a:srgbClr val="C0C0C0"/>
                  </a:outerShdw>
                </a:effectLst>
                <a:latin typeface="Times New Roman" pitchFamily="18" charset="0"/>
                <a:ea typeface="HG丸ｺﾞｼｯｸM-PRO" pitchFamily="50" charset="-128"/>
              </a:rPr>
              <a:t>ニコチン</a:t>
            </a:r>
            <a:r>
              <a:rPr lang="ja-JP" altLang="en-US" sz="3600" dirty="0" smtClean="0">
                <a:solidFill>
                  <a:srgbClr val="FF0000"/>
                </a:solidFill>
                <a:effectLst>
                  <a:outerShdw blurRad="38100" dist="38100" dir="2700000" algn="tl">
                    <a:srgbClr val="C0C0C0"/>
                  </a:outerShdw>
                </a:effectLst>
                <a:latin typeface="Times New Roman" pitchFamily="18" charset="0"/>
                <a:ea typeface="HG丸ｺﾞｼｯｸM-PRO" pitchFamily="50" charset="-128"/>
              </a:rPr>
              <a:t>依存</a:t>
            </a:r>
            <a:r>
              <a:rPr lang="en-US" altLang="ja-JP" sz="3600" dirty="0">
                <a:solidFill>
                  <a:srgbClr val="FF0000"/>
                </a:solidFill>
                <a:effectLst>
                  <a:outerShdw blurRad="38100" dist="38100" dir="2700000" algn="tl">
                    <a:srgbClr val="C0C0C0"/>
                  </a:outerShdw>
                </a:effectLst>
                <a:latin typeface="Times New Roman" pitchFamily="18" charset="0"/>
                <a:ea typeface="HG丸ｺﾞｼｯｸM-PRO" pitchFamily="50" charset="-128"/>
              </a:rPr>
              <a:t>｣</a:t>
            </a:r>
            <a:r>
              <a:rPr lang="ja-JP" altLang="en-US" sz="3600" dirty="0">
                <a:effectLst>
                  <a:outerShdw blurRad="38100" dist="38100" dir="2700000" algn="tl">
                    <a:srgbClr val="C0C0C0"/>
                  </a:outerShdw>
                </a:effectLst>
                <a:latin typeface="Times New Roman" pitchFamily="18" charset="0"/>
                <a:ea typeface="HG丸ｺﾞｼｯｸM-PRO" pitchFamily="50" charset="-128"/>
              </a:rPr>
              <a:t>という病気</a:t>
            </a:r>
          </a:p>
        </p:txBody>
      </p:sp>
      <p:sp>
        <p:nvSpPr>
          <p:cNvPr id="698372" name="Rectangle 4"/>
          <p:cNvSpPr>
            <a:spLocks noGrp="1" noChangeArrowheads="1"/>
          </p:cNvSpPr>
          <p:nvPr>
            <p:ph type="title" idx="4294967295"/>
          </p:nvPr>
        </p:nvSpPr>
        <p:spPr>
          <a:xfrm>
            <a:off x="735817" y="241358"/>
            <a:ext cx="6967653" cy="914400"/>
          </a:xfrm>
        </p:spPr>
        <p:txBody>
          <a:bodyPr/>
          <a:lstStyle/>
          <a:p>
            <a:pPr eaLnBrk="1" hangingPunct="1"/>
            <a:r>
              <a:rPr lang="ja-JP" altLang="en-US" dirty="0" smtClean="0">
                <a:solidFill>
                  <a:srgbClr val="CC0000"/>
                </a:solidFill>
                <a:ea typeface="HG丸ｺﾞｼｯｸM-PRO" pitchFamily="50" charset="-128"/>
              </a:rPr>
              <a:t>一生続く、追いかけっこ</a:t>
            </a:r>
          </a:p>
        </p:txBody>
      </p:sp>
      <p:sp>
        <p:nvSpPr>
          <p:cNvPr id="698373" name="AutoShape 5"/>
          <p:cNvSpPr>
            <a:spLocks noChangeArrowheads="1"/>
          </p:cNvSpPr>
          <p:nvPr/>
        </p:nvSpPr>
        <p:spPr bwMode="auto">
          <a:xfrm>
            <a:off x="6629400" y="990600"/>
            <a:ext cx="2286000" cy="1295400"/>
          </a:xfrm>
          <a:prstGeom prst="wedgeEllipseCallout">
            <a:avLst>
              <a:gd name="adj1" fmla="val -57708"/>
              <a:gd name="adj2" fmla="val 28676"/>
            </a:avLst>
          </a:prstGeom>
          <a:gradFill rotWithShape="0">
            <a:gsLst>
              <a:gs pos="0">
                <a:srgbClr val="ABABD6"/>
              </a:gs>
              <a:gs pos="50000">
                <a:srgbClr val="CCCCFF"/>
              </a:gs>
              <a:gs pos="100000">
                <a:srgbClr val="ABABD6"/>
              </a:gs>
            </a:gsLst>
            <a:lin ang="2700000" scaled="1"/>
          </a:gradFill>
          <a:ln w="9525">
            <a:solidFill>
              <a:schemeClr val="tx1"/>
            </a:solidFill>
            <a:miter lim="800000"/>
            <a:headEnd/>
            <a:tailEnd/>
          </a:ln>
        </p:spPr>
        <p:txBody>
          <a:bodyPr/>
          <a:lstStyle/>
          <a:p>
            <a:pPr algn="ctr"/>
            <a:r>
              <a:rPr lang="ja-JP" altLang="en-US" sz="2000" b="1">
                <a:latin typeface="Times New Roman" pitchFamily="18" charset="0"/>
                <a:ea typeface="HG丸ｺﾞｼｯｸM-PRO" pitchFamily="50" charset="-128"/>
              </a:rPr>
              <a:t>頭痛</a:t>
            </a:r>
          </a:p>
          <a:p>
            <a:pPr algn="ctr"/>
            <a:r>
              <a:rPr lang="ja-JP" altLang="en-US" sz="2000" b="1">
                <a:latin typeface="Times New Roman" pitchFamily="18" charset="0"/>
                <a:ea typeface="HG丸ｺﾞｼｯｸM-PRO" pitchFamily="50" charset="-128"/>
              </a:rPr>
              <a:t>イライラ</a:t>
            </a:r>
          </a:p>
          <a:p>
            <a:pPr algn="ctr"/>
            <a:r>
              <a:rPr lang="ja-JP" altLang="en-US" sz="2000" b="1">
                <a:latin typeface="Times New Roman" pitchFamily="18" charset="0"/>
                <a:ea typeface="HG丸ｺﾞｼｯｸM-PRO" pitchFamily="50" charset="-128"/>
              </a:rPr>
              <a:t>だるい</a:t>
            </a:r>
          </a:p>
        </p:txBody>
      </p:sp>
      <p:sp>
        <p:nvSpPr>
          <p:cNvPr id="698374" name="AutoShape 6"/>
          <p:cNvSpPr>
            <a:spLocks noChangeArrowheads="1"/>
          </p:cNvSpPr>
          <p:nvPr/>
        </p:nvSpPr>
        <p:spPr bwMode="auto">
          <a:xfrm>
            <a:off x="152400" y="4724400"/>
            <a:ext cx="1905000" cy="990600"/>
          </a:xfrm>
          <a:prstGeom prst="wedgeEllipseCallout">
            <a:avLst>
              <a:gd name="adj1" fmla="val 51333"/>
              <a:gd name="adj2" fmla="val -38620"/>
            </a:avLst>
          </a:prstGeom>
          <a:gradFill rotWithShape="0">
            <a:gsLst>
              <a:gs pos="0">
                <a:srgbClr val="9A9AC0"/>
              </a:gs>
              <a:gs pos="50000">
                <a:srgbClr val="CCCCFF"/>
              </a:gs>
              <a:gs pos="100000">
                <a:srgbClr val="9A9AC0"/>
              </a:gs>
            </a:gsLst>
            <a:lin ang="2700000" scaled="1"/>
          </a:gradFill>
          <a:ln w="9525">
            <a:solidFill>
              <a:schemeClr val="tx1"/>
            </a:solidFill>
            <a:miter lim="800000"/>
            <a:headEnd/>
            <a:tailEnd/>
          </a:ln>
        </p:spPr>
        <p:txBody>
          <a:bodyPr/>
          <a:lstStyle/>
          <a:p>
            <a:pPr algn="ctr"/>
            <a:r>
              <a:rPr lang="ja-JP" altLang="en-US" sz="2000" b="1">
                <a:latin typeface="Times New Roman" pitchFamily="18" charset="0"/>
                <a:ea typeface="HG丸ｺﾞｼｯｸM-PRO" pitchFamily="50" charset="-128"/>
              </a:rPr>
              <a:t>タバコが吸いたい</a:t>
            </a:r>
          </a:p>
        </p:txBody>
      </p:sp>
      <p:grpSp>
        <p:nvGrpSpPr>
          <p:cNvPr id="2" name="Group 7"/>
          <p:cNvGrpSpPr>
            <a:grpSpLocks/>
          </p:cNvGrpSpPr>
          <p:nvPr/>
        </p:nvGrpSpPr>
        <p:grpSpPr bwMode="auto">
          <a:xfrm rot="-900000">
            <a:off x="6934200" y="4343400"/>
            <a:ext cx="1371600" cy="304800"/>
            <a:chOff x="912" y="3360"/>
            <a:chExt cx="1872" cy="240"/>
          </a:xfrm>
        </p:grpSpPr>
        <p:sp>
          <p:nvSpPr>
            <p:cNvPr id="59406" name="AutoShape 8"/>
            <p:cNvSpPr>
              <a:spLocks noChangeArrowheads="1"/>
            </p:cNvSpPr>
            <p:nvPr/>
          </p:nvSpPr>
          <p:spPr bwMode="auto">
            <a:xfrm>
              <a:off x="912" y="3360"/>
              <a:ext cx="816" cy="240"/>
            </a:xfrm>
            <a:prstGeom prst="parallelogram">
              <a:avLst>
                <a:gd name="adj" fmla="val 25878"/>
              </a:avLst>
            </a:prstGeom>
            <a:solidFill>
              <a:srgbClr val="FF9900"/>
            </a:solidFill>
            <a:ln w="9525">
              <a:solidFill>
                <a:schemeClr val="tx1"/>
              </a:solidFill>
              <a:miter lim="800000"/>
              <a:headEnd/>
              <a:tailEnd/>
            </a:ln>
          </p:spPr>
          <p:txBody>
            <a:bodyPr wrap="none" anchor="ctr"/>
            <a:lstStyle/>
            <a:p>
              <a:pPr algn="ctr"/>
              <a:r>
                <a:rPr lang="ja-JP" altLang="en-US" sz="800">
                  <a:latin typeface="Times New Roman" pitchFamily="18" charset="0"/>
                </a:rPr>
                <a:t>　・　　・　　・</a:t>
              </a:r>
            </a:p>
            <a:p>
              <a:pPr algn="ctr"/>
              <a:r>
                <a:rPr lang="ja-JP" altLang="en-US" sz="800">
                  <a:latin typeface="Times New Roman" pitchFamily="18" charset="0"/>
                </a:rPr>
                <a:t>　・　　・　　・　</a:t>
              </a:r>
            </a:p>
          </p:txBody>
        </p:sp>
        <p:sp>
          <p:nvSpPr>
            <p:cNvPr id="59407" name="AutoShape 9"/>
            <p:cNvSpPr>
              <a:spLocks noChangeArrowheads="1"/>
            </p:cNvSpPr>
            <p:nvPr/>
          </p:nvSpPr>
          <p:spPr bwMode="auto">
            <a:xfrm>
              <a:off x="1680" y="3360"/>
              <a:ext cx="1056" cy="240"/>
            </a:xfrm>
            <a:prstGeom prst="parallelogram">
              <a:avLst>
                <a:gd name="adj" fmla="val 22081"/>
              </a:avLst>
            </a:prstGeom>
            <a:noFill/>
            <a:ln w="9525">
              <a:solidFill>
                <a:schemeClr val="tx1"/>
              </a:solidFill>
              <a:miter lim="800000"/>
              <a:headEnd/>
              <a:tailEnd/>
            </a:ln>
          </p:spPr>
          <p:txBody>
            <a:bodyPr wrap="none" anchor="ctr"/>
            <a:lstStyle/>
            <a:p>
              <a:endParaRPr lang="ja-JP" altLang="en-US"/>
            </a:p>
          </p:txBody>
        </p:sp>
        <p:sp>
          <p:nvSpPr>
            <p:cNvPr id="59408" name="AutoShape 10"/>
            <p:cNvSpPr>
              <a:spLocks noChangeArrowheads="1"/>
            </p:cNvSpPr>
            <p:nvPr/>
          </p:nvSpPr>
          <p:spPr bwMode="auto">
            <a:xfrm>
              <a:off x="2688" y="3360"/>
              <a:ext cx="96" cy="240"/>
            </a:xfrm>
            <a:prstGeom prst="parallelogram">
              <a:avLst>
                <a:gd name="adj" fmla="val 59375"/>
              </a:avLst>
            </a:prstGeom>
            <a:solidFill>
              <a:srgbClr val="FF0000"/>
            </a:solidFill>
            <a:ln w="9525">
              <a:solidFill>
                <a:schemeClr val="tx1"/>
              </a:solidFill>
              <a:miter lim="800000"/>
              <a:headEnd/>
              <a:tailEnd/>
            </a:ln>
          </p:spPr>
          <p:txBody>
            <a:bodyPr wrap="none" anchor="ctr"/>
            <a:lstStyle/>
            <a:p>
              <a:endParaRPr lang="ja-JP" altLang="en-US"/>
            </a:p>
          </p:txBody>
        </p:sp>
      </p:grpSp>
      <p:grpSp>
        <p:nvGrpSpPr>
          <p:cNvPr id="3" name="Group 11"/>
          <p:cNvGrpSpPr>
            <a:grpSpLocks/>
          </p:cNvGrpSpPr>
          <p:nvPr/>
        </p:nvGrpSpPr>
        <p:grpSpPr bwMode="auto">
          <a:xfrm rot="-9900000">
            <a:off x="304800" y="2667000"/>
            <a:ext cx="1371600" cy="304800"/>
            <a:chOff x="912" y="3360"/>
            <a:chExt cx="1872" cy="240"/>
          </a:xfrm>
        </p:grpSpPr>
        <p:sp>
          <p:nvSpPr>
            <p:cNvPr id="59403" name="AutoShape 12"/>
            <p:cNvSpPr>
              <a:spLocks noChangeArrowheads="1"/>
            </p:cNvSpPr>
            <p:nvPr/>
          </p:nvSpPr>
          <p:spPr bwMode="auto">
            <a:xfrm>
              <a:off x="912" y="3360"/>
              <a:ext cx="816" cy="240"/>
            </a:xfrm>
            <a:prstGeom prst="parallelogram">
              <a:avLst>
                <a:gd name="adj" fmla="val 25878"/>
              </a:avLst>
            </a:prstGeom>
            <a:solidFill>
              <a:srgbClr val="FF9900"/>
            </a:solidFill>
            <a:ln w="9525">
              <a:solidFill>
                <a:schemeClr val="tx1"/>
              </a:solidFill>
              <a:miter lim="800000"/>
              <a:headEnd/>
              <a:tailEnd/>
            </a:ln>
          </p:spPr>
          <p:txBody>
            <a:bodyPr wrap="none" anchor="ctr"/>
            <a:lstStyle/>
            <a:p>
              <a:pPr algn="ctr"/>
              <a:r>
                <a:rPr lang="ja-JP" altLang="en-US" sz="800">
                  <a:latin typeface="Times New Roman" pitchFamily="18" charset="0"/>
                </a:rPr>
                <a:t>　・　　・　　・</a:t>
              </a:r>
            </a:p>
            <a:p>
              <a:pPr algn="ctr"/>
              <a:r>
                <a:rPr lang="ja-JP" altLang="en-US" sz="800">
                  <a:latin typeface="Times New Roman" pitchFamily="18" charset="0"/>
                </a:rPr>
                <a:t>　・　　・　　・　</a:t>
              </a:r>
            </a:p>
          </p:txBody>
        </p:sp>
        <p:sp>
          <p:nvSpPr>
            <p:cNvPr id="59404" name="AutoShape 13"/>
            <p:cNvSpPr>
              <a:spLocks noChangeArrowheads="1"/>
            </p:cNvSpPr>
            <p:nvPr/>
          </p:nvSpPr>
          <p:spPr bwMode="auto">
            <a:xfrm>
              <a:off x="1680" y="3360"/>
              <a:ext cx="1056" cy="240"/>
            </a:xfrm>
            <a:prstGeom prst="parallelogram">
              <a:avLst>
                <a:gd name="adj" fmla="val 22081"/>
              </a:avLst>
            </a:prstGeom>
            <a:noFill/>
            <a:ln w="9525">
              <a:solidFill>
                <a:schemeClr val="tx1"/>
              </a:solidFill>
              <a:miter lim="800000"/>
              <a:headEnd/>
              <a:tailEnd/>
            </a:ln>
          </p:spPr>
          <p:txBody>
            <a:bodyPr wrap="none" anchor="ctr"/>
            <a:lstStyle/>
            <a:p>
              <a:endParaRPr lang="ja-JP" altLang="en-US"/>
            </a:p>
          </p:txBody>
        </p:sp>
        <p:sp>
          <p:nvSpPr>
            <p:cNvPr id="59405" name="AutoShape 14"/>
            <p:cNvSpPr>
              <a:spLocks noChangeArrowheads="1"/>
            </p:cNvSpPr>
            <p:nvPr/>
          </p:nvSpPr>
          <p:spPr bwMode="auto">
            <a:xfrm>
              <a:off x="2688" y="3360"/>
              <a:ext cx="96" cy="240"/>
            </a:xfrm>
            <a:prstGeom prst="parallelogram">
              <a:avLst>
                <a:gd name="adj" fmla="val 59375"/>
              </a:avLst>
            </a:prstGeom>
            <a:solidFill>
              <a:srgbClr val="FF0000"/>
            </a:solidFill>
            <a:ln w="9525">
              <a:solidFill>
                <a:schemeClr val="tx1"/>
              </a:solidFill>
              <a:miter lim="800000"/>
              <a:headEnd/>
              <a:tailEnd/>
            </a:ln>
          </p:spPr>
          <p:txBody>
            <a:bodyPr wrap="none" anchor="ctr"/>
            <a:lstStyle/>
            <a:p>
              <a:endParaRPr lang="ja-JP" altLang="en-US"/>
            </a:p>
          </p:txBody>
        </p:sp>
      </p:grpSp>
      <p:sp>
        <p:nvSpPr>
          <p:cNvPr id="59402" name="Text Box 15"/>
          <p:cNvSpPr txBox="1">
            <a:spLocks noChangeArrowheads="1"/>
          </p:cNvSpPr>
          <p:nvPr/>
        </p:nvSpPr>
        <p:spPr bwMode="auto">
          <a:xfrm>
            <a:off x="3200400" y="3352800"/>
            <a:ext cx="1454150" cy="244475"/>
          </a:xfrm>
          <a:prstGeom prst="rect">
            <a:avLst/>
          </a:prstGeom>
          <a:noFill/>
          <a:ln w="9525">
            <a:noFill/>
            <a:miter lim="800000"/>
            <a:headEnd/>
            <a:tailEnd/>
          </a:ln>
        </p:spPr>
        <p:txBody>
          <a:bodyPr wrap="none">
            <a:spAutoFit/>
          </a:bodyPr>
          <a:lstStyle/>
          <a:p>
            <a:r>
              <a:rPr lang="ja-JP" altLang="en-US" sz="1000">
                <a:solidFill>
                  <a:srgbClr val="FF0000"/>
                </a:solidFill>
                <a:latin typeface="Times New Roman" pitchFamily="18" charset="0"/>
                <a:ea typeface="HG丸ｺﾞｼｯｸM-PRO" pitchFamily="50" charset="-128"/>
              </a:rPr>
              <a:t>きんだんしょうじょう</a:t>
            </a:r>
          </a:p>
        </p:txBody>
      </p:sp>
    </p:spTree>
    <p:extLst>
      <p:ext uri="{BB962C8B-B14F-4D97-AF65-F5344CB8AC3E}">
        <p14:creationId xmlns:p14="http://schemas.microsoft.com/office/powerpoint/2010/main" val="3794820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98374"/>
                                        </p:tgtEl>
                                        <p:attrNameLst>
                                          <p:attrName>style.visibility</p:attrName>
                                        </p:attrNameLst>
                                      </p:cBhvr>
                                      <p:to>
                                        <p:strVal val="visible"/>
                                      </p:to>
                                    </p:set>
                                    <p:anim calcmode="lin" valueType="num">
                                      <p:cBhvr additive="base">
                                        <p:cTn id="13" dur="500" fill="hold"/>
                                        <p:tgtEl>
                                          <p:spTgt spid="698374"/>
                                        </p:tgtEl>
                                        <p:attrNameLst>
                                          <p:attrName>ppt_x</p:attrName>
                                        </p:attrNameLst>
                                      </p:cBhvr>
                                      <p:tavLst>
                                        <p:tav tm="0">
                                          <p:val>
                                            <p:strVal val="0-#ppt_w/2"/>
                                          </p:val>
                                        </p:tav>
                                        <p:tav tm="100000">
                                          <p:val>
                                            <p:strVal val="#ppt_x"/>
                                          </p:val>
                                        </p:tav>
                                      </p:tavLst>
                                    </p:anim>
                                    <p:anim calcmode="lin" valueType="num">
                                      <p:cBhvr additive="base">
                                        <p:cTn id="14" dur="500" fill="hold"/>
                                        <p:tgtEl>
                                          <p:spTgt spid="69837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98373"/>
                                        </p:tgtEl>
                                        <p:attrNameLst>
                                          <p:attrName>style.visibility</p:attrName>
                                        </p:attrNameLst>
                                      </p:cBhvr>
                                      <p:to>
                                        <p:strVal val="visible"/>
                                      </p:to>
                                    </p:set>
                                    <p:anim calcmode="lin" valueType="num">
                                      <p:cBhvr additive="base">
                                        <p:cTn id="25" dur="500" fill="hold"/>
                                        <p:tgtEl>
                                          <p:spTgt spid="698373"/>
                                        </p:tgtEl>
                                        <p:attrNameLst>
                                          <p:attrName>ppt_x</p:attrName>
                                        </p:attrNameLst>
                                      </p:cBhvr>
                                      <p:tavLst>
                                        <p:tav tm="0">
                                          <p:val>
                                            <p:strVal val="1+#ppt_w/2"/>
                                          </p:val>
                                        </p:tav>
                                        <p:tav tm="100000">
                                          <p:val>
                                            <p:strVal val="#ppt_x"/>
                                          </p:val>
                                        </p:tav>
                                      </p:tavLst>
                                    </p:anim>
                                    <p:anim calcmode="lin" valueType="num">
                                      <p:cBhvr additive="base">
                                        <p:cTn id="26" dur="500" fill="hold"/>
                                        <p:tgtEl>
                                          <p:spTgt spid="69837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9837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983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371" grpId="0" autoUpdateAnimBg="0"/>
      <p:bldP spid="698372" grpId="0" autoUpdateAnimBg="0"/>
      <p:bldP spid="698373" grpId="0" animBg="1" autoUpdateAnimBg="0"/>
      <p:bldP spid="698374"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0418" name="スライド番号プレースホルダ 5"/>
          <p:cNvSpPr>
            <a:spLocks noGrp="1"/>
          </p:cNvSpPr>
          <p:nvPr>
            <p:ph type="sldNum" sz="quarter" idx="12"/>
          </p:nvPr>
        </p:nvSpPr>
        <p:spPr>
          <a:noFill/>
        </p:spPr>
        <p:txBody>
          <a:bodyPr/>
          <a:lstStyle/>
          <a:p>
            <a:fld id="{FF1FA0FA-CB3C-4763-8F5D-E0E9483B8B87}" type="slidenum">
              <a:rPr lang="en-US" altLang="ja-JP" smtClean="0"/>
              <a:pPr/>
              <a:t>41</a:t>
            </a:fld>
            <a:endParaRPr lang="en-US" altLang="ja-JP" smtClean="0"/>
          </a:p>
        </p:txBody>
      </p:sp>
      <p:sp>
        <p:nvSpPr>
          <p:cNvPr id="60419" name="Rectangle 2"/>
          <p:cNvSpPr>
            <a:spLocks noGrp="1" noChangeArrowheads="1"/>
          </p:cNvSpPr>
          <p:nvPr>
            <p:ph type="ctrTitle"/>
          </p:nvPr>
        </p:nvSpPr>
        <p:spPr>
          <a:xfrm>
            <a:off x="4811713" y="533400"/>
            <a:ext cx="4114800" cy="990600"/>
          </a:xfrm>
        </p:spPr>
        <p:txBody>
          <a:bodyPr/>
          <a:lstStyle/>
          <a:p>
            <a:pPr eaLnBrk="1" hangingPunct="1"/>
            <a:r>
              <a:rPr lang="ja-JP" altLang="en-US" sz="3600" smtClean="0">
                <a:solidFill>
                  <a:schemeClr val="bg1"/>
                </a:solidFill>
              </a:rPr>
              <a:t>どうして吸っているのでしょう？</a:t>
            </a:r>
          </a:p>
        </p:txBody>
      </p:sp>
      <p:pic>
        <p:nvPicPr>
          <p:cNvPr id="60420" name="Picture 3" descr="ニコチン中毒になった猿"/>
          <p:cNvPicPr>
            <a:picLocks noChangeAspect="1" noChangeArrowheads="1"/>
          </p:cNvPicPr>
          <p:nvPr/>
        </p:nvPicPr>
        <p:blipFill>
          <a:blip r:embed="rId4" cstate="print"/>
          <a:srcRect/>
          <a:stretch>
            <a:fillRect/>
          </a:stretch>
        </p:blipFill>
        <p:spPr bwMode="auto">
          <a:xfrm>
            <a:off x="0" y="311150"/>
            <a:ext cx="4572000" cy="6096000"/>
          </a:xfrm>
          <a:prstGeom prst="rect">
            <a:avLst/>
          </a:prstGeom>
          <a:noFill/>
          <a:ln w="9525">
            <a:noFill/>
            <a:miter lim="800000"/>
            <a:headEnd/>
            <a:tailEnd/>
          </a:ln>
        </p:spPr>
      </p:pic>
      <p:sp>
        <p:nvSpPr>
          <p:cNvPr id="60421" name="Rectangle 4"/>
          <p:cNvSpPr>
            <a:spLocks noGrp="1" noChangeArrowheads="1"/>
          </p:cNvSpPr>
          <p:nvPr>
            <p:ph type="subTitle" idx="1"/>
          </p:nvPr>
        </p:nvSpPr>
        <p:spPr>
          <a:xfrm>
            <a:off x="4811713" y="1898650"/>
            <a:ext cx="4114800" cy="4508500"/>
          </a:xfrm>
        </p:spPr>
        <p:txBody>
          <a:bodyPr/>
          <a:lstStyle/>
          <a:p>
            <a:pPr algn="l" eaLnBrk="1" hangingPunct="1"/>
            <a:r>
              <a:rPr lang="ja-JP" altLang="en-US" sz="3600" dirty="0" smtClean="0">
                <a:solidFill>
                  <a:schemeClr val="bg1"/>
                </a:solidFill>
              </a:rPr>
              <a:t>１、気分転換</a:t>
            </a:r>
          </a:p>
          <a:p>
            <a:pPr algn="l" eaLnBrk="1" hangingPunct="1"/>
            <a:endParaRPr lang="ja-JP" altLang="en-US" sz="3600" dirty="0" smtClean="0">
              <a:solidFill>
                <a:schemeClr val="bg1"/>
              </a:solidFill>
            </a:endParaRPr>
          </a:p>
          <a:p>
            <a:pPr algn="l" eaLnBrk="1" hangingPunct="1"/>
            <a:r>
              <a:rPr lang="ja-JP" altLang="en-US" sz="3600" dirty="0" smtClean="0">
                <a:solidFill>
                  <a:schemeClr val="bg1"/>
                </a:solidFill>
              </a:rPr>
              <a:t>２．実験でやめれなくなった</a:t>
            </a:r>
          </a:p>
          <a:p>
            <a:pPr algn="l" eaLnBrk="1" hangingPunct="1"/>
            <a:endParaRPr lang="ja-JP" altLang="en-US" sz="3600" dirty="0" smtClean="0">
              <a:solidFill>
                <a:schemeClr val="bg1"/>
              </a:solidFill>
            </a:endParaRPr>
          </a:p>
          <a:p>
            <a:pPr algn="l" eaLnBrk="1" hangingPunct="1"/>
            <a:r>
              <a:rPr lang="ja-JP" altLang="en-US" sz="3600" dirty="0" smtClean="0">
                <a:solidFill>
                  <a:schemeClr val="bg1"/>
                </a:solidFill>
              </a:rPr>
              <a:t>３．食後の一服</a:t>
            </a:r>
          </a:p>
          <a:p>
            <a:pPr algn="l" eaLnBrk="1" hangingPunct="1"/>
            <a:endParaRPr lang="en-US" altLang="ja-JP" sz="3600" dirty="0" smtClean="0">
              <a:solidFill>
                <a:schemeClr val="bg1"/>
              </a:solidFill>
            </a:endParaRPr>
          </a:p>
        </p:txBody>
      </p:sp>
      <p:sp>
        <p:nvSpPr>
          <p:cNvPr id="831493" name="Oval 5"/>
          <p:cNvSpPr>
            <a:spLocks noChangeArrowheads="1"/>
          </p:cNvSpPr>
          <p:nvPr/>
        </p:nvSpPr>
        <p:spPr bwMode="auto">
          <a:xfrm>
            <a:off x="4811713" y="2589213"/>
            <a:ext cx="4114800" cy="2398712"/>
          </a:xfrm>
          <a:prstGeom prst="ellipse">
            <a:avLst/>
          </a:prstGeom>
          <a:noFill/>
          <a:ln w="88900">
            <a:solidFill>
              <a:srgbClr val="FF0000"/>
            </a:solidFill>
            <a:round/>
            <a:headEnd/>
            <a:tailEnd/>
          </a:ln>
        </p:spPr>
        <p:txBody>
          <a:bodyPr wrap="none" anchor="ctr"/>
          <a:lstStyle/>
          <a:p>
            <a:endParaRPr lang="ja-JP" altLang="en-US"/>
          </a:p>
        </p:txBody>
      </p:sp>
      <p:sp>
        <p:nvSpPr>
          <p:cNvPr id="7" name="テキスト ボックス 6"/>
          <p:cNvSpPr txBox="1"/>
          <p:nvPr/>
        </p:nvSpPr>
        <p:spPr>
          <a:xfrm>
            <a:off x="5580112" y="1700808"/>
            <a:ext cx="1944216" cy="307777"/>
          </a:xfrm>
          <a:prstGeom prst="rect">
            <a:avLst/>
          </a:prstGeom>
          <a:noFill/>
        </p:spPr>
        <p:txBody>
          <a:bodyPr wrap="square" rtlCol="0">
            <a:spAutoFit/>
          </a:bodyPr>
          <a:lstStyle/>
          <a:p>
            <a:r>
              <a:rPr lang="ja-JP" altLang="en-US" sz="1400" dirty="0" smtClean="0">
                <a:solidFill>
                  <a:schemeClr val="bg1"/>
                </a:solidFill>
              </a:rPr>
              <a:t>　き ぶ ん て ん か </a:t>
            </a:r>
            <a:r>
              <a:rPr lang="ja-JP" altLang="en-US" sz="1400" dirty="0" err="1" smtClean="0">
                <a:solidFill>
                  <a:schemeClr val="bg1"/>
                </a:solidFill>
              </a:rPr>
              <a:t>ん</a:t>
            </a:r>
            <a:endParaRPr kumimoji="1" lang="ja-JP" altLang="en-US" sz="1400" dirty="0">
              <a:solidFill>
                <a:schemeClr val="bg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1493"/>
                                        </p:tgtEl>
                                        <p:attrNameLst>
                                          <p:attrName>style.visibility</p:attrName>
                                        </p:attrNameLst>
                                      </p:cBhvr>
                                      <p:to>
                                        <p:strVal val="visible"/>
                                      </p:to>
                                    </p:set>
                                    <p:anim calcmode="lin" valueType="num">
                                      <p:cBhvr additive="base">
                                        <p:cTn id="7" dur="500" fill="hold"/>
                                        <p:tgtEl>
                                          <p:spTgt spid="831493"/>
                                        </p:tgtEl>
                                        <p:attrNameLst>
                                          <p:attrName>ppt_x</p:attrName>
                                        </p:attrNameLst>
                                      </p:cBhvr>
                                      <p:tavLst>
                                        <p:tav tm="0">
                                          <p:val>
                                            <p:strVal val="#ppt_x"/>
                                          </p:val>
                                        </p:tav>
                                        <p:tav tm="100000">
                                          <p:val>
                                            <p:strVal val="#ppt_x"/>
                                          </p:val>
                                        </p:tav>
                                      </p:tavLst>
                                    </p:anim>
                                    <p:anim calcmode="lin" valueType="num">
                                      <p:cBhvr additive="base">
                                        <p:cTn id="8" dur="500" fill="hold"/>
                                        <p:tgtEl>
                                          <p:spTgt spid="831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149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スライド番号プレースホルダ 3"/>
          <p:cNvSpPr>
            <a:spLocks noGrp="1"/>
          </p:cNvSpPr>
          <p:nvPr>
            <p:ph type="sldNum" sz="quarter" idx="12"/>
          </p:nvPr>
        </p:nvSpPr>
        <p:spPr>
          <a:noFill/>
        </p:spPr>
        <p:txBody>
          <a:bodyPr/>
          <a:lstStyle/>
          <a:p>
            <a:fld id="{BE430C56-5CB4-404A-A704-4BF8BDCFC1EE}" type="slidenum">
              <a:rPr lang="en-US" altLang="ja-JP" smtClean="0"/>
              <a:pPr/>
              <a:t>42</a:t>
            </a:fld>
            <a:endParaRPr lang="en-US" altLang="ja-JP" smtClean="0"/>
          </a:p>
        </p:txBody>
      </p:sp>
      <p:pic>
        <p:nvPicPr>
          <p:cNvPr id="61443" name="Picture 4"/>
          <p:cNvPicPr>
            <a:picLocks noChangeAspect="1" noChangeArrowheads="1"/>
          </p:cNvPicPr>
          <p:nvPr/>
        </p:nvPicPr>
        <p:blipFill>
          <a:blip r:embed="rId3" cstate="print"/>
          <a:srcRect/>
          <a:stretch>
            <a:fillRect/>
          </a:stretch>
        </p:blipFill>
        <p:spPr bwMode="auto">
          <a:xfrm>
            <a:off x="4644008" y="587042"/>
            <a:ext cx="4499992" cy="6270957"/>
          </a:xfrm>
          <a:prstGeom prst="rect">
            <a:avLst/>
          </a:prstGeom>
          <a:noFill/>
          <a:ln w="12700">
            <a:noFill/>
            <a:miter lim="800000"/>
            <a:headEnd/>
            <a:tailEnd/>
          </a:ln>
        </p:spPr>
      </p:pic>
      <p:sp>
        <p:nvSpPr>
          <p:cNvPr id="61444" name="Text Box 5"/>
          <p:cNvSpPr txBox="1">
            <a:spLocks noChangeArrowheads="1"/>
          </p:cNvSpPr>
          <p:nvPr/>
        </p:nvSpPr>
        <p:spPr bwMode="auto">
          <a:xfrm>
            <a:off x="0" y="981075"/>
            <a:ext cx="4860032" cy="1200329"/>
          </a:xfrm>
          <a:prstGeom prst="rect">
            <a:avLst/>
          </a:prstGeom>
          <a:noFill/>
          <a:ln w="12700" cap="sq">
            <a:noFill/>
            <a:miter lim="800000"/>
            <a:headEnd type="none" w="sm" len="sm"/>
            <a:tailEnd type="none" w="sm" len="sm"/>
          </a:ln>
        </p:spPr>
        <p:txBody>
          <a:bodyPr wrap="square">
            <a:spAutoFit/>
          </a:bodyPr>
          <a:lstStyle/>
          <a:p>
            <a:r>
              <a:rPr lang="ja-JP" altLang="en-US" sz="3600" b="1" dirty="0">
                <a:solidFill>
                  <a:srgbClr val="008000"/>
                </a:solidFill>
              </a:rPr>
              <a:t>タバコを吸い始めたら</a:t>
            </a:r>
          </a:p>
          <a:p>
            <a:r>
              <a:rPr lang="ja-JP" altLang="en-US" sz="3600" b="1" dirty="0">
                <a:solidFill>
                  <a:srgbClr val="008000"/>
                </a:solidFill>
              </a:rPr>
              <a:t>なかなか止められない</a:t>
            </a:r>
            <a:r>
              <a:rPr lang="ja-JP" altLang="en-US" sz="3200" b="1" dirty="0"/>
              <a:t>。</a:t>
            </a:r>
          </a:p>
        </p:txBody>
      </p:sp>
      <p:sp>
        <p:nvSpPr>
          <p:cNvPr id="61445" name="Rectangle 6"/>
          <p:cNvSpPr>
            <a:spLocks noChangeArrowheads="1"/>
          </p:cNvSpPr>
          <p:nvPr/>
        </p:nvSpPr>
        <p:spPr bwMode="auto">
          <a:xfrm>
            <a:off x="179387" y="2636912"/>
            <a:ext cx="3887787" cy="3785652"/>
          </a:xfrm>
          <a:prstGeom prst="rect">
            <a:avLst/>
          </a:prstGeom>
          <a:noFill/>
          <a:ln w="12700" cap="sq">
            <a:noFill/>
            <a:miter lim="800000"/>
            <a:headEnd type="none" w="sm" len="sm"/>
            <a:tailEnd type="none" w="sm" len="sm"/>
          </a:ln>
        </p:spPr>
        <p:txBody>
          <a:bodyPr>
            <a:spAutoFit/>
          </a:bodyPr>
          <a:lstStyle/>
          <a:p>
            <a:r>
              <a:rPr lang="ja-JP" altLang="en-US" sz="4000" b="1" dirty="0">
                <a:solidFill>
                  <a:srgbClr val="FF0000"/>
                </a:solidFill>
              </a:rPr>
              <a:t>一日３～４本</a:t>
            </a:r>
            <a:r>
              <a:rPr lang="ja-JP" altLang="en-US" sz="4000" b="1" dirty="0" smtClean="0">
                <a:solidFill>
                  <a:srgbClr val="FF0000"/>
                </a:solidFill>
              </a:rPr>
              <a:t>の</a:t>
            </a:r>
            <a:endParaRPr lang="en-US" altLang="ja-JP" sz="4000" b="1" dirty="0" smtClean="0">
              <a:solidFill>
                <a:srgbClr val="FF0000"/>
              </a:solidFill>
            </a:endParaRPr>
          </a:p>
          <a:p>
            <a:r>
              <a:rPr lang="ja-JP" altLang="en-US" sz="4000" b="1" dirty="0" smtClean="0">
                <a:solidFill>
                  <a:srgbClr val="FF0000"/>
                </a:solidFill>
              </a:rPr>
              <a:t>タバコ</a:t>
            </a:r>
            <a:r>
              <a:rPr lang="ja-JP" altLang="en-US" sz="4000" b="1" dirty="0">
                <a:solidFill>
                  <a:srgbClr val="FF0000"/>
                </a:solidFill>
              </a:rPr>
              <a:t>を</a:t>
            </a:r>
            <a:r>
              <a:rPr lang="ja-JP" altLang="en-US" sz="4000" b="1" dirty="0" smtClean="0">
                <a:solidFill>
                  <a:srgbClr val="FF0000"/>
                </a:solidFill>
              </a:rPr>
              <a:t>２週間</a:t>
            </a:r>
            <a:endParaRPr lang="en-US" altLang="ja-JP" sz="4000" b="1" dirty="0" smtClean="0">
              <a:solidFill>
                <a:srgbClr val="FF0000"/>
              </a:solidFill>
            </a:endParaRPr>
          </a:p>
          <a:p>
            <a:r>
              <a:rPr lang="ja-JP" altLang="en-US" sz="4000" b="1" dirty="0" smtClean="0">
                <a:solidFill>
                  <a:srgbClr val="FF0000"/>
                </a:solidFill>
              </a:rPr>
              <a:t>続ける</a:t>
            </a:r>
            <a:r>
              <a:rPr lang="ja-JP" altLang="en-US" sz="4000" b="1" dirty="0">
                <a:solidFill>
                  <a:srgbClr val="FF0000"/>
                </a:solidFill>
              </a:rPr>
              <a:t>と４分の１の人がタバコを止められなく</a:t>
            </a:r>
            <a:r>
              <a:rPr lang="ja-JP" altLang="en-US" sz="4000" b="1" dirty="0" smtClean="0">
                <a:solidFill>
                  <a:srgbClr val="FF0000"/>
                </a:solidFill>
              </a:rPr>
              <a:t>なります</a:t>
            </a:r>
            <a:r>
              <a:rPr lang="ja-JP" altLang="en-US" sz="4000" b="1" dirty="0">
                <a:solidFill>
                  <a:srgbClr val="FF0000"/>
                </a:solidFill>
              </a:rPr>
              <a:t>。</a:t>
            </a:r>
          </a:p>
        </p:txBody>
      </p:sp>
    </p:spTree>
    <p:extLst>
      <p:ext uri="{BB962C8B-B14F-4D97-AF65-F5344CB8AC3E}">
        <p14:creationId xmlns:p14="http://schemas.microsoft.com/office/powerpoint/2010/main" val="22081349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2400">
                <a:solidFill>
                  <a:schemeClr val="tx1"/>
                </a:solidFill>
                <a:latin typeface="Times" panose="02020603050405020304" pitchFamily="18" charset="0"/>
                <a:ea typeface="Osaka"/>
                <a:cs typeface="Osaka"/>
              </a:defRPr>
            </a:lvl1pPr>
            <a:lvl2pPr marL="557213" indent="-214313">
              <a:spcBef>
                <a:spcPct val="20000"/>
              </a:spcBef>
              <a:buChar char="–"/>
              <a:defRPr kumimoji="1" sz="2100">
                <a:solidFill>
                  <a:schemeClr val="tx1"/>
                </a:solidFill>
                <a:latin typeface="Times" panose="02020603050405020304" pitchFamily="18" charset="0"/>
                <a:ea typeface="Osaka"/>
                <a:cs typeface="Osaka"/>
              </a:defRPr>
            </a:lvl2pPr>
            <a:lvl3pPr marL="857250" indent="-171450">
              <a:spcBef>
                <a:spcPct val="20000"/>
              </a:spcBef>
              <a:buChar char="•"/>
              <a:defRPr kumimoji="1" sz="1800">
                <a:solidFill>
                  <a:schemeClr val="tx1"/>
                </a:solidFill>
                <a:latin typeface="Times" panose="02020603050405020304" pitchFamily="18" charset="0"/>
                <a:ea typeface="Osaka"/>
                <a:cs typeface="Osaka"/>
              </a:defRPr>
            </a:lvl3pPr>
            <a:lvl4pPr marL="1200150" indent="-171450">
              <a:spcBef>
                <a:spcPct val="20000"/>
              </a:spcBef>
              <a:buChar char="–"/>
              <a:defRPr kumimoji="1" sz="1500">
                <a:solidFill>
                  <a:schemeClr val="tx1"/>
                </a:solidFill>
                <a:latin typeface="Times" panose="02020603050405020304" pitchFamily="18" charset="0"/>
                <a:ea typeface="Osaka"/>
                <a:cs typeface="Osaka"/>
              </a:defRPr>
            </a:lvl4pPr>
            <a:lvl5pPr marL="1543050" indent="-171450">
              <a:spcBef>
                <a:spcPct val="20000"/>
              </a:spcBef>
              <a:buChar char="»"/>
              <a:defRPr kumimoji="1" sz="1500">
                <a:solidFill>
                  <a:schemeClr val="tx1"/>
                </a:solidFill>
                <a:latin typeface="Times" panose="02020603050405020304" pitchFamily="18" charset="0"/>
                <a:ea typeface="Osaka"/>
                <a:cs typeface="Osaka"/>
              </a:defRPr>
            </a:lvl5pPr>
            <a:lvl6pPr marL="1885950" indent="-171450" eaLnBrk="0" fontAlgn="base" hangingPunct="0">
              <a:spcBef>
                <a:spcPct val="20000"/>
              </a:spcBef>
              <a:spcAft>
                <a:spcPct val="0"/>
              </a:spcAft>
              <a:buChar char="»"/>
              <a:defRPr kumimoji="1" sz="1500">
                <a:solidFill>
                  <a:schemeClr val="tx1"/>
                </a:solidFill>
                <a:latin typeface="Times" panose="02020603050405020304" pitchFamily="18" charset="0"/>
                <a:ea typeface="Osaka"/>
                <a:cs typeface="Osaka"/>
              </a:defRPr>
            </a:lvl6pPr>
            <a:lvl7pPr marL="2228850" indent="-171450" eaLnBrk="0" fontAlgn="base" hangingPunct="0">
              <a:spcBef>
                <a:spcPct val="20000"/>
              </a:spcBef>
              <a:spcAft>
                <a:spcPct val="0"/>
              </a:spcAft>
              <a:buChar char="»"/>
              <a:defRPr kumimoji="1" sz="1500">
                <a:solidFill>
                  <a:schemeClr val="tx1"/>
                </a:solidFill>
                <a:latin typeface="Times" panose="02020603050405020304" pitchFamily="18" charset="0"/>
                <a:ea typeface="Osaka"/>
                <a:cs typeface="Osaka"/>
              </a:defRPr>
            </a:lvl7pPr>
            <a:lvl8pPr marL="2571750" indent="-171450" eaLnBrk="0" fontAlgn="base" hangingPunct="0">
              <a:spcBef>
                <a:spcPct val="20000"/>
              </a:spcBef>
              <a:spcAft>
                <a:spcPct val="0"/>
              </a:spcAft>
              <a:buChar char="»"/>
              <a:defRPr kumimoji="1" sz="1500">
                <a:solidFill>
                  <a:schemeClr val="tx1"/>
                </a:solidFill>
                <a:latin typeface="Times" panose="02020603050405020304" pitchFamily="18" charset="0"/>
                <a:ea typeface="Osaka"/>
                <a:cs typeface="Osaka"/>
              </a:defRPr>
            </a:lvl8pPr>
            <a:lvl9pPr marL="2914650" indent="-171450" eaLnBrk="0" fontAlgn="base" hangingPunct="0">
              <a:spcBef>
                <a:spcPct val="20000"/>
              </a:spcBef>
              <a:spcAft>
                <a:spcPct val="0"/>
              </a:spcAft>
              <a:buChar char="»"/>
              <a:defRPr kumimoji="1" sz="1500">
                <a:solidFill>
                  <a:schemeClr val="tx1"/>
                </a:solidFill>
                <a:latin typeface="Times" panose="02020603050405020304" pitchFamily="18" charset="0"/>
                <a:ea typeface="Osaka"/>
                <a:cs typeface="Osaka"/>
              </a:defRPr>
            </a:lvl9pPr>
          </a:lstStyle>
          <a:p>
            <a:pPr>
              <a:spcBef>
                <a:spcPct val="0"/>
              </a:spcBef>
              <a:buFontTx/>
              <a:buNone/>
            </a:pPr>
            <a:fld id="{C22B1097-FD31-47B6-B87B-5B65FE64D390}" type="slidenum">
              <a:rPr lang="en-US" altLang="ja-JP" sz="1050"/>
              <a:pPr>
                <a:spcBef>
                  <a:spcPct val="0"/>
                </a:spcBef>
                <a:buFontTx/>
                <a:buNone/>
              </a:pPr>
              <a:t>43</a:t>
            </a:fld>
            <a:endParaRPr lang="en-US" altLang="ja-JP" sz="1050"/>
          </a:p>
        </p:txBody>
      </p:sp>
      <p:pic>
        <p:nvPicPr>
          <p:cNvPr id="7" name="図 6">
            <a:extLst>
              <a:ext uri="{FF2B5EF4-FFF2-40B4-BE49-F238E27FC236}">
                <a16:creationId xmlns:a16="http://schemas.microsoft.com/office/drawing/2014/main" id="{0795AAB2-12E5-4C89-80FB-C7A27BB4E4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1" y="120764"/>
            <a:ext cx="6641812" cy="5828516"/>
          </a:xfrm>
          <a:prstGeom prst="rect">
            <a:avLst/>
          </a:prstGeom>
        </p:spPr>
      </p:pic>
      <p:sp>
        <p:nvSpPr>
          <p:cNvPr id="2" name="正方形/長方形 1">
            <a:extLst>
              <a:ext uri="{FF2B5EF4-FFF2-40B4-BE49-F238E27FC236}">
                <a16:creationId xmlns:a16="http://schemas.microsoft.com/office/drawing/2014/main" id="{8B6B5345-2625-4BD5-99F9-6E1561FB8D25}"/>
              </a:ext>
            </a:extLst>
          </p:cNvPr>
          <p:cNvSpPr/>
          <p:nvPr/>
        </p:nvSpPr>
        <p:spPr>
          <a:xfrm>
            <a:off x="179511" y="6194918"/>
            <a:ext cx="8828043" cy="523220"/>
          </a:xfrm>
          <a:prstGeom prst="rect">
            <a:avLst/>
          </a:prstGeom>
        </p:spPr>
        <p:txBody>
          <a:bodyPr wrap="square">
            <a:spAutoFit/>
          </a:bodyPr>
          <a:lstStyle/>
          <a:p>
            <a:r>
              <a:rPr lang="ja-JP" altLang="en-US" sz="2800" b="1" dirty="0">
                <a:solidFill>
                  <a:srgbClr val="002060"/>
                </a:solidFill>
              </a:rPr>
              <a:t>受動喫煙（じゅどうきつえん）＝二次喫煙（にじきつえん）</a:t>
            </a:r>
            <a:endParaRPr lang="en-US" altLang="ja-JP" sz="2800" b="1" dirty="0">
              <a:solidFill>
                <a:srgbClr val="002060"/>
              </a:solidFill>
            </a:endParaRPr>
          </a:p>
        </p:txBody>
      </p:sp>
      <p:sp>
        <p:nvSpPr>
          <p:cNvPr id="3" name="正方形/長方形 2">
            <a:extLst>
              <a:ext uri="{FF2B5EF4-FFF2-40B4-BE49-F238E27FC236}">
                <a16:creationId xmlns:a16="http://schemas.microsoft.com/office/drawing/2014/main" id="{EF155A92-AE70-4D10-8055-765C4ADF9142}"/>
              </a:ext>
            </a:extLst>
          </p:cNvPr>
          <p:cNvSpPr/>
          <p:nvPr/>
        </p:nvSpPr>
        <p:spPr>
          <a:xfrm>
            <a:off x="1763688" y="548680"/>
            <a:ext cx="4104456" cy="784830"/>
          </a:xfrm>
          <a:prstGeom prst="rect">
            <a:avLst/>
          </a:prstGeom>
        </p:spPr>
        <p:txBody>
          <a:bodyPr wrap="square">
            <a:spAutoFit/>
          </a:bodyPr>
          <a:lstStyle/>
          <a:p>
            <a:r>
              <a:rPr lang="ja-JP" altLang="en-US" sz="4500" b="1" dirty="0" smtClean="0">
                <a:solidFill>
                  <a:srgbClr val="FF0000"/>
                </a:solidFill>
              </a:rPr>
              <a:t>　三次</a:t>
            </a:r>
            <a:r>
              <a:rPr lang="ja-JP" altLang="en-US" sz="4500" b="1" dirty="0">
                <a:solidFill>
                  <a:srgbClr val="FF0000"/>
                </a:solidFill>
              </a:rPr>
              <a:t>喫煙</a:t>
            </a:r>
            <a:endParaRPr lang="ja-JP" altLang="en-US" sz="4500" dirty="0">
              <a:solidFill>
                <a:srgbClr val="FF0000"/>
              </a:solidFill>
            </a:endParaRPr>
          </a:p>
        </p:txBody>
      </p:sp>
      <p:sp>
        <p:nvSpPr>
          <p:cNvPr id="4" name="正方形/長方形 3">
            <a:extLst>
              <a:ext uri="{FF2B5EF4-FFF2-40B4-BE49-F238E27FC236}">
                <a16:creationId xmlns:a16="http://schemas.microsoft.com/office/drawing/2014/main" id="{156EC173-A1C6-4DCC-9702-5CADFA4D488B}"/>
              </a:ext>
            </a:extLst>
          </p:cNvPr>
          <p:cNvSpPr/>
          <p:nvPr/>
        </p:nvSpPr>
        <p:spPr>
          <a:xfrm>
            <a:off x="2034774" y="173902"/>
            <a:ext cx="2931286" cy="415498"/>
          </a:xfrm>
          <a:prstGeom prst="rect">
            <a:avLst/>
          </a:prstGeom>
        </p:spPr>
        <p:txBody>
          <a:bodyPr wrap="square">
            <a:spAutoFit/>
          </a:bodyPr>
          <a:lstStyle/>
          <a:p>
            <a:r>
              <a:rPr lang="ja-JP" altLang="en-US" sz="2100" b="1" dirty="0" smtClean="0">
                <a:solidFill>
                  <a:srgbClr val="FF0000"/>
                </a:solidFill>
              </a:rPr>
              <a:t>　　さんじ</a:t>
            </a:r>
            <a:r>
              <a:rPr lang="ja-JP" altLang="en-US" sz="2100" b="1" dirty="0">
                <a:solidFill>
                  <a:srgbClr val="FF0000"/>
                </a:solidFill>
              </a:rPr>
              <a:t>　きつえん</a:t>
            </a:r>
            <a:endParaRPr lang="ja-JP" altLang="en-US" sz="2100" dirty="0">
              <a:solidFill>
                <a:srgbClr val="FF0000"/>
              </a:solidFill>
            </a:endParaRPr>
          </a:p>
        </p:txBody>
      </p:sp>
      <p:pic>
        <p:nvPicPr>
          <p:cNvPr id="9" name="Picture 6"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1323" y="3157841"/>
            <a:ext cx="2186232" cy="117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19589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1871700" y="1052737"/>
            <a:ext cx="5346966" cy="2917031"/>
          </a:xfrm>
          <a:solidFill>
            <a:srgbClr val="0070C0"/>
          </a:solidFill>
        </p:spPr>
        <p:txBody>
          <a:bodyPr/>
          <a:lstStyle/>
          <a:p>
            <a:pPr>
              <a:spcBef>
                <a:spcPct val="20000"/>
              </a:spcBef>
              <a:defRPr/>
            </a:pPr>
            <a:r>
              <a:rPr lang="ja-JP" altLang="en-US" sz="3600" dirty="0">
                <a:solidFill>
                  <a:schemeClr val="accent3"/>
                </a:solidFill>
                <a:ea typeface="ＤＦPOP体"/>
                <a:cs typeface="ＤＦPOP体"/>
              </a:rPr>
              <a:t>質問</a:t>
            </a:r>
            <a:br>
              <a:rPr lang="ja-JP" altLang="en-US" sz="3600" dirty="0">
                <a:solidFill>
                  <a:schemeClr val="accent3"/>
                </a:solidFill>
                <a:ea typeface="ＤＦPOP体"/>
                <a:cs typeface="ＤＦPOP体"/>
              </a:rPr>
            </a:br>
            <a:r>
              <a:rPr lang="ja-JP" altLang="en-US" sz="3600" dirty="0">
                <a:solidFill>
                  <a:schemeClr val="accent3"/>
                </a:solidFill>
                <a:ea typeface="ＤＦPOP体"/>
                <a:cs typeface="ＤＦPOP体"/>
              </a:rPr>
              <a:t>電子</a:t>
            </a:r>
            <a:r>
              <a:rPr lang="ja-JP" altLang="en-US" sz="3600" dirty="0" smtClean="0">
                <a:solidFill>
                  <a:schemeClr val="accent3"/>
                </a:solidFill>
                <a:ea typeface="ＤＦPOP体"/>
                <a:cs typeface="ＤＦPOP体"/>
              </a:rPr>
              <a:t>タバコ、加熱式タバコを知ってます</a:t>
            </a:r>
            <a:r>
              <a:rPr lang="ja-JP" altLang="en-US" sz="3600" dirty="0">
                <a:solidFill>
                  <a:schemeClr val="accent3"/>
                </a:solidFill>
                <a:ea typeface="ＤＦPOP体"/>
                <a:cs typeface="ＤＦPOP体"/>
              </a:rPr>
              <a:t>か？</a:t>
            </a:r>
            <a:r>
              <a:rPr lang="ja-JP" altLang="en-US" sz="3600" dirty="0">
                <a:solidFill>
                  <a:schemeClr val="accent3"/>
                </a:solidFill>
                <a:effectLst>
                  <a:outerShdw blurRad="38100" dist="38100" dir="2700000" algn="tl">
                    <a:srgbClr val="C0C0C0"/>
                  </a:outerShdw>
                </a:effectLst>
                <a:latin typeface="HG丸ｺﾞｼｯｸM-PRO" pitchFamily="50" charset="-128"/>
                <a:ea typeface="HG丸ｺﾞｼｯｸM-PRO" pitchFamily="50" charset="-128"/>
              </a:rPr>
              <a:t/>
            </a:r>
            <a:br>
              <a:rPr lang="ja-JP" altLang="en-US" sz="3600" dirty="0">
                <a:solidFill>
                  <a:schemeClr val="accent3"/>
                </a:solidFill>
                <a:effectLst>
                  <a:outerShdw blurRad="38100" dist="38100" dir="2700000" algn="tl">
                    <a:srgbClr val="C0C0C0"/>
                  </a:outerShdw>
                </a:effectLst>
                <a:latin typeface="HG丸ｺﾞｼｯｸM-PRO" pitchFamily="50" charset="-128"/>
                <a:ea typeface="HG丸ｺﾞｼｯｸM-PRO" pitchFamily="50" charset="-128"/>
              </a:rPr>
            </a:br>
            <a:r>
              <a:rPr lang="ja-JP" altLang="en-US" sz="3600" dirty="0">
                <a:solidFill>
                  <a:schemeClr val="accent3"/>
                </a:solidFill>
                <a:ea typeface="ＤＦPOP体"/>
                <a:cs typeface="ＤＦPOP体"/>
              </a:rPr>
              <a:t/>
            </a:r>
            <a:br>
              <a:rPr lang="ja-JP" altLang="en-US" sz="3600" dirty="0">
                <a:solidFill>
                  <a:schemeClr val="accent3"/>
                </a:solidFill>
                <a:ea typeface="ＤＦPOP体"/>
                <a:cs typeface="ＤＦPOP体"/>
              </a:rPr>
            </a:br>
            <a:r>
              <a:rPr lang="ja-JP" altLang="en-US" sz="2100" dirty="0">
                <a:solidFill>
                  <a:schemeClr val="accent3"/>
                </a:solidFill>
                <a:ea typeface="ＤＦPOP体"/>
                <a:cs typeface="ＤＦPOP体"/>
              </a:rPr>
              <a:t>　　</a:t>
            </a:r>
            <a:endParaRPr lang="ja-JP" altLang="en-US" sz="4050" dirty="0">
              <a:solidFill>
                <a:schemeClr val="accent3"/>
              </a:solidFill>
              <a:ea typeface="ＤＦPOP体"/>
              <a:cs typeface="ＤＦPOP体"/>
            </a:endParaRPr>
          </a:p>
        </p:txBody>
      </p:sp>
      <p:grpSp>
        <p:nvGrpSpPr>
          <p:cNvPr id="2" name="Group 11"/>
          <p:cNvGrpSpPr>
            <a:grpSpLocks/>
          </p:cNvGrpSpPr>
          <p:nvPr/>
        </p:nvGrpSpPr>
        <p:grpSpPr bwMode="auto">
          <a:xfrm>
            <a:off x="1925241" y="4238626"/>
            <a:ext cx="5293053" cy="1608535"/>
            <a:chOff x="960" y="2400"/>
            <a:chExt cx="3840" cy="1351"/>
          </a:xfrm>
        </p:grpSpPr>
        <p:sp>
          <p:nvSpPr>
            <p:cNvPr id="90116" name="Text Box 12"/>
            <p:cNvSpPr txBox="1">
              <a:spLocks noChangeArrowheads="1"/>
            </p:cNvSpPr>
            <p:nvPr/>
          </p:nvSpPr>
          <p:spPr bwMode="auto">
            <a:xfrm>
              <a:off x="960" y="2400"/>
              <a:ext cx="3840" cy="1241"/>
            </a:xfrm>
            <a:prstGeom prst="rect">
              <a:avLst/>
            </a:prstGeom>
            <a:solidFill>
              <a:schemeClr val="bg1"/>
            </a:solidFill>
            <a:ln w="9525">
              <a:solidFill>
                <a:schemeClr val="tx1"/>
              </a:solidFill>
              <a:miter lim="800000"/>
              <a:headEnd/>
              <a:tailEnd/>
            </a:ln>
          </p:spPr>
          <p:txBody>
            <a:bodyPr>
              <a:spAutoFit/>
            </a:bodyPr>
            <a:lstStyle/>
            <a:p>
              <a:endParaRPr lang="en-US" altLang="ja-JP">
                <a:solidFill>
                  <a:prstClr val="black"/>
                </a:solidFill>
                <a:latin typeface="Times New Roman" pitchFamily="18" charset="0"/>
              </a:endParaRPr>
            </a:p>
            <a:p>
              <a:endParaRPr lang="en-US" altLang="ja-JP">
                <a:solidFill>
                  <a:prstClr val="black"/>
                </a:solidFill>
                <a:latin typeface="Times New Roman" pitchFamily="18" charset="0"/>
              </a:endParaRPr>
            </a:p>
            <a:p>
              <a:endParaRPr lang="en-US" altLang="ja-JP">
                <a:solidFill>
                  <a:prstClr val="black"/>
                </a:solidFill>
                <a:latin typeface="Times New Roman" pitchFamily="18" charset="0"/>
              </a:endParaRPr>
            </a:p>
            <a:p>
              <a:endParaRPr lang="en-US" altLang="ja-JP">
                <a:solidFill>
                  <a:prstClr val="black"/>
                </a:solidFill>
                <a:latin typeface="Times New Roman" pitchFamily="18" charset="0"/>
              </a:endParaRPr>
            </a:p>
            <a:p>
              <a:r>
                <a:rPr lang="ja-JP" altLang="en-US">
                  <a:solidFill>
                    <a:prstClr val="black"/>
                  </a:solidFill>
                  <a:latin typeface="Times New Roman" pitchFamily="18" charset="0"/>
                </a:rPr>
                <a:t>　　</a:t>
              </a:r>
            </a:p>
          </p:txBody>
        </p:sp>
        <p:pic>
          <p:nvPicPr>
            <p:cNvPr id="90117" name="Picture 13"/>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90118" name="Picture 14"/>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Tree>
    <p:extLst>
      <p:ext uri="{BB962C8B-B14F-4D97-AF65-F5344CB8AC3E}">
        <p14:creationId xmlns:p14="http://schemas.microsoft.com/office/powerpoint/2010/main" val="17941081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0" y="-214668"/>
            <a:ext cx="9505056" cy="4625409"/>
          </a:xfrm>
        </p:spPr>
        <p:txBody>
          <a:bodyPr>
            <a:normAutofit fontScale="77500" lnSpcReduction="20000"/>
          </a:bodyPr>
          <a:lstStyle/>
          <a:p>
            <a:pPr marL="0" indent="0">
              <a:buNone/>
            </a:pPr>
            <a:r>
              <a:rPr lang="ja-JP" altLang="en-US" sz="5200" b="1" dirty="0" smtClean="0">
                <a:solidFill>
                  <a:srgbClr val="000099"/>
                </a:solidFill>
              </a:rPr>
              <a:t>　　</a:t>
            </a:r>
            <a:endParaRPr lang="en-US" altLang="ja-JP" sz="5200" b="1" dirty="0" smtClean="0">
              <a:solidFill>
                <a:srgbClr val="000099"/>
              </a:solidFill>
            </a:endParaRPr>
          </a:p>
          <a:p>
            <a:pPr marL="0" indent="0">
              <a:buNone/>
            </a:pPr>
            <a:r>
              <a:rPr lang="ja-JP" altLang="en-US" sz="5200" b="1" dirty="0">
                <a:solidFill>
                  <a:srgbClr val="000099"/>
                </a:solidFill>
              </a:rPr>
              <a:t>　</a:t>
            </a:r>
            <a:r>
              <a:rPr lang="ja-JP" altLang="en-US" sz="5200" b="1" dirty="0" smtClean="0">
                <a:solidFill>
                  <a:srgbClr val="000099"/>
                </a:solidFill>
              </a:rPr>
              <a:t>　　　　</a:t>
            </a:r>
            <a:r>
              <a:rPr lang="ja-JP" altLang="en-US" sz="5700" b="1" dirty="0" smtClean="0">
                <a:solidFill>
                  <a:srgbClr val="008000"/>
                </a:solidFill>
              </a:rPr>
              <a:t>電子タバコ</a:t>
            </a:r>
            <a:r>
              <a:rPr lang="ja-JP" altLang="en-US" sz="5700" b="1" dirty="0">
                <a:solidFill>
                  <a:srgbClr val="008000"/>
                </a:solidFill>
              </a:rPr>
              <a:t>と</a:t>
            </a:r>
            <a:r>
              <a:rPr lang="ja-JP" altLang="en-US" sz="5700" b="1" dirty="0" smtClean="0">
                <a:solidFill>
                  <a:srgbClr val="008000"/>
                </a:solidFill>
              </a:rPr>
              <a:t>過熱式タバコ</a:t>
            </a:r>
            <a:endParaRPr lang="en-US" altLang="ja-JP" sz="5700" b="1" dirty="0" smtClean="0">
              <a:solidFill>
                <a:srgbClr val="008000"/>
              </a:solidFill>
            </a:endParaRPr>
          </a:p>
          <a:p>
            <a:pPr marL="0" indent="0">
              <a:buNone/>
            </a:pPr>
            <a:r>
              <a:rPr lang="ja-JP" altLang="en-US" sz="4800" dirty="0" smtClean="0">
                <a:solidFill>
                  <a:srgbClr val="000099"/>
                </a:solidFill>
                <a:latin typeface="HGPｺﾞｼｯｸE" pitchFamily="50" charset="-128"/>
                <a:ea typeface="HGPｺﾞｼｯｸE" pitchFamily="50" charset="-128"/>
              </a:rPr>
              <a:t>・電子</a:t>
            </a:r>
            <a:r>
              <a:rPr lang="ja-JP" altLang="en-US" sz="4800" dirty="0">
                <a:solidFill>
                  <a:srgbClr val="000099"/>
                </a:solidFill>
                <a:latin typeface="HGPｺﾞｼｯｸE" pitchFamily="50" charset="-128"/>
                <a:ea typeface="HGPｺﾞｼｯｸE" pitchFamily="50" charset="-128"/>
              </a:rPr>
              <a:t>タバコ：液体を電気で</a:t>
            </a:r>
            <a:r>
              <a:rPr lang="ja-JP" altLang="en-US" sz="4800" dirty="0" smtClean="0">
                <a:solidFill>
                  <a:srgbClr val="000099"/>
                </a:solidFill>
                <a:latin typeface="HGPｺﾞｼｯｸE" pitchFamily="50" charset="-128"/>
                <a:ea typeface="HGPｺﾞｼｯｸE" pitchFamily="50" charset="-128"/>
              </a:rPr>
              <a:t>あたためて水蒸気</a:t>
            </a:r>
            <a:endParaRPr lang="en-US" altLang="ja-JP" sz="4800" dirty="0" smtClean="0">
              <a:solidFill>
                <a:srgbClr val="000099"/>
              </a:solidFill>
              <a:latin typeface="HGPｺﾞｼｯｸE" pitchFamily="50" charset="-128"/>
              <a:ea typeface="HGPｺﾞｼｯｸE" pitchFamily="50" charset="-128"/>
            </a:endParaRPr>
          </a:p>
          <a:p>
            <a:pPr marL="0" indent="0">
              <a:buNone/>
            </a:pPr>
            <a:r>
              <a:rPr lang="ja-JP" altLang="en-US" sz="4800" dirty="0">
                <a:solidFill>
                  <a:srgbClr val="000099"/>
                </a:solidFill>
                <a:latin typeface="HGPｺﾞｼｯｸE" pitchFamily="50" charset="-128"/>
                <a:ea typeface="HGPｺﾞｼｯｸE" pitchFamily="50" charset="-128"/>
              </a:rPr>
              <a:t>　</a:t>
            </a:r>
            <a:r>
              <a:rPr lang="ja-JP" altLang="en-US" sz="4800" dirty="0" smtClean="0">
                <a:solidFill>
                  <a:srgbClr val="000099"/>
                </a:solidFill>
                <a:latin typeface="HGPｺﾞｼｯｸE" pitchFamily="50" charset="-128"/>
                <a:ea typeface="HGPｺﾞｼｯｸE" pitchFamily="50" charset="-128"/>
              </a:rPr>
              <a:t>　　　　　　　を吸う。有害物質が含まれている　</a:t>
            </a:r>
            <a:endParaRPr lang="en-US" altLang="ja-JP" sz="4800" dirty="0">
              <a:solidFill>
                <a:srgbClr val="000099"/>
              </a:solidFill>
              <a:latin typeface="HGPｺﾞｼｯｸE" pitchFamily="50" charset="-128"/>
              <a:ea typeface="HGPｺﾞｼｯｸE" pitchFamily="50" charset="-128"/>
            </a:endParaRPr>
          </a:p>
          <a:p>
            <a:pPr marL="0" indent="0">
              <a:buNone/>
            </a:pPr>
            <a:r>
              <a:rPr lang="ja-JP" altLang="en-US" sz="4800" dirty="0" smtClean="0">
                <a:solidFill>
                  <a:srgbClr val="000099"/>
                </a:solidFill>
                <a:latin typeface="HGPｺﾞｼｯｸE" pitchFamily="50" charset="-128"/>
                <a:ea typeface="HGPｺﾞｼｯｸE" pitchFamily="50" charset="-128"/>
              </a:rPr>
              <a:t>・加熱式</a:t>
            </a:r>
            <a:r>
              <a:rPr lang="ja-JP" altLang="en-US" sz="4800" dirty="0">
                <a:solidFill>
                  <a:srgbClr val="000099"/>
                </a:solidFill>
                <a:latin typeface="HGPｺﾞｼｯｸE" pitchFamily="50" charset="-128"/>
                <a:ea typeface="HGPｺﾞｼｯｸE" pitchFamily="50" charset="-128"/>
              </a:rPr>
              <a:t>タバコ：タバコの葉に</a:t>
            </a:r>
            <a:r>
              <a:rPr lang="ja-JP" altLang="en-US" sz="4800" dirty="0" smtClean="0">
                <a:solidFill>
                  <a:srgbClr val="000099"/>
                </a:solidFill>
                <a:latin typeface="HGPｺﾞｼｯｸE" pitchFamily="50" charset="-128"/>
                <a:ea typeface="HGPｺﾞｼｯｸE" pitchFamily="50" charset="-128"/>
              </a:rPr>
              <a:t>熱して水蒸気を</a:t>
            </a:r>
            <a:endParaRPr lang="en-US" altLang="ja-JP" sz="4800" dirty="0" smtClean="0">
              <a:solidFill>
                <a:srgbClr val="000099"/>
              </a:solidFill>
              <a:latin typeface="HGPｺﾞｼｯｸE" pitchFamily="50" charset="-128"/>
              <a:ea typeface="HGPｺﾞｼｯｸE" pitchFamily="50" charset="-128"/>
            </a:endParaRPr>
          </a:p>
          <a:p>
            <a:pPr marL="0" indent="0">
              <a:buNone/>
            </a:pPr>
            <a:r>
              <a:rPr lang="ja-JP" altLang="en-US" sz="4800" dirty="0">
                <a:solidFill>
                  <a:srgbClr val="000099"/>
                </a:solidFill>
                <a:latin typeface="HGPｺﾞｼｯｸE" pitchFamily="50" charset="-128"/>
                <a:ea typeface="HGPｺﾞｼｯｸE" pitchFamily="50" charset="-128"/>
              </a:rPr>
              <a:t>　</a:t>
            </a:r>
            <a:r>
              <a:rPr lang="ja-JP" altLang="en-US" sz="4800" dirty="0" smtClean="0">
                <a:solidFill>
                  <a:srgbClr val="000099"/>
                </a:solidFill>
                <a:latin typeface="HGPｺﾞｼｯｸE" pitchFamily="50" charset="-128"/>
                <a:ea typeface="HGPｺﾞｼｯｸE" pitchFamily="50" charset="-128"/>
              </a:rPr>
              <a:t>　　　　　　　　　吸う（</a:t>
            </a:r>
            <a:r>
              <a:rPr lang="ja-JP" altLang="en-US" sz="4800" dirty="0">
                <a:solidFill>
                  <a:srgbClr val="000099"/>
                </a:solidFill>
                <a:latin typeface="HGPｺﾞｼｯｸE" pitchFamily="50" charset="-128"/>
                <a:ea typeface="HGPｺﾞｼｯｸE" pitchFamily="50" charset="-128"/>
              </a:rPr>
              <a:t>煙</a:t>
            </a:r>
            <a:r>
              <a:rPr lang="ja-JP" altLang="en-US" sz="4800" dirty="0" smtClean="0">
                <a:solidFill>
                  <a:srgbClr val="000099"/>
                </a:solidFill>
                <a:latin typeface="HGPｺﾞｼｯｸE" pitchFamily="50" charset="-128"/>
                <a:ea typeface="HGPｺﾞｼｯｸE" pitchFamily="50" charset="-128"/>
              </a:rPr>
              <a:t>は</a:t>
            </a:r>
            <a:r>
              <a:rPr lang="ja-JP" altLang="en-US" sz="4800" dirty="0">
                <a:solidFill>
                  <a:srgbClr val="000099"/>
                </a:solidFill>
                <a:latin typeface="HGPｺﾞｼｯｸE" pitchFamily="50" charset="-128"/>
                <a:ea typeface="HGPｺﾞｼｯｸE" pitchFamily="50" charset="-128"/>
              </a:rPr>
              <a:t>ない</a:t>
            </a:r>
            <a:r>
              <a:rPr lang="ja-JP" altLang="en-US" sz="4800" dirty="0" smtClean="0">
                <a:solidFill>
                  <a:srgbClr val="000099"/>
                </a:solidFill>
                <a:latin typeface="HGPｺﾞｼｯｸE" pitchFamily="50" charset="-128"/>
                <a:ea typeface="HGPｺﾞｼｯｸE" pitchFamily="50" charset="-128"/>
              </a:rPr>
              <a:t>がタバコと同じ）</a:t>
            </a:r>
            <a:endParaRPr lang="en-US" altLang="ja-JP" sz="4800" dirty="0" smtClean="0">
              <a:solidFill>
                <a:srgbClr val="000099"/>
              </a:solidFill>
              <a:latin typeface="HGPｺﾞｼｯｸE" pitchFamily="50" charset="-128"/>
              <a:ea typeface="HGPｺﾞｼｯｸE" pitchFamily="50" charset="-128"/>
            </a:endParaRPr>
          </a:p>
          <a:p>
            <a:pPr marL="0" indent="0">
              <a:buNone/>
            </a:pPr>
            <a:r>
              <a:rPr lang="ja-JP" altLang="en-US" sz="4800" dirty="0">
                <a:solidFill>
                  <a:srgbClr val="000099"/>
                </a:solidFill>
                <a:latin typeface="HGPｺﾞｼｯｸE" pitchFamily="50" charset="-128"/>
                <a:ea typeface="HGPｺﾞｼｯｸE" pitchFamily="50" charset="-128"/>
              </a:rPr>
              <a:t>　</a:t>
            </a:r>
          </a:p>
          <a:p>
            <a:endParaRPr lang="ja-JP" altLang="en-US" sz="4800" b="1" dirty="0">
              <a:solidFill>
                <a:srgbClr val="000099"/>
              </a:solidFill>
            </a:endParaRPr>
          </a:p>
        </p:txBody>
      </p:sp>
      <p:pic>
        <p:nvPicPr>
          <p:cNvPr id="4" name="図 3">
            <a:extLst>
              <a:ext uri="{FF2B5EF4-FFF2-40B4-BE49-F238E27FC236}">
                <a16:creationId xmlns:a16="http://schemas.microsoft.com/office/drawing/2014/main" id="{0F06649C-A645-4F6A-B3AB-850613A97A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6184"/>
            <a:ext cx="4097813" cy="2421646"/>
          </a:xfrm>
          <a:prstGeom prst="rect">
            <a:avLst/>
          </a:prstGeom>
        </p:spPr>
      </p:pic>
      <p:pic>
        <p:nvPicPr>
          <p:cNvPr id="5" name="図 4">
            <a:extLst>
              <a:ext uri="{FF2B5EF4-FFF2-40B4-BE49-F238E27FC236}">
                <a16:creationId xmlns:a16="http://schemas.microsoft.com/office/drawing/2014/main" id="{C791D603-CF43-411C-B55A-AC6251EE21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7814" y="4392238"/>
            <a:ext cx="5226714" cy="2421646"/>
          </a:xfrm>
          <a:prstGeom prst="rect">
            <a:avLst/>
          </a:prstGeom>
        </p:spPr>
      </p:pic>
    </p:spTree>
    <p:extLst>
      <p:ext uri="{BB962C8B-B14F-4D97-AF65-F5344CB8AC3E}">
        <p14:creationId xmlns:p14="http://schemas.microsoft.com/office/powerpoint/2010/main" val="9318418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50825" y="609600"/>
            <a:ext cx="8512175" cy="1676400"/>
          </a:xfrm>
        </p:spPr>
        <p:txBody>
          <a:bodyPr>
            <a:noAutofit/>
          </a:bodyPr>
          <a:lstStyle/>
          <a:p>
            <a:pPr algn="l"/>
            <a:r>
              <a:rPr lang="ja-JP" altLang="en-US" b="1" dirty="0" smtClean="0">
                <a:solidFill>
                  <a:srgbClr val="000099"/>
                </a:solidFill>
              </a:rPr>
              <a:t>一箱４４０円のタバコを毎日１箱</a:t>
            </a:r>
            <a:r>
              <a:rPr lang="en-US" altLang="ja-JP" b="1" dirty="0" smtClean="0">
                <a:solidFill>
                  <a:srgbClr val="000099"/>
                </a:solidFill>
              </a:rPr>
              <a:t/>
            </a:r>
            <a:br>
              <a:rPr lang="en-US" altLang="ja-JP" b="1" dirty="0" smtClean="0">
                <a:solidFill>
                  <a:srgbClr val="000099"/>
                </a:solidFill>
              </a:rPr>
            </a:br>
            <a:r>
              <a:rPr lang="ja-JP" altLang="en-US" b="1" dirty="0" smtClean="0">
                <a:solidFill>
                  <a:srgbClr val="000099"/>
                </a:solidFill>
              </a:rPr>
              <a:t>吸うと、１年間にどれくらい、お金を使うでしょう？</a:t>
            </a:r>
          </a:p>
        </p:txBody>
      </p:sp>
      <p:sp>
        <p:nvSpPr>
          <p:cNvPr id="68611" name="Rectangle 4"/>
          <p:cNvSpPr>
            <a:spLocks noGrp="1" noChangeArrowheads="1"/>
          </p:cNvSpPr>
          <p:nvPr>
            <p:ph type="body" sz="half" idx="2"/>
          </p:nvPr>
        </p:nvSpPr>
        <p:spPr>
          <a:xfrm>
            <a:off x="1905000" y="2971800"/>
            <a:ext cx="7059488" cy="2667000"/>
          </a:xfrm>
        </p:spPr>
        <p:txBody>
          <a:bodyPr>
            <a:noAutofit/>
          </a:bodyPr>
          <a:lstStyle/>
          <a:p>
            <a:pPr marL="533400" indent="-533400">
              <a:buFontTx/>
              <a:buNone/>
            </a:pPr>
            <a:r>
              <a:rPr lang="en-US" altLang="ja-JP" sz="4800" b="1" dirty="0" smtClean="0">
                <a:solidFill>
                  <a:srgbClr val="008000"/>
                </a:solidFill>
                <a:latin typeface="Osaka"/>
              </a:rPr>
              <a:t>440</a:t>
            </a:r>
            <a:r>
              <a:rPr lang="ja-JP" altLang="en-US" sz="4800" b="1" dirty="0" smtClean="0">
                <a:solidFill>
                  <a:srgbClr val="008000"/>
                </a:solidFill>
                <a:latin typeface="Osaka"/>
              </a:rPr>
              <a:t>円</a:t>
            </a:r>
            <a:r>
              <a:rPr lang="en-US" altLang="ja-JP" sz="4800" b="1" dirty="0" smtClean="0">
                <a:solidFill>
                  <a:srgbClr val="008000"/>
                </a:solidFill>
                <a:latin typeface="Osaka"/>
              </a:rPr>
              <a:t> × 365</a:t>
            </a:r>
            <a:r>
              <a:rPr lang="ja-JP" altLang="en-US" sz="4800" b="1" dirty="0" smtClean="0">
                <a:solidFill>
                  <a:srgbClr val="008000"/>
                </a:solidFill>
                <a:latin typeface="Osaka"/>
              </a:rPr>
              <a:t>日</a:t>
            </a:r>
            <a:r>
              <a:rPr lang="en-US" altLang="ja-JP" sz="4800" b="1" dirty="0" smtClean="0">
                <a:solidFill>
                  <a:srgbClr val="008000"/>
                </a:solidFill>
                <a:latin typeface="Osaka"/>
              </a:rPr>
              <a:t> =160.600</a:t>
            </a:r>
            <a:r>
              <a:rPr lang="ja-JP" altLang="en-US" sz="4800" b="1" dirty="0" smtClean="0">
                <a:solidFill>
                  <a:srgbClr val="008000"/>
                </a:solidFill>
                <a:latin typeface="Osaka"/>
              </a:rPr>
              <a:t>円</a:t>
            </a:r>
          </a:p>
          <a:p>
            <a:pPr marL="533400" indent="-533400">
              <a:buFontTx/>
              <a:buNone/>
            </a:pPr>
            <a:r>
              <a:rPr lang="ja-JP" altLang="en-US" sz="4800" b="1" dirty="0" smtClean="0">
                <a:solidFill>
                  <a:srgbClr val="970011"/>
                </a:solidFill>
                <a:latin typeface="Osaka"/>
              </a:rPr>
              <a:t>約１６万円！！</a:t>
            </a:r>
          </a:p>
          <a:p>
            <a:pPr marL="533400" indent="-533400">
              <a:buFontTx/>
              <a:buNone/>
            </a:pPr>
            <a:r>
              <a:rPr lang="ja-JP" altLang="en-US" sz="4800" b="1" dirty="0" smtClean="0">
                <a:solidFill>
                  <a:srgbClr val="970011"/>
                </a:solidFill>
                <a:latin typeface="Osaka"/>
              </a:rPr>
              <a:t>家族で旅行に行けます！</a:t>
            </a:r>
            <a:endParaRPr lang="ja-JP" altLang="en-US" sz="4800" b="1" dirty="0" smtClean="0">
              <a:latin typeface="Osaka"/>
            </a:endParaRPr>
          </a:p>
        </p:txBody>
      </p:sp>
      <p:pic>
        <p:nvPicPr>
          <p:cNvPr id="68612" name="Picture 5"/>
          <p:cNvPicPr>
            <a:picLocks noChangeAspect="1" noChangeArrowheads="1"/>
          </p:cNvPicPr>
          <p:nvPr/>
        </p:nvPicPr>
        <p:blipFill>
          <a:blip r:embed="rId3" cstate="print"/>
          <a:srcRect/>
          <a:stretch>
            <a:fillRect/>
          </a:stretch>
        </p:blipFill>
        <p:spPr bwMode="auto">
          <a:xfrm>
            <a:off x="152400" y="3933056"/>
            <a:ext cx="1736854" cy="2877319"/>
          </a:xfrm>
          <a:prstGeom prst="rect">
            <a:avLst/>
          </a:prstGeom>
          <a:noFill/>
          <a:ln w="9525">
            <a:noFill/>
            <a:miter lim="800000"/>
            <a:headEnd/>
            <a:tailEnd/>
          </a:ln>
        </p:spPr>
      </p:pic>
    </p:spTree>
    <p:extLst>
      <p:ext uri="{BB962C8B-B14F-4D97-AF65-F5344CB8AC3E}">
        <p14:creationId xmlns:p14="http://schemas.microsoft.com/office/powerpoint/2010/main" val="9838400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スライド番号プレースホルダ 3"/>
          <p:cNvSpPr>
            <a:spLocks noGrp="1"/>
          </p:cNvSpPr>
          <p:nvPr>
            <p:ph type="sldNum" sz="quarter" idx="12"/>
          </p:nvPr>
        </p:nvSpPr>
        <p:spPr>
          <a:noFill/>
        </p:spPr>
        <p:txBody>
          <a:bodyPr/>
          <a:lstStyle/>
          <a:p>
            <a:fld id="{B6615B32-D92E-47A9-AE07-9873D10A21E7}" type="slidenum">
              <a:rPr lang="en-US" altLang="ja-JP" smtClean="0"/>
              <a:pPr/>
              <a:t>47</a:t>
            </a:fld>
            <a:endParaRPr lang="en-US" altLang="ja-JP"/>
          </a:p>
        </p:txBody>
      </p:sp>
      <p:pic>
        <p:nvPicPr>
          <p:cNvPr id="71683" name="Picture 5" descr="img008"/>
          <p:cNvPicPr>
            <a:picLocks noChangeAspect="1" noChangeArrowheads="1"/>
          </p:cNvPicPr>
          <p:nvPr/>
        </p:nvPicPr>
        <p:blipFill>
          <a:blip r:embed="rId3" cstate="print"/>
          <a:srcRect/>
          <a:stretch>
            <a:fillRect/>
          </a:stretch>
        </p:blipFill>
        <p:spPr bwMode="auto">
          <a:xfrm>
            <a:off x="5220072" y="1593057"/>
            <a:ext cx="3319463" cy="4245769"/>
          </a:xfrm>
          <a:prstGeom prst="rect">
            <a:avLst/>
          </a:prstGeom>
          <a:noFill/>
          <a:ln w="9525">
            <a:noFill/>
            <a:miter lim="800000"/>
            <a:headEnd/>
            <a:tailEnd/>
          </a:ln>
        </p:spPr>
      </p:pic>
      <p:sp>
        <p:nvSpPr>
          <p:cNvPr id="71684" name="Text Box 6"/>
          <p:cNvSpPr txBox="1">
            <a:spLocks noChangeArrowheads="1"/>
          </p:cNvSpPr>
          <p:nvPr/>
        </p:nvSpPr>
        <p:spPr bwMode="auto">
          <a:xfrm>
            <a:off x="251520" y="1268760"/>
            <a:ext cx="4752528" cy="3990836"/>
          </a:xfrm>
          <a:prstGeom prst="rect">
            <a:avLst/>
          </a:prstGeom>
          <a:noFill/>
          <a:ln w="12700" cap="sq">
            <a:noFill/>
            <a:miter lim="800000"/>
            <a:headEnd type="none" w="sm" len="sm"/>
            <a:tailEnd type="none" w="sm" len="sm"/>
          </a:ln>
        </p:spPr>
        <p:txBody>
          <a:bodyPr wrap="square">
            <a:spAutoFit/>
          </a:bodyPr>
          <a:lstStyle/>
          <a:p>
            <a:pPr>
              <a:lnSpc>
                <a:spcPts val="3750"/>
              </a:lnSpc>
            </a:pPr>
            <a:r>
              <a:rPr lang="ja-JP" altLang="en-US" sz="4000" b="1" dirty="0">
                <a:solidFill>
                  <a:srgbClr val="008000"/>
                </a:solidFill>
              </a:rPr>
              <a:t>タバコ吸わない方</a:t>
            </a:r>
            <a:r>
              <a:rPr lang="ja-JP" altLang="en-US" sz="4000" b="1" dirty="0" smtClean="0">
                <a:solidFill>
                  <a:srgbClr val="008000"/>
                </a:solidFill>
              </a:rPr>
              <a:t>が</a:t>
            </a:r>
            <a:endParaRPr lang="en-US" altLang="ja-JP" sz="4000" b="1" dirty="0" smtClean="0">
              <a:solidFill>
                <a:srgbClr val="008000"/>
              </a:solidFill>
            </a:endParaRPr>
          </a:p>
          <a:p>
            <a:pPr>
              <a:lnSpc>
                <a:spcPts val="3750"/>
              </a:lnSpc>
            </a:pPr>
            <a:endParaRPr lang="en-US" altLang="ja-JP" sz="4000" b="1" dirty="0" smtClean="0">
              <a:solidFill>
                <a:srgbClr val="008000"/>
              </a:solidFill>
            </a:endParaRPr>
          </a:p>
          <a:p>
            <a:pPr>
              <a:lnSpc>
                <a:spcPts val="3750"/>
              </a:lnSpc>
            </a:pPr>
            <a:r>
              <a:rPr lang="ja-JP" altLang="en-US" sz="4000" b="1" dirty="0" smtClean="0">
                <a:solidFill>
                  <a:srgbClr val="008000"/>
                </a:solidFill>
              </a:rPr>
              <a:t>就職</a:t>
            </a:r>
            <a:r>
              <a:rPr lang="ja-JP" altLang="en-US" sz="4000" b="1" dirty="0">
                <a:solidFill>
                  <a:srgbClr val="008000"/>
                </a:solidFill>
              </a:rPr>
              <a:t>にも有利。</a:t>
            </a:r>
          </a:p>
          <a:p>
            <a:pPr>
              <a:lnSpc>
                <a:spcPts val="3750"/>
              </a:lnSpc>
            </a:pPr>
            <a:endParaRPr lang="ja-JP" altLang="en-US" sz="4000" b="1" dirty="0"/>
          </a:p>
          <a:p>
            <a:pPr>
              <a:lnSpc>
                <a:spcPts val="3750"/>
              </a:lnSpc>
            </a:pPr>
            <a:r>
              <a:rPr lang="ja-JP" altLang="en-US" sz="4000" b="1" dirty="0">
                <a:solidFill>
                  <a:srgbClr val="000099"/>
                </a:solidFill>
              </a:rPr>
              <a:t>多くの病院は禁煙です。病院で働く人も、吸わない人が増えています。</a:t>
            </a:r>
          </a:p>
        </p:txBody>
      </p:sp>
      <p:sp>
        <p:nvSpPr>
          <p:cNvPr id="5" name="テキスト ボックス 4"/>
          <p:cNvSpPr txBox="1"/>
          <p:nvPr/>
        </p:nvSpPr>
        <p:spPr>
          <a:xfrm>
            <a:off x="251520" y="1822449"/>
            <a:ext cx="1404156" cy="338554"/>
          </a:xfrm>
          <a:prstGeom prst="rect">
            <a:avLst/>
          </a:prstGeom>
          <a:noFill/>
        </p:spPr>
        <p:txBody>
          <a:bodyPr wrap="square" rtlCol="0">
            <a:spAutoFit/>
          </a:bodyPr>
          <a:lstStyle/>
          <a:p>
            <a:r>
              <a:rPr lang="ja-JP" altLang="en-US" sz="1600" b="1" dirty="0">
                <a:solidFill>
                  <a:srgbClr val="008000"/>
                </a:solidFill>
              </a:rPr>
              <a:t>しゅうしょく</a:t>
            </a:r>
          </a:p>
        </p:txBody>
      </p:sp>
    </p:spTree>
    <p:extLst>
      <p:ext uri="{BB962C8B-B14F-4D97-AF65-F5344CB8AC3E}">
        <p14:creationId xmlns:p14="http://schemas.microsoft.com/office/powerpoint/2010/main" val="1124935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362193" y="1419463"/>
            <a:ext cx="5064422" cy="1754326"/>
          </a:xfrm>
          <a:prstGeom prst="rect">
            <a:avLst/>
          </a:prstGeom>
        </p:spPr>
        <p:txBody>
          <a:bodyPr wrap="square">
            <a:spAutoFit/>
          </a:bodyPr>
          <a:lstStyle/>
          <a:p>
            <a:r>
              <a:rPr lang="ja-JP" altLang="en-US" sz="3600" b="1" dirty="0">
                <a:solidFill>
                  <a:srgbClr val="000099"/>
                </a:solidFill>
                <a:latin typeface="Calibri"/>
              </a:rPr>
              <a:t>オリンピックも禁煙です。</a:t>
            </a:r>
            <a:endParaRPr lang="en-US" altLang="ja-JP" sz="3600" b="1" dirty="0">
              <a:solidFill>
                <a:srgbClr val="000099"/>
              </a:solidFill>
              <a:latin typeface="Calibri"/>
            </a:endParaRPr>
          </a:p>
          <a:p>
            <a:r>
              <a:rPr lang="ja-JP" altLang="en-US" sz="3600" b="1" dirty="0">
                <a:solidFill>
                  <a:srgbClr val="000099"/>
                </a:solidFill>
                <a:latin typeface="Calibri"/>
              </a:rPr>
              <a:t>一流のスポーツ選手は</a:t>
            </a:r>
            <a:endParaRPr lang="en-US" altLang="ja-JP" sz="3600" b="1" dirty="0">
              <a:solidFill>
                <a:srgbClr val="000099"/>
              </a:solidFill>
              <a:latin typeface="Calibri"/>
            </a:endParaRPr>
          </a:p>
          <a:p>
            <a:r>
              <a:rPr lang="ja-JP" altLang="en-US" sz="3600" b="1" dirty="0">
                <a:solidFill>
                  <a:srgbClr val="000099"/>
                </a:solidFill>
                <a:latin typeface="Calibri"/>
              </a:rPr>
              <a:t>タバコは吸いません。</a:t>
            </a:r>
          </a:p>
        </p:txBody>
      </p:sp>
      <p:pic>
        <p:nvPicPr>
          <p:cNvPr id="5" name="図 4">
            <a:extLst>
              <a:ext uri="{FF2B5EF4-FFF2-40B4-BE49-F238E27FC236}">
                <a16:creationId xmlns:a16="http://schemas.microsoft.com/office/drawing/2014/main" id="{AA14A100-AFD2-45F5-B89D-915FE5F532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98" y="992981"/>
            <a:ext cx="4190330" cy="3057525"/>
          </a:xfrm>
          <a:prstGeom prst="rect">
            <a:avLst/>
          </a:prstGeom>
        </p:spPr>
      </p:pic>
      <p:pic>
        <p:nvPicPr>
          <p:cNvPr id="7" name="図 6">
            <a:extLst>
              <a:ext uri="{FF2B5EF4-FFF2-40B4-BE49-F238E27FC236}">
                <a16:creationId xmlns:a16="http://schemas.microsoft.com/office/drawing/2014/main" id="{E9663E0C-6C4C-49EC-ADA5-55811C00B4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4122" y="3307556"/>
            <a:ext cx="4436269" cy="2500313"/>
          </a:xfrm>
          <a:prstGeom prst="rect">
            <a:avLst/>
          </a:prstGeom>
        </p:spPr>
      </p:pic>
      <p:sp>
        <p:nvSpPr>
          <p:cNvPr id="2" name="テキスト ボックス 1">
            <a:extLst>
              <a:ext uri="{FF2B5EF4-FFF2-40B4-BE49-F238E27FC236}">
                <a16:creationId xmlns:a16="http://schemas.microsoft.com/office/drawing/2014/main" id="{A1752BDF-2550-4EF7-917B-EDCD14F41777}"/>
              </a:ext>
            </a:extLst>
          </p:cNvPr>
          <p:cNvSpPr txBox="1"/>
          <p:nvPr/>
        </p:nvSpPr>
        <p:spPr>
          <a:xfrm>
            <a:off x="7130989" y="1050131"/>
            <a:ext cx="1035861" cy="369332"/>
          </a:xfrm>
          <a:prstGeom prst="rect">
            <a:avLst/>
          </a:prstGeom>
          <a:noFill/>
        </p:spPr>
        <p:txBody>
          <a:bodyPr wrap="none" rtlCol="0">
            <a:spAutoFit/>
          </a:bodyPr>
          <a:lstStyle/>
          <a:p>
            <a:r>
              <a:rPr kumimoji="1" lang="ja-JP" altLang="en-US" b="1" dirty="0">
                <a:solidFill>
                  <a:srgbClr val="000099"/>
                </a:solidFill>
              </a:rPr>
              <a:t>きんえん</a:t>
            </a:r>
          </a:p>
        </p:txBody>
      </p:sp>
      <p:pic>
        <p:nvPicPr>
          <p:cNvPr id="6" name="図 5">
            <a:extLst>
              <a:ext uri="{FF2B5EF4-FFF2-40B4-BE49-F238E27FC236}">
                <a16:creationId xmlns:a16="http://schemas.microsoft.com/office/drawing/2014/main" id="{AAB906A7-A245-42A7-9EC7-1067FE50F9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976" y="4050506"/>
            <a:ext cx="2931319" cy="1823280"/>
          </a:xfrm>
          <a:prstGeom prst="rect">
            <a:avLst/>
          </a:prstGeom>
        </p:spPr>
      </p:pic>
    </p:spTree>
    <p:extLst>
      <p:ext uri="{BB962C8B-B14F-4D97-AF65-F5344CB8AC3E}">
        <p14:creationId xmlns:p14="http://schemas.microsoft.com/office/powerpoint/2010/main" val="31244990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ChangeArrowheads="1"/>
          </p:cNvSpPr>
          <p:nvPr/>
        </p:nvSpPr>
        <p:spPr bwMode="auto">
          <a:xfrm>
            <a:off x="3857625" y="428625"/>
            <a:ext cx="4699000" cy="523875"/>
          </a:xfrm>
          <a:prstGeom prst="rect">
            <a:avLst/>
          </a:prstGeom>
          <a:noFill/>
          <a:ln w="12700" cap="sq">
            <a:noFill/>
            <a:miter lim="800000"/>
            <a:headEnd type="none" w="sm" len="sm"/>
            <a:tailEnd type="none" w="sm" len="sm"/>
          </a:ln>
        </p:spPr>
        <p:txBody>
          <a:bodyPr wrap="none">
            <a:spAutoFit/>
          </a:bodyPr>
          <a:lstStyle/>
          <a:p>
            <a:r>
              <a:rPr lang="ja-JP" altLang="en-US" sz="2800" b="1">
                <a:solidFill>
                  <a:schemeClr val="bg1"/>
                </a:solidFill>
              </a:rPr>
              <a:t>これがカッコいいのだろうか？</a:t>
            </a:r>
          </a:p>
        </p:txBody>
      </p:sp>
      <p:sp>
        <p:nvSpPr>
          <p:cNvPr id="73731" name="正方形/長方形 4"/>
          <p:cNvSpPr>
            <a:spLocks noChangeArrowheads="1"/>
          </p:cNvSpPr>
          <p:nvPr/>
        </p:nvSpPr>
        <p:spPr bwMode="auto">
          <a:xfrm>
            <a:off x="0" y="5085184"/>
            <a:ext cx="9540552" cy="2000548"/>
          </a:xfrm>
          <a:prstGeom prst="rect">
            <a:avLst/>
          </a:prstGeom>
          <a:noFill/>
          <a:ln w="9525">
            <a:noFill/>
            <a:miter lim="800000"/>
            <a:headEnd/>
            <a:tailEnd/>
          </a:ln>
        </p:spPr>
        <p:txBody>
          <a:bodyPr wrap="square">
            <a:spAutoFit/>
          </a:bodyPr>
          <a:lstStyle/>
          <a:p>
            <a:r>
              <a:rPr lang="ja-JP" altLang="en-US" sz="4000" b="1" dirty="0">
                <a:solidFill>
                  <a:srgbClr val="000099"/>
                </a:solidFill>
              </a:rPr>
              <a:t>タバコは運動能力を低下させます。</a:t>
            </a:r>
          </a:p>
          <a:p>
            <a:r>
              <a:rPr lang="ja-JP" altLang="en-US" sz="4000" b="1" dirty="0">
                <a:solidFill>
                  <a:srgbClr val="000099"/>
                </a:solidFill>
              </a:rPr>
              <a:t>サガン鳥栖の選手はタバコを吸いません。</a:t>
            </a:r>
          </a:p>
          <a:p>
            <a:endParaRPr lang="ja-JP" altLang="en-US" sz="4400" b="1" dirty="0">
              <a:solidFill>
                <a:srgbClr val="000099"/>
              </a:solidFill>
            </a:endParaRP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20" y="428624"/>
            <a:ext cx="8316736" cy="4008487"/>
          </a:xfrm>
          <a:prstGeom prst="rect">
            <a:avLst/>
          </a:prstGeom>
        </p:spPr>
      </p:pic>
    </p:spTree>
    <p:extLst>
      <p:ext uri="{BB962C8B-B14F-4D97-AF65-F5344CB8AC3E}">
        <p14:creationId xmlns:p14="http://schemas.microsoft.com/office/powerpoint/2010/main" val="2448477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347864" y="2132856"/>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6" name="テキスト ボックス 15"/>
          <p:cNvSpPr txBox="1"/>
          <p:nvPr/>
        </p:nvSpPr>
        <p:spPr>
          <a:xfrm>
            <a:off x="3635896" y="3212976"/>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0" name="テキスト ボックス 9"/>
          <p:cNvSpPr txBox="1"/>
          <p:nvPr/>
        </p:nvSpPr>
        <p:spPr>
          <a:xfrm>
            <a:off x="3275856" y="2132856"/>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1" name="テキスト ボックス 10"/>
          <p:cNvSpPr txBox="1"/>
          <p:nvPr/>
        </p:nvSpPr>
        <p:spPr>
          <a:xfrm>
            <a:off x="3635896" y="3140968"/>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0242" name="Rectangle 2"/>
          <p:cNvSpPr>
            <a:spLocks noGrp="1" noChangeArrowheads="1"/>
          </p:cNvSpPr>
          <p:nvPr>
            <p:ph type="ctrTitle"/>
          </p:nvPr>
        </p:nvSpPr>
        <p:spPr>
          <a:xfrm>
            <a:off x="609600" y="1143000"/>
            <a:ext cx="7924800" cy="3200400"/>
          </a:xfrm>
          <a:solidFill>
            <a:schemeClr val="bg1"/>
          </a:solidFill>
        </p:spPr>
        <p:txBody>
          <a:bodyPr/>
          <a:lstStyle/>
          <a:p>
            <a:pPr algn="l" eaLnBrk="1" hangingPunct="1">
              <a:lnSpc>
                <a:spcPct val="140000"/>
              </a:lnSpc>
            </a:pPr>
            <a:r>
              <a:rPr lang="ja-JP" altLang="en-US" sz="4800" dirty="0" smtClean="0">
                <a:solidFill>
                  <a:schemeClr val="tx1"/>
                </a:solidFill>
                <a:ea typeface="ＤＦPOP体"/>
                <a:cs typeface="ＤＦPOP体"/>
              </a:rPr>
              <a:t>　①　２種類　　</a:t>
            </a:r>
            <a:br>
              <a:rPr lang="ja-JP" altLang="en-US" sz="4800" dirty="0" smtClean="0">
                <a:solidFill>
                  <a:schemeClr val="tx1"/>
                </a:solidFill>
                <a:ea typeface="ＤＦPOP体"/>
                <a:cs typeface="ＤＦPOP体"/>
              </a:rPr>
            </a:br>
            <a:r>
              <a:rPr lang="ja-JP" altLang="en-US" sz="4800" dirty="0" smtClean="0">
                <a:solidFill>
                  <a:schemeClr val="tx1"/>
                </a:solidFill>
                <a:ea typeface="ＤＦPOP体"/>
                <a:cs typeface="ＤＦPOP体"/>
              </a:rPr>
              <a:t>　②　</a:t>
            </a:r>
            <a:r>
              <a:rPr lang="en-US" altLang="ja-JP" sz="4800" dirty="0" smtClean="0">
                <a:solidFill>
                  <a:schemeClr val="tx1"/>
                </a:solidFill>
                <a:ea typeface="ＤＦPOP体"/>
                <a:cs typeface="ＤＦPOP体"/>
              </a:rPr>
              <a:t>20</a:t>
            </a:r>
            <a:r>
              <a:rPr lang="ja-JP" altLang="en-US" sz="4800" dirty="0" smtClean="0">
                <a:solidFill>
                  <a:schemeClr val="tx1"/>
                </a:solidFill>
                <a:ea typeface="ＤＦPOP体"/>
                <a:cs typeface="ＤＦPOP体"/>
              </a:rPr>
              <a:t>種類　</a:t>
            </a:r>
            <a:br>
              <a:rPr lang="ja-JP" altLang="en-US" sz="4800" dirty="0" smtClean="0">
                <a:solidFill>
                  <a:schemeClr val="tx1"/>
                </a:solidFill>
                <a:ea typeface="ＤＦPOP体"/>
                <a:cs typeface="ＤＦPOP体"/>
              </a:rPr>
            </a:br>
            <a:r>
              <a:rPr lang="ja-JP" altLang="en-US" sz="4800" dirty="0" smtClean="0">
                <a:solidFill>
                  <a:schemeClr val="tx1"/>
                </a:solidFill>
                <a:ea typeface="ＤＦPOP体"/>
                <a:cs typeface="ＤＦPOP体"/>
              </a:rPr>
              <a:t>　③　</a:t>
            </a:r>
            <a:r>
              <a:rPr lang="en-US" altLang="ja-JP" sz="4800" dirty="0" smtClean="0">
                <a:solidFill>
                  <a:schemeClr val="tx1"/>
                </a:solidFill>
                <a:ea typeface="ＤＦPOP体"/>
                <a:cs typeface="ＤＦPOP体"/>
              </a:rPr>
              <a:t>200</a:t>
            </a:r>
            <a:r>
              <a:rPr lang="ja-JP" altLang="en-US" sz="4800" dirty="0" smtClean="0">
                <a:solidFill>
                  <a:schemeClr val="tx1"/>
                </a:solidFill>
                <a:ea typeface="ＤＦPOP体"/>
                <a:cs typeface="ＤＦPOP体"/>
              </a:rPr>
              <a:t>種類</a:t>
            </a:r>
          </a:p>
        </p:txBody>
      </p:sp>
      <p:grpSp>
        <p:nvGrpSpPr>
          <p:cNvPr id="10243" name="Group 4"/>
          <p:cNvGrpSpPr>
            <a:grpSpLocks/>
          </p:cNvGrpSpPr>
          <p:nvPr/>
        </p:nvGrpSpPr>
        <p:grpSpPr bwMode="auto">
          <a:xfrm>
            <a:off x="2057400" y="4648200"/>
            <a:ext cx="4679950" cy="1927225"/>
            <a:chOff x="960" y="2400"/>
            <a:chExt cx="3840" cy="1754"/>
          </a:xfrm>
        </p:grpSpPr>
        <p:sp>
          <p:nvSpPr>
            <p:cNvPr id="10246" name="Text Box 5"/>
            <p:cNvSpPr txBox="1">
              <a:spLocks noChangeArrowheads="1"/>
            </p:cNvSpPr>
            <p:nvPr/>
          </p:nvSpPr>
          <p:spPr bwMode="auto">
            <a:xfrm>
              <a:off x="960" y="2400"/>
              <a:ext cx="3840" cy="1754"/>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10247" name="Picture 6"/>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10248" name="Picture 7"/>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10244" name="Text Box 8"/>
          <p:cNvSpPr txBox="1">
            <a:spLocks noChangeArrowheads="1"/>
          </p:cNvSpPr>
          <p:nvPr/>
        </p:nvSpPr>
        <p:spPr bwMode="auto">
          <a:xfrm>
            <a:off x="304800" y="152400"/>
            <a:ext cx="4800600" cy="646113"/>
          </a:xfrm>
          <a:prstGeom prst="rect">
            <a:avLst/>
          </a:prstGeom>
          <a:solidFill>
            <a:srgbClr val="FFCC00"/>
          </a:solidFill>
          <a:ln w="9525">
            <a:noFill/>
            <a:miter lim="800000"/>
            <a:headEnd/>
            <a:tailEnd/>
          </a:ln>
        </p:spPr>
        <p:txBody>
          <a:bodyPr wrap="none">
            <a:spAutoFit/>
          </a:bodyPr>
          <a:lstStyle/>
          <a:p>
            <a:r>
              <a:rPr lang="ja-JP" altLang="en-US" sz="3600">
                <a:solidFill>
                  <a:srgbClr val="FF0000"/>
                </a:solidFill>
                <a:latin typeface="Times New Roman" pitchFamily="18" charset="0"/>
                <a:ea typeface="ＤＦPOP体"/>
                <a:cs typeface="ＤＦPOP体"/>
              </a:rPr>
              <a:t>何番だと思いますか？</a:t>
            </a:r>
          </a:p>
        </p:txBody>
      </p:sp>
      <p:sp>
        <p:nvSpPr>
          <p:cNvPr id="9" name="テキスト ボックス 8"/>
          <p:cNvSpPr txBox="1"/>
          <p:nvPr/>
        </p:nvSpPr>
        <p:spPr>
          <a:xfrm>
            <a:off x="3275856" y="1196752"/>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7" name="テキスト ボックス 16"/>
          <p:cNvSpPr txBox="1"/>
          <p:nvPr/>
        </p:nvSpPr>
        <p:spPr>
          <a:xfrm>
            <a:off x="3347864" y="2132856"/>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8" name="テキスト ボックス 17"/>
          <p:cNvSpPr txBox="1"/>
          <p:nvPr/>
        </p:nvSpPr>
        <p:spPr>
          <a:xfrm>
            <a:off x="3635896" y="3212976"/>
            <a:ext cx="1080120" cy="307777"/>
          </a:xfrm>
          <a:prstGeom prst="rect">
            <a:avLst/>
          </a:prstGeom>
          <a:noFill/>
        </p:spPr>
        <p:txBody>
          <a:bodyPr wrap="square" rtlCol="0">
            <a:spAutoFit/>
          </a:bodyPr>
          <a:lstStyle/>
          <a:p>
            <a:r>
              <a:rPr kumimoji="1" lang="ja-JP" altLang="en-US" sz="1400" dirty="0" smtClean="0"/>
              <a:t>し ゅ  る </a:t>
            </a:r>
            <a:r>
              <a:rPr kumimoji="1" lang="ja-JP" altLang="en-US" sz="1400" dirty="0" err="1" smtClean="0"/>
              <a:t>い</a:t>
            </a:r>
            <a:endParaRPr kumimoji="1" lang="ja-JP" altLang="en-US" sz="1400" dirty="0"/>
          </a:p>
        </p:txBody>
      </p:sp>
      <p:sp>
        <p:nvSpPr>
          <p:cNvPr id="13" name="Rectangle 23"/>
          <p:cNvSpPr>
            <a:spLocks noChangeArrowheads="1"/>
          </p:cNvSpPr>
          <p:nvPr/>
        </p:nvSpPr>
        <p:spPr bwMode="auto">
          <a:xfrm>
            <a:off x="251520" y="2204864"/>
            <a:ext cx="8305800" cy="1732136"/>
          </a:xfrm>
          <a:prstGeom prst="rect">
            <a:avLst/>
          </a:prstGeom>
          <a:solidFill>
            <a:schemeClr val="bg1"/>
          </a:solidFill>
          <a:ln w="9525">
            <a:noFill/>
            <a:miter lim="800000"/>
            <a:headEnd/>
            <a:tailEnd/>
          </a:ln>
        </p:spPr>
        <p:txBody>
          <a:bodyPr anchor="ctr"/>
          <a:lstStyle/>
          <a:p>
            <a:pPr algn="just">
              <a:lnSpc>
                <a:spcPct val="90000"/>
              </a:lnSpc>
            </a:pPr>
            <a:r>
              <a:rPr lang="en-US" altLang="ja-JP" sz="1400" dirty="0" smtClean="0">
                <a:solidFill>
                  <a:srgbClr val="DC011B"/>
                </a:solidFill>
                <a:ea typeface="ＤＦPOP体"/>
                <a:cs typeface="ＤＦPOP体"/>
              </a:rPr>
              <a:t>                             </a:t>
            </a:r>
            <a:r>
              <a:rPr lang="ja-JP" altLang="en-US" sz="1400" dirty="0" smtClean="0">
                <a:solidFill>
                  <a:srgbClr val="DC011B"/>
                </a:solidFill>
                <a:ea typeface="ＤＦPOP体"/>
                <a:cs typeface="ＤＦPOP体"/>
              </a:rPr>
              <a:t>　　　　　　　　　　　　　　　　　　　　　　　　 しゅ　　　　</a:t>
            </a:r>
            <a:r>
              <a:rPr lang="ja-JP" altLang="en-US" sz="1400" dirty="0" err="1" smtClean="0">
                <a:solidFill>
                  <a:srgbClr val="DC011B"/>
                </a:solidFill>
                <a:ea typeface="ＤＦPOP体"/>
                <a:cs typeface="ＤＦPOP体"/>
              </a:rPr>
              <a:t>るい</a:t>
            </a:r>
            <a:endParaRPr lang="en-US" altLang="ja-JP" sz="1400" dirty="0" smtClean="0">
              <a:solidFill>
                <a:srgbClr val="DC011B"/>
              </a:solidFill>
              <a:ea typeface="ＤＦPOP体"/>
              <a:cs typeface="ＤＦPOP体"/>
            </a:endParaRPr>
          </a:p>
          <a:p>
            <a:pPr algn="ctr">
              <a:lnSpc>
                <a:spcPct val="90000"/>
              </a:lnSpc>
            </a:pPr>
            <a:r>
              <a:rPr lang="ja-JP" altLang="en-US" sz="8000" dirty="0" smtClean="0">
                <a:solidFill>
                  <a:srgbClr val="DC011B"/>
                </a:solidFill>
                <a:ea typeface="ＤＦPOP体"/>
                <a:cs typeface="ＤＦPOP体"/>
              </a:rPr>
              <a:t>正解は</a:t>
            </a:r>
            <a:r>
              <a:rPr lang="en-US" altLang="ja-JP" sz="8000" dirty="0" smtClean="0">
                <a:solidFill>
                  <a:srgbClr val="DC011B"/>
                </a:solidFill>
                <a:ea typeface="ＤＦPOP体"/>
                <a:cs typeface="ＤＦPOP体"/>
              </a:rPr>
              <a:t>200</a:t>
            </a:r>
            <a:r>
              <a:rPr lang="ja-JP" altLang="en-US" sz="8000" dirty="0" smtClean="0">
                <a:solidFill>
                  <a:srgbClr val="DC011B"/>
                </a:solidFill>
                <a:ea typeface="ＤＦPOP体"/>
                <a:cs typeface="ＤＦPOP体"/>
              </a:rPr>
              <a:t>種類</a:t>
            </a:r>
            <a:endParaRPr lang="en-US" altLang="ja-JP" sz="8000" dirty="0">
              <a:solidFill>
                <a:srgbClr val="970011"/>
              </a:solidFill>
              <a:latin typeface="HG創英角ポップ体"/>
              <a:ea typeface="HG創英角ポップ体"/>
              <a:cs typeface="HG創英角ポップ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540480" presetClass="entr" presetSubtype="39896960" fill="hold" grpId="0" nodeType="click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スライド番号プレースホルダ 5"/>
          <p:cNvSpPr>
            <a:spLocks noGrp="1"/>
          </p:cNvSpPr>
          <p:nvPr>
            <p:ph type="sldNum" sz="quarter" idx="12"/>
          </p:nvPr>
        </p:nvSpPr>
        <p:spPr>
          <a:noFill/>
        </p:spPr>
        <p:txBody>
          <a:bodyPr/>
          <a:lstStyle/>
          <a:p>
            <a:fld id="{1DC0A72D-8999-48D1-B64B-DDBAF462B5B0}" type="slidenum">
              <a:rPr lang="en-US" altLang="ja-JP" smtClean="0"/>
              <a:pPr/>
              <a:t>50</a:t>
            </a:fld>
            <a:endParaRPr lang="en-US" altLang="ja-JP" smtClean="0"/>
          </a:p>
        </p:txBody>
      </p:sp>
      <p:sp>
        <p:nvSpPr>
          <p:cNvPr id="77827" name="Rectangle 2"/>
          <p:cNvSpPr>
            <a:spLocks noGrp="1" noChangeArrowheads="1"/>
          </p:cNvSpPr>
          <p:nvPr>
            <p:ph type="title"/>
          </p:nvPr>
        </p:nvSpPr>
        <p:spPr>
          <a:xfrm>
            <a:off x="376238" y="192088"/>
            <a:ext cx="8512175" cy="2038350"/>
          </a:xfrm>
        </p:spPr>
        <p:txBody>
          <a:bodyPr/>
          <a:lstStyle/>
          <a:p>
            <a:pPr eaLnBrk="1" hangingPunct="1"/>
            <a:r>
              <a:rPr lang="ja-JP" altLang="en-US" b="1" smtClean="0">
                <a:ea typeface="HGP創英角ﾎﾟｯﾌﾟ体" pitchFamily="50" charset="-128"/>
              </a:rPr>
              <a:t>もし、あなたが「タバコ、吸おうよ」</a:t>
            </a:r>
            <a:br>
              <a:rPr lang="ja-JP" altLang="en-US" b="1" smtClean="0">
                <a:ea typeface="HGP創英角ﾎﾟｯﾌﾟ体" pitchFamily="50" charset="-128"/>
              </a:rPr>
            </a:br>
            <a:r>
              <a:rPr lang="ja-JP" altLang="en-US" b="1" smtClean="0">
                <a:ea typeface="HGP創英角ﾎﾟｯﾌﾟ体" pitchFamily="50" charset="-128"/>
              </a:rPr>
              <a:t>と誘われたら？</a:t>
            </a:r>
          </a:p>
        </p:txBody>
      </p:sp>
      <p:sp>
        <p:nvSpPr>
          <p:cNvPr id="77828" name="Rectangle 3"/>
          <p:cNvSpPr>
            <a:spLocks noChangeArrowheads="1"/>
          </p:cNvSpPr>
          <p:nvPr/>
        </p:nvSpPr>
        <p:spPr bwMode="auto">
          <a:xfrm>
            <a:off x="376238" y="2230438"/>
            <a:ext cx="8272462" cy="4316412"/>
          </a:xfrm>
          <a:prstGeom prst="rect">
            <a:avLst/>
          </a:prstGeom>
          <a:noFill/>
          <a:ln w="38100" cmpd="dbl">
            <a:solidFill>
              <a:schemeClr val="tx1"/>
            </a:solidFill>
            <a:miter lim="800000"/>
            <a:headEnd/>
            <a:tailEnd/>
          </a:ln>
        </p:spPr>
        <p:txBody>
          <a:bodyPr wrap="none" anchor="ctr"/>
          <a:lstStyle/>
          <a:p>
            <a:r>
              <a:rPr lang="ja-JP" altLang="en-US" sz="4000" b="1"/>
              <a:t>ある日の放課後、友達のＡ君から・・・</a:t>
            </a:r>
          </a:p>
          <a:p>
            <a:r>
              <a:rPr lang="ja-JP" altLang="en-US" sz="4000" b="1"/>
              <a:t>Ａ君：ためしてみる？</a:t>
            </a:r>
          </a:p>
          <a:p>
            <a:r>
              <a:rPr lang="ja-JP" altLang="en-US" sz="4000" b="1"/>
              <a:t>私　：タバコ吸うの？やばいよ。</a:t>
            </a:r>
          </a:p>
          <a:p>
            <a:r>
              <a:rPr lang="ja-JP" altLang="en-US" sz="4000" b="1"/>
              <a:t>Ａ君：誰も見ていないって。</a:t>
            </a:r>
          </a:p>
          <a:p>
            <a:r>
              <a:rPr lang="ja-JP" altLang="en-US" sz="4000" b="1"/>
              <a:t>　　　 こわいのかい？</a:t>
            </a:r>
          </a:p>
          <a:p>
            <a:r>
              <a:rPr lang="ja-JP" altLang="en-US" sz="4000" b="1">
                <a:solidFill>
                  <a:srgbClr val="FF0000"/>
                </a:solidFill>
              </a:rPr>
              <a:t>私　</a:t>
            </a:r>
            <a:r>
              <a:rPr lang="ja-JP" altLang="en-US" sz="4000" b="1">
                <a:solidFill>
                  <a:srgbClr val="FF0000"/>
                </a:solidFill>
                <a:sym typeface="Wingdings" pitchFamily="2" charset="2"/>
              </a:rPr>
              <a:t>：（　　　　　　　　　　　　　　　　　）</a:t>
            </a:r>
            <a:endParaRPr lang="ja-JP" altLang="en-US" sz="4000" b="1">
              <a:solidFill>
                <a:srgbClr val="FF00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スライド番号プレースホルダ 3"/>
          <p:cNvSpPr>
            <a:spLocks noGrp="1"/>
          </p:cNvSpPr>
          <p:nvPr>
            <p:ph type="sldNum" sz="quarter" idx="12"/>
          </p:nvPr>
        </p:nvSpPr>
        <p:spPr>
          <a:noFill/>
        </p:spPr>
        <p:txBody>
          <a:bodyPr/>
          <a:lstStyle/>
          <a:p>
            <a:fld id="{F5806485-63A5-42A7-ACF1-A86501F0893C}" type="slidenum">
              <a:rPr lang="en-US" altLang="ja-JP" smtClean="0"/>
              <a:pPr/>
              <a:t>51</a:t>
            </a:fld>
            <a:endParaRPr lang="en-US" altLang="ja-JP" smtClean="0"/>
          </a:p>
        </p:txBody>
      </p:sp>
      <p:sp>
        <p:nvSpPr>
          <p:cNvPr id="78851" name="Text Box 2"/>
          <p:cNvSpPr txBox="1">
            <a:spLocks noChangeArrowheads="1"/>
          </p:cNvSpPr>
          <p:nvPr/>
        </p:nvSpPr>
        <p:spPr bwMode="auto">
          <a:xfrm>
            <a:off x="762000" y="457200"/>
            <a:ext cx="7467600" cy="771525"/>
          </a:xfrm>
          <a:prstGeom prst="rect">
            <a:avLst/>
          </a:prstGeom>
          <a:noFill/>
          <a:ln w="9525">
            <a:solidFill>
              <a:schemeClr val="accent1"/>
            </a:solidFill>
            <a:miter lim="800000"/>
            <a:headEnd/>
            <a:tailEnd/>
          </a:ln>
        </p:spPr>
        <p:txBody>
          <a:bodyPr>
            <a:spAutoFit/>
          </a:bodyPr>
          <a:lstStyle/>
          <a:p>
            <a:pPr>
              <a:spcBef>
                <a:spcPct val="50000"/>
              </a:spcBef>
            </a:pPr>
            <a:r>
              <a:rPr lang="ja-JP" altLang="en-US" sz="4400">
                <a:solidFill>
                  <a:schemeClr val="tx2"/>
                </a:solidFill>
                <a:latin typeface="Times New Roman" pitchFamily="18" charset="0"/>
              </a:rPr>
              <a:t>　　</a:t>
            </a:r>
            <a:r>
              <a:rPr lang="ja-JP" altLang="en-US" sz="4400" b="1">
                <a:solidFill>
                  <a:schemeClr val="tx2"/>
                </a:solidFill>
                <a:latin typeface="Times New Roman" pitchFamily="18" charset="0"/>
              </a:rPr>
              <a:t>いろんな答え方があるよ！</a:t>
            </a:r>
          </a:p>
        </p:txBody>
      </p:sp>
      <p:sp>
        <p:nvSpPr>
          <p:cNvPr id="834563" name="Text Box 3"/>
          <p:cNvSpPr txBox="1">
            <a:spLocks noChangeArrowheads="1"/>
          </p:cNvSpPr>
          <p:nvPr/>
        </p:nvSpPr>
        <p:spPr bwMode="auto">
          <a:xfrm>
            <a:off x="255588" y="1630363"/>
            <a:ext cx="8767762" cy="4226798"/>
          </a:xfrm>
          <a:prstGeom prst="rect">
            <a:avLst/>
          </a:prstGeom>
          <a:noFill/>
          <a:ln w="9525">
            <a:noFill/>
            <a:miter lim="800000"/>
            <a:headEnd/>
            <a:tailEnd/>
          </a:ln>
        </p:spPr>
        <p:txBody>
          <a:bodyPr>
            <a:spAutoFit/>
          </a:bodyPr>
          <a:lstStyle/>
          <a:p>
            <a:pPr>
              <a:spcBef>
                <a:spcPct val="50000"/>
              </a:spcBef>
            </a:pPr>
            <a:r>
              <a:rPr lang="ja-JP" altLang="en-US" sz="3600" dirty="0">
                <a:latin typeface="Times New Roman" pitchFamily="18" charset="0"/>
              </a:rPr>
              <a:t>・</a:t>
            </a:r>
            <a:r>
              <a:rPr lang="ja-JP" altLang="en-US" sz="3600" b="1" dirty="0">
                <a:solidFill>
                  <a:schemeClr val="tx2"/>
                </a:solidFill>
                <a:latin typeface="Times New Roman" pitchFamily="18" charset="0"/>
              </a:rPr>
              <a:t>ともかく「断る」</a:t>
            </a:r>
            <a:r>
              <a:rPr lang="ja-JP" altLang="en-US" sz="3600" b="1" dirty="0">
                <a:latin typeface="Times New Roman" pitchFamily="18" charset="0"/>
              </a:rPr>
              <a:t>→</a:t>
            </a:r>
            <a:r>
              <a:rPr lang="ja-JP" altLang="en-US" sz="2800" b="1" dirty="0">
                <a:latin typeface="Times New Roman" pitchFamily="18" charset="0"/>
              </a:rPr>
              <a:t>吸わない気持ちをはっきり伝える</a:t>
            </a:r>
          </a:p>
          <a:p>
            <a:pPr>
              <a:spcBef>
                <a:spcPct val="50000"/>
              </a:spcBef>
            </a:pPr>
            <a:r>
              <a:rPr lang="ja-JP" altLang="en-US" sz="3600" b="1" dirty="0">
                <a:latin typeface="Times New Roman" pitchFamily="18" charset="0"/>
              </a:rPr>
              <a:t>・</a:t>
            </a:r>
            <a:r>
              <a:rPr lang="ja-JP" altLang="en-US" sz="3600" b="1" dirty="0">
                <a:solidFill>
                  <a:schemeClr val="tx2"/>
                </a:solidFill>
                <a:latin typeface="Times New Roman" pitchFamily="18" charset="0"/>
              </a:rPr>
              <a:t>「吸わない理由」をつけてみよう</a:t>
            </a:r>
          </a:p>
          <a:p>
            <a:pPr>
              <a:spcBef>
                <a:spcPct val="50000"/>
              </a:spcBef>
            </a:pPr>
            <a:r>
              <a:rPr lang="ja-JP" altLang="en-US" sz="2800" b="1" dirty="0">
                <a:latin typeface="Times New Roman" pitchFamily="18" charset="0"/>
              </a:rPr>
              <a:t>　→自分が大切にしてること（部活、体）だめにならない？</a:t>
            </a:r>
          </a:p>
          <a:p>
            <a:pPr>
              <a:spcBef>
                <a:spcPct val="50000"/>
              </a:spcBef>
            </a:pPr>
            <a:r>
              <a:rPr lang="ja-JP" altLang="en-US" sz="2800" b="1" dirty="0">
                <a:latin typeface="Times New Roman" pitchFamily="18" charset="0"/>
              </a:rPr>
              <a:t>　　勉強したこと使おう</a:t>
            </a:r>
          </a:p>
          <a:p>
            <a:pPr>
              <a:spcBef>
                <a:spcPct val="50000"/>
              </a:spcBef>
            </a:pPr>
            <a:r>
              <a:rPr lang="ja-JP" altLang="en-US" sz="2800" b="1" dirty="0">
                <a:latin typeface="Times New Roman" pitchFamily="18" charset="0"/>
              </a:rPr>
              <a:t>　　人やものに頼る（他人の意見や法律</a:t>
            </a:r>
            <a:r>
              <a:rPr lang="ja-JP" altLang="en-US" sz="2800" b="1" dirty="0" smtClean="0">
                <a:latin typeface="Times New Roman" pitchFamily="18" charset="0"/>
              </a:rPr>
              <a:t>）</a:t>
            </a:r>
            <a:endParaRPr lang="en-US" altLang="ja-JP" sz="2800" b="1" dirty="0" smtClean="0">
              <a:latin typeface="Times New Roman" pitchFamily="18" charset="0"/>
            </a:endParaRPr>
          </a:p>
          <a:p>
            <a:pPr>
              <a:spcBef>
                <a:spcPct val="50000"/>
              </a:spcBef>
            </a:pPr>
            <a:r>
              <a:rPr lang="ja-JP" altLang="en-US" sz="1200" b="1" dirty="0" smtClean="0">
                <a:latin typeface="Times New Roman" pitchFamily="18" charset="0"/>
              </a:rPr>
              <a:t>　　　　　　　　　　　　　　　　　　　　　　　　　　　　　　　　　　　　　</a:t>
            </a:r>
            <a:r>
              <a:rPr lang="ja-JP" altLang="en-US" sz="1200" b="1" dirty="0" err="1" smtClean="0">
                <a:latin typeface="Times New Roman" pitchFamily="18" charset="0"/>
              </a:rPr>
              <a:t>すばや</a:t>
            </a:r>
            <a:endParaRPr lang="ja-JP" altLang="en-US" sz="1200" b="1" dirty="0">
              <a:latin typeface="Times New Roman" pitchFamily="18" charset="0"/>
            </a:endParaRPr>
          </a:p>
          <a:p>
            <a:pPr>
              <a:lnSpc>
                <a:spcPts val="1600"/>
              </a:lnSpc>
              <a:spcBef>
                <a:spcPct val="50000"/>
              </a:spcBef>
            </a:pPr>
            <a:r>
              <a:rPr lang="ja-JP" altLang="en-US" sz="3600" b="1" dirty="0">
                <a:latin typeface="Times New Roman" pitchFamily="18" charset="0"/>
              </a:rPr>
              <a:t>・</a:t>
            </a:r>
            <a:r>
              <a:rPr lang="ja-JP" altLang="en-US" sz="3600" b="1" dirty="0">
                <a:solidFill>
                  <a:schemeClr val="tx2"/>
                </a:solidFill>
                <a:latin typeface="Times New Roman" pitchFamily="18" charset="0"/>
              </a:rPr>
              <a:t>相手によっては「素早くその場を立ち去る」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4563"/>
                                        </p:tgtEl>
                                        <p:attrNameLst>
                                          <p:attrName>style.visibility</p:attrName>
                                        </p:attrNameLst>
                                      </p:cBhvr>
                                      <p:to>
                                        <p:strVal val="visible"/>
                                      </p:to>
                                    </p:set>
                                    <p:animEffect transition="in" filter="blinds(horizontal)">
                                      <p:cBhvr>
                                        <p:cTn id="7" dur="500"/>
                                        <p:tgtEl>
                                          <p:spTgt spid="834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4563"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スライド番号プレースホルダ 3"/>
          <p:cNvSpPr>
            <a:spLocks noGrp="1"/>
          </p:cNvSpPr>
          <p:nvPr>
            <p:ph type="sldNum" sz="quarter" idx="12"/>
          </p:nvPr>
        </p:nvSpPr>
        <p:spPr>
          <a:noFill/>
        </p:spPr>
        <p:txBody>
          <a:bodyPr/>
          <a:lstStyle/>
          <a:p>
            <a:fld id="{5E4B8A25-4718-4D2E-AF4E-0F704CC9BABA}" type="slidenum">
              <a:rPr lang="en-US" altLang="ja-JP" smtClean="0"/>
              <a:pPr/>
              <a:t>52</a:t>
            </a:fld>
            <a:endParaRPr lang="en-US" altLang="ja-JP" smtClean="0"/>
          </a:p>
        </p:txBody>
      </p:sp>
      <p:pic>
        <p:nvPicPr>
          <p:cNvPr id="79875" name="Picture 4"/>
          <p:cNvPicPr>
            <a:picLocks noChangeAspect="1" noChangeArrowheads="1"/>
          </p:cNvPicPr>
          <p:nvPr/>
        </p:nvPicPr>
        <p:blipFill>
          <a:blip r:embed="rId3" cstate="print"/>
          <a:srcRect/>
          <a:stretch>
            <a:fillRect/>
          </a:stretch>
        </p:blipFill>
        <p:spPr bwMode="auto">
          <a:xfrm>
            <a:off x="214313" y="214313"/>
            <a:ext cx="4716462" cy="3795712"/>
          </a:xfrm>
          <a:prstGeom prst="rect">
            <a:avLst/>
          </a:prstGeom>
          <a:noFill/>
          <a:ln w="12700">
            <a:noFill/>
            <a:miter lim="800000"/>
            <a:headEnd/>
            <a:tailEnd/>
          </a:ln>
        </p:spPr>
      </p:pic>
      <p:sp>
        <p:nvSpPr>
          <p:cNvPr id="79876" name="Rectangle 5"/>
          <p:cNvSpPr>
            <a:spLocks noChangeArrowheads="1"/>
          </p:cNvSpPr>
          <p:nvPr/>
        </p:nvSpPr>
        <p:spPr bwMode="auto">
          <a:xfrm>
            <a:off x="5003800" y="285750"/>
            <a:ext cx="3960813" cy="2654300"/>
          </a:xfrm>
          <a:prstGeom prst="rect">
            <a:avLst/>
          </a:prstGeom>
          <a:noFill/>
          <a:ln w="12700" cap="sq">
            <a:noFill/>
            <a:miter lim="800000"/>
            <a:headEnd type="none" w="sm" len="sm"/>
            <a:tailEnd type="none" w="sm" len="sm"/>
          </a:ln>
        </p:spPr>
        <p:txBody>
          <a:bodyPr>
            <a:spAutoFit/>
          </a:bodyPr>
          <a:lstStyle/>
          <a:p>
            <a:r>
              <a:rPr lang="en-US" altLang="ja-JP" sz="2800" b="1"/>
              <a:t>○</a:t>
            </a:r>
            <a:r>
              <a:rPr lang="ja-JP" altLang="en-US" sz="2800" b="1"/>
              <a:t>別の場所へ移動する</a:t>
            </a:r>
          </a:p>
          <a:p>
            <a:r>
              <a:rPr lang="ja-JP" altLang="en-US" sz="2800" b="1"/>
              <a:t>○親、先生を理由に</a:t>
            </a:r>
          </a:p>
          <a:p>
            <a:r>
              <a:rPr lang="ja-JP" altLang="en-US" sz="2800" b="1"/>
              <a:t>○体に悪い</a:t>
            </a:r>
          </a:p>
          <a:p>
            <a:r>
              <a:rPr lang="ja-JP" altLang="en-US" sz="2800" b="1"/>
              <a:t>○アレルギーだから</a:t>
            </a:r>
          </a:p>
          <a:p>
            <a:r>
              <a:rPr lang="ja-JP" altLang="en-US" sz="2800" b="1"/>
              <a:t>○運動能力が落ちる</a:t>
            </a:r>
          </a:p>
          <a:p>
            <a:r>
              <a:rPr lang="ja-JP" altLang="en-US" sz="2800" b="1"/>
              <a:t>○嫌いだから</a:t>
            </a:r>
          </a:p>
        </p:txBody>
      </p:sp>
      <p:sp>
        <p:nvSpPr>
          <p:cNvPr id="79877" name="Rectangle 6"/>
          <p:cNvSpPr>
            <a:spLocks noChangeArrowheads="1"/>
          </p:cNvSpPr>
          <p:nvPr/>
        </p:nvSpPr>
        <p:spPr bwMode="auto">
          <a:xfrm>
            <a:off x="2627313" y="2205038"/>
            <a:ext cx="4572000" cy="366712"/>
          </a:xfrm>
          <a:prstGeom prst="rect">
            <a:avLst/>
          </a:prstGeom>
          <a:noFill/>
          <a:ln w="12700" cap="sq">
            <a:noFill/>
            <a:miter lim="800000"/>
            <a:headEnd type="none" w="sm" len="sm"/>
            <a:tailEnd type="none" w="sm" len="sm"/>
          </a:ln>
        </p:spPr>
        <p:txBody>
          <a:bodyPr>
            <a:spAutoFit/>
          </a:bodyPr>
          <a:lstStyle/>
          <a:p>
            <a:endParaRPr lang="ja-JP" altLang="ja-JP"/>
          </a:p>
        </p:txBody>
      </p:sp>
      <p:sp>
        <p:nvSpPr>
          <p:cNvPr id="79878" name="Rectangle 7"/>
          <p:cNvSpPr>
            <a:spLocks noChangeArrowheads="1"/>
          </p:cNvSpPr>
          <p:nvPr/>
        </p:nvSpPr>
        <p:spPr bwMode="auto">
          <a:xfrm>
            <a:off x="142875" y="5786438"/>
            <a:ext cx="8785225" cy="830262"/>
          </a:xfrm>
          <a:prstGeom prst="rect">
            <a:avLst/>
          </a:prstGeom>
          <a:noFill/>
          <a:ln w="12700" cap="sq">
            <a:noFill/>
            <a:miter lim="800000"/>
            <a:headEnd type="none" w="sm" len="sm"/>
            <a:tailEnd type="none" w="sm" len="sm"/>
          </a:ln>
        </p:spPr>
        <p:txBody>
          <a:bodyPr>
            <a:spAutoFit/>
          </a:bodyPr>
          <a:lstStyle/>
          <a:p>
            <a:r>
              <a:rPr lang="ja-JP" altLang="en-US" sz="2400" b="1"/>
              <a:t>どんなにすすめられても、キッパリ強い口調で、「イヤです」というのがカッコいい。</a:t>
            </a:r>
          </a:p>
        </p:txBody>
      </p:sp>
      <p:sp>
        <p:nvSpPr>
          <p:cNvPr id="79879" name="正方形/長方形 6"/>
          <p:cNvSpPr>
            <a:spLocks noChangeArrowheads="1"/>
          </p:cNvSpPr>
          <p:nvPr/>
        </p:nvSpPr>
        <p:spPr bwMode="auto">
          <a:xfrm>
            <a:off x="642938" y="4143375"/>
            <a:ext cx="7143750" cy="1600200"/>
          </a:xfrm>
          <a:prstGeom prst="rect">
            <a:avLst/>
          </a:prstGeom>
          <a:noFill/>
          <a:ln w="9525">
            <a:noFill/>
            <a:miter lim="800000"/>
            <a:headEnd/>
            <a:tailEnd/>
          </a:ln>
        </p:spPr>
        <p:txBody>
          <a:bodyPr>
            <a:spAutoFit/>
          </a:bodyPr>
          <a:lstStyle/>
          <a:p>
            <a:pPr>
              <a:spcBef>
                <a:spcPct val="50000"/>
              </a:spcBef>
            </a:pPr>
            <a:r>
              <a:rPr lang="ja-JP" altLang="en-US" sz="2800" b="1">
                <a:solidFill>
                  <a:srgbClr val="F91C05"/>
                </a:solidFill>
              </a:rPr>
              <a:t>今日一番覚えておいてほしいこと</a:t>
            </a:r>
            <a:endParaRPr lang="en-US" altLang="ja-JP" sz="2800" b="1">
              <a:solidFill>
                <a:srgbClr val="F91C05"/>
              </a:solidFill>
            </a:endParaRPr>
          </a:p>
          <a:p>
            <a:pPr>
              <a:spcBef>
                <a:spcPct val="50000"/>
              </a:spcBef>
            </a:pPr>
            <a:r>
              <a:rPr lang="ja-JP" altLang="en-US" sz="2800" b="1">
                <a:solidFill>
                  <a:srgbClr val="F91C05"/>
                </a:solidFill>
              </a:rPr>
              <a:t>友だち・先輩からタバコをすすめられたら、　　キッパリと断ろう！</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323850" y="260350"/>
            <a:ext cx="8496300" cy="3960813"/>
          </a:xfrm>
          <a:solidFill>
            <a:srgbClr val="0070C0"/>
          </a:solidFill>
        </p:spPr>
        <p:txBody>
          <a:bodyPr>
            <a:normAutofit fontScale="90000"/>
          </a:bodyPr>
          <a:lstStyle/>
          <a:p>
            <a:pPr>
              <a:spcBef>
                <a:spcPct val="20000"/>
              </a:spcBef>
              <a:defRPr/>
            </a:pPr>
            <a:r>
              <a:rPr lang="ja-JP" altLang="en-US" sz="4800" dirty="0" smtClean="0">
                <a:solidFill>
                  <a:schemeClr val="bg1"/>
                </a:solidFill>
                <a:ea typeface="ＤＦPOP体"/>
                <a:cs typeface="ＤＦPOP体"/>
              </a:rPr>
              <a:t>質問</a:t>
            </a:r>
            <a:br>
              <a:rPr lang="ja-JP" altLang="en-US" sz="4800" dirty="0" smtClean="0">
                <a:solidFill>
                  <a:schemeClr val="bg1"/>
                </a:solidFill>
                <a:ea typeface="ＤＦPOP体"/>
                <a:cs typeface="ＤＦPOP体"/>
              </a:rPr>
            </a:br>
            <a:r>
              <a:rPr lang="ja-JP" altLang="en-US" sz="4800" dirty="0" smtClean="0">
                <a:solidFill>
                  <a:schemeClr val="bg1"/>
                </a:solidFill>
                <a:ea typeface="ＤＦPOP体"/>
                <a:cs typeface="ＤＦPOP体"/>
              </a:rPr>
              <a:t>家族の人にタバコを</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止めてもらいたいのですけど</a:t>
            </a:r>
            <a:r>
              <a:rPr lang="en-US" altLang="ja-JP" sz="4800" dirty="0" smtClean="0">
                <a:solidFill>
                  <a:schemeClr val="bg1"/>
                </a:solidFill>
                <a:ea typeface="ＤＦPOP体"/>
                <a:cs typeface="ＤＦPOP体"/>
              </a:rPr>
              <a:t/>
            </a:r>
            <a:br>
              <a:rPr lang="en-US" altLang="ja-JP" sz="4800" dirty="0" smtClean="0">
                <a:solidFill>
                  <a:schemeClr val="bg1"/>
                </a:solidFill>
                <a:ea typeface="ＤＦPOP体"/>
                <a:cs typeface="ＤＦPOP体"/>
              </a:rPr>
            </a:br>
            <a:r>
              <a:rPr lang="ja-JP" altLang="en-US" sz="4800" dirty="0" smtClean="0">
                <a:solidFill>
                  <a:schemeClr val="bg1"/>
                </a:solidFill>
                <a:ea typeface="ＤＦPOP体"/>
                <a:cs typeface="ＤＦPOP体"/>
              </a:rPr>
              <a:t>どうした</a:t>
            </a:r>
            <a:r>
              <a:rPr lang="ja-JP" altLang="en-US" sz="4800" dirty="0">
                <a:solidFill>
                  <a:schemeClr val="bg1"/>
                </a:solidFill>
                <a:ea typeface="ＤＦPOP体"/>
                <a:cs typeface="ＤＦPOP体"/>
              </a:rPr>
              <a:t>ら</a:t>
            </a:r>
            <a:r>
              <a:rPr lang="ja-JP" altLang="en-US" sz="4800" dirty="0" smtClean="0">
                <a:solidFill>
                  <a:schemeClr val="bg1"/>
                </a:solidFill>
                <a:ea typeface="ＤＦPOP体"/>
                <a:cs typeface="ＤＦPOP体"/>
              </a:rPr>
              <a:t>良いのですか？</a:t>
            </a:r>
            <a:r>
              <a:rPr lang="ja-JP" altLang="en-US" sz="4800" dirty="0" smtClean="0">
                <a:effectLst>
                  <a:outerShdw blurRad="38100" dist="38100" dir="2700000" algn="tl">
                    <a:srgbClr val="C0C0C0"/>
                  </a:outerShdw>
                </a:effectLst>
                <a:latin typeface="HG丸ｺﾞｼｯｸM-PRO" pitchFamily="50" charset="-128"/>
                <a:ea typeface="HG丸ｺﾞｼｯｸM-PRO" pitchFamily="50" charset="-128"/>
              </a:rPr>
              <a:t/>
            </a:r>
            <a:br>
              <a:rPr lang="ja-JP" altLang="en-US" sz="4800" dirty="0" smtClean="0">
                <a:effectLst>
                  <a:outerShdw blurRad="38100" dist="38100" dir="2700000" algn="tl">
                    <a:srgbClr val="C0C0C0"/>
                  </a:outerShdw>
                </a:effectLst>
                <a:latin typeface="HG丸ｺﾞｼｯｸM-PRO" pitchFamily="50" charset="-128"/>
                <a:ea typeface="HG丸ｺﾞｼｯｸM-PRO" pitchFamily="50" charset="-128"/>
              </a:rPr>
            </a:br>
            <a:r>
              <a:rPr lang="ja-JP" altLang="en-US" sz="4800" dirty="0" smtClean="0">
                <a:solidFill>
                  <a:schemeClr val="bg1"/>
                </a:solidFill>
                <a:ea typeface="ＤＦPOP体"/>
                <a:cs typeface="ＤＦPOP体"/>
              </a:rPr>
              <a:t/>
            </a:r>
            <a:br>
              <a:rPr lang="ja-JP" altLang="en-US" sz="4800" dirty="0" smtClean="0">
                <a:solidFill>
                  <a:schemeClr val="bg1"/>
                </a:solidFill>
                <a:ea typeface="ＤＦPOP体"/>
                <a:cs typeface="ＤＦPOP体"/>
              </a:rPr>
            </a:br>
            <a:r>
              <a:rPr lang="ja-JP" altLang="en-US" sz="2800" dirty="0" smtClean="0">
                <a:solidFill>
                  <a:schemeClr val="bg1"/>
                </a:solidFill>
                <a:ea typeface="ＤＦPOP体"/>
                <a:cs typeface="ＤＦPOP体"/>
              </a:rPr>
              <a:t>　　</a:t>
            </a:r>
            <a:endParaRPr lang="ja-JP" altLang="en-US" sz="5400" dirty="0" smtClean="0">
              <a:solidFill>
                <a:schemeClr val="bg1"/>
              </a:solidFill>
              <a:ea typeface="ＤＦPOP体"/>
              <a:cs typeface="ＤＦPOP体"/>
            </a:endParaRPr>
          </a:p>
        </p:txBody>
      </p:sp>
      <p:grpSp>
        <p:nvGrpSpPr>
          <p:cNvPr id="2" name="Group 11"/>
          <p:cNvGrpSpPr>
            <a:grpSpLocks/>
          </p:cNvGrpSpPr>
          <p:nvPr/>
        </p:nvGrpSpPr>
        <p:grpSpPr bwMode="auto">
          <a:xfrm>
            <a:off x="1331640" y="4509120"/>
            <a:ext cx="6096000" cy="2144713"/>
            <a:chOff x="960" y="2400"/>
            <a:chExt cx="3840" cy="1351"/>
          </a:xfrm>
        </p:grpSpPr>
        <p:sp>
          <p:nvSpPr>
            <p:cNvPr id="96260" name="Text Box 12"/>
            <p:cNvSpPr txBox="1">
              <a:spLocks noChangeArrowheads="1"/>
            </p:cNvSpPr>
            <p:nvPr/>
          </p:nvSpPr>
          <p:spPr bwMode="auto">
            <a:xfrm>
              <a:off x="960" y="2400"/>
              <a:ext cx="3840" cy="1214"/>
            </a:xfrm>
            <a:prstGeom prst="rect">
              <a:avLst/>
            </a:prstGeom>
            <a:solidFill>
              <a:schemeClr val="bg1"/>
            </a:solidFill>
            <a:ln w="9525">
              <a:solidFill>
                <a:schemeClr val="tx1"/>
              </a:solidFill>
              <a:miter lim="800000"/>
              <a:headEnd/>
              <a:tailEnd/>
            </a:ln>
          </p:spPr>
          <p:txBody>
            <a:bodyPr>
              <a:spAutoFit/>
            </a:bodyPr>
            <a:lstStyle/>
            <a:p>
              <a:pPr fontAlgn="auto">
                <a:spcBef>
                  <a:spcPts val="0"/>
                </a:spcBef>
                <a:spcAft>
                  <a:spcPts val="0"/>
                </a:spcAft>
              </a:pPr>
              <a:endParaRPr lang="en-US" altLang="ja-JP">
                <a:solidFill>
                  <a:prstClr val="black"/>
                </a:solidFill>
                <a:latin typeface="Times New Roman" pitchFamily="18" charset="0"/>
              </a:endParaRPr>
            </a:p>
            <a:p>
              <a:pPr fontAlgn="auto">
                <a:spcBef>
                  <a:spcPts val="0"/>
                </a:spcBef>
                <a:spcAft>
                  <a:spcPts val="0"/>
                </a:spcAft>
              </a:pPr>
              <a:endParaRPr lang="en-US" altLang="ja-JP">
                <a:solidFill>
                  <a:prstClr val="black"/>
                </a:solidFill>
                <a:latin typeface="Times New Roman" pitchFamily="18" charset="0"/>
              </a:endParaRPr>
            </a:p>
            <a:p>
              <a:pPr fontAlgn="auto">
                <a:spcBef>
                  <a:spcPts val="0"/>
                </a:spcBef>
                <a:spcAft>
                  <a:spcPts val="0"/>
                </a:spcAft>
              </a:pPr>
              <a:endParaRPr lang="en-US" altLang="ja-JP">
                <a:solidFill>
                  <a:prstClr val="black"/>
                </a:solidFill>
                <a:latin typeface="Times New Roman" pitchFamily="18" charset="0"/>
              </a:endParaRPr>
            </a:p>
            <a:p>
              <a:pPr fontAlgn="auto">
                <a:spcBef>
                  <a:spcPts val="0"/>
                </a:spcBef>
                <a:spcAft>
                  <a:spcPts val="0"/>
                </a:spcAft>
              </a:pPr>
              <a:endParaRPr lang="en-US" altLang="ja-JP">
                <a:solidFill>
                  <a:prstClr val="black"/>
                </a:solidFill>
                <a:latin typeface="Times New Roman" pitchFamily="18" charset="0"/>
              </a:endParaRPr>
            </a:p>
            <a:p>
              <a:pPr fontAlgn="auto">
                <a:spcBef>
                  <a:spcPts val="0"/>
                </a:spcBef>
                <a:spcAft>
                  <a:spcPts val="0"/>
                </a:spcAft>
              </a:pPr>
              <a:r>
                <a:rPr lang="ja-JP" altLang="en-US">
                  <a:solidFill>
                    <a:prstClr val="black"/>
                  </a:solidFill>
                  <a:latin typeface="Times New Roman" pitchFamily="18" charset="0"/>
                </a:rPr>
                <a:t>　　</a:t>
              </a:r>
            </a:p>
          </p:txBody>
        </p:sp>
        <p:pic>
          <p:nvPicPr>
            <p:cNvPr id="96261" name="Picture 13"/>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96262" name="Picture 14"/>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Tree>
    <p:extLst>
      <p:ext uri="{BB962C8B-B14F-4D97-AF65-F5344CB8AC3E}">
        <p14:creationId xmlns:p14="http://schemas.microsoft.com/office/powerpoint/2010/main" val="16936590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スライド番号プレースホルダー 1"/>
          <p:cNvSpPr>
            <a:spLocks noGrp="1"/>
          </p:cNvSpPr>
          <p:nvPr>
            <p:ph type="sldNum" sz="quarter" idx="12"/>
          </p:nvPr>
        </p:nvSpPr>
        <p:spPr>
          <a:noFill/>
        </p:spPr>
        <p:txBody>
          <a:bodyPr/>
          <a:lstStyle/>
          <a:p>
            <a:fld id="{8F7129D2-F7D3-461A-9A0D-8FDAD9505B7D}" type="slidenum">
              <a:rPr lang="en-US" altLang="ja-JP" smtClean="0"/>
              <a:pPr/>
              <a:t>54</a:t>
            </a:fld>
            <a:endParaRPr lang="en-US" altLang="ja-JP" smtClean="0"/>
          </a:p>
        </p:txBody>
      </p:sp>
      <p:pic>
        <p:nvPicPr>
          <p:cNvPr id="80899" name="Picture 2"/>
          <p:cNvPicPr>
            <a:picLocks noChangeAspect="1" noChangeArrowheads="1"/>
          </p:cNvPicPr>
          <p:nvPr/>
        </p:nvPicPr>
        <p:blipFill>
          <a:blip r:embed="rId3" cstate="print"/>
          <a:srcRect/>
          <a:stretch>
            <a:fillRect/>
          </a:stretch>
        </p:blipFill>
        <p:spPr bwMode="auto">
          <a:xfrm>
            <a:off x="1547664" y="268443"/>
            <a:ext cx="5331707" cy="5024282"/>
          </a:xfrm>
          <a:prstGeom prst="rect">
            <a:avLst/>
          </a:prstGeom>
          <a:noFill/>
          <a:ln w="9525">
            <a:noFill/>
            <a:miter lim="800000"/>
            <a:headEnd/>
            <a:tailEnd/>
          </a:ln>
        </p:spPr>
      </p:pic>
      <p:sp>
        <p:nvSpPr>
          <p:cNvPr id="80900" name="テキスト ボックス 1"/>
          <p:cNvSpPr txBox="1">
            <a:spLocks noChangeArrowheads="1"/>
          </p:cNvSpPr>
          <p:nvPr/>
        </p:nvSpPr>
        <p:spPr bwMode="auto">
          <a:xfrm>
            <a:off x="3635375" y="404813"/>
            <a:ext cx="4892675" cy="1446212"/>
          </a:xfrm>
          <a:prstGeom prst="rect">
            <a:avLst/>
          </a:prstGeom>
          <a:noFill/>
          <a:ln w="9525">
            <a:noFill/>
            <a:miter lim="800000"/>
            <a:headEnd/>
            <a:tailEnd/>
          </a:ln>
        </p:spPr>
        <p:txBody>
          <a:bodyPr wrap="none">
            <a:spAutoFit/>
          </a:bodyPr>
          <a:lstStyle/>
          <a:p>
            <a:r>
              <a:rPr lang="ja-JP" altLang="en-US" sz="4400" b="1" dirty="0">
                <a:solidFill>
                  <a:srgbClr val="0070C0"/>
                </a:solidFill>
              </a:rPr>
              <a:t>お父さん、</a:t>
            </a:r>
            <a:endParaRPr lang="en-US" altLang="ja-JP" sz="4400" b="1" dirty="0">
              <a:solidFill>
                <a:srgbClr val="0070C0"/>
              </a:solidFill>
            </a:endParaRPr>
          </a:p>
          <a:p>
            <a:r>
              <a:rPr lang="ja-JP" altLang="en-US" sz="4400" b="1" dirty="0">
                <a:solidFill>
                  <a:srgbClr val="0070C0"/>
                </a:solidFill>
              </a:rPr>
              <a:t>タバコ吸わないで！</a:t>
            </a:r>
          </a:p>
        </p:txBody>
      </p:sp>
      <p:sp>
        <p:nvSpPr>
          <p:cNvPr id="80901" name="テキスト ボックス 2"/>
          <p:cNvSpPr txBox="1">
            <a:spLocks noChangeArrowheads="1"/>
          </p:cNvSpPr>
          <p:nvPr/>
        </p:nvSpPr>
        <p:spPr bwMode="auto">
          <a:xfrm>
            <a:off x="439162" y="5242193"/>
            <a:ext cx="8453318" cy="1446550"/>
          </a:xfrm>
          <a:prstGeom prst="rect">
            <a:avLst/>
          </a:prstGeom>
          <a:noFill/>
          <a:ln w="9525">
            <a:noFill/>
            <a:miter lim="800000"/>
            <a:headEnd/>
            <a:tailEnd/>
          </a:ln>
        </p:spPr>
        <p:txBody>
          <a:bodyPr wrap="square">
            <a:spAutoFit/>
          </a:bodyPr>
          <a:lstStyle/>
          <a:p>
            <a:r>
              <a:rPr lang="ja-JP" altLang="en-US" sz="4400" b="1" dirty="0">
                <a:solidFill>
                  <a:srgbClr val="000099"/>
                </a:solidFill>
              </a:rPr>
              <a:t>みなさんの一言で</a:t>
            </a:r>
            <a:r>
              <a:rPr lang="ja-JP" altLang="en-US" sz="4400" b="1" dirty="0" smtClean="0">
                <a:solidFill>
                  <a:srgbClr val="000099"/>
                </a:solidFill>
              </a:rPr>
              <a:t>、家族</a:t>
            </a:r>
            <a:r>
              <a:rPr lang="ja-JP" altLang="en-US" sz="4400" b="1" dirty="0">
                <a:solidFill>
                  <a:srgbClr val="000099"/>
                </a:solidFill>
              </a:rPr>
              <a:t>の人</a:t>
            </a:r>
            <a:r>
              <a:rPr lang="ja-JP" altLang="en-US" sz="4400" b="1" dirty="0" smtClean="0">
                <a:solidFill>
                  <a:srgbClr val="000099"/>
                </a:solidFill>
              </a:rPr>
              <a:t>も</a:t>
            </a:r>
            <a:endParaRPr lang="en-US" altLang="ja-JP" sz="4400" b="1" dirty="0" smtClean="0">
              <a:solidFill>
                <a:srgbClr val="000099"/>
              </a:solidFill>
            </a:endParaRPr>
          </a:p>
          <a:p>
            <a:r>
              <a:rPr lang="ja-JP" altLang="en-US" sz="4400" b="1" dirty="0" smtClean="0">
                <a:solidFill>
                  <a:srgbClr val="000099"/>
                </a:solidFill>
              </a:rPr>
              <a:t>タバコ</a:t>
            </a:r>
            <a:r>
              <a:rPr lang="ja-JP" altLang="en-US" sz="4400" b="1" dirty="0">
                <a:solidFill>
                  <a:srgbClr val="000099"/>
                </a:solidFill>
              </a:rPr>
              <a:t>を止められるかも知れません</a:t>
            </a:r>
          </a:p>
        </p:txBody>
      </p:sp>
    </p:spTree>
    <p:extLst>
      <p:ext uri="{BB962C8B-B14F-4D97-AF65-F5344CB8AC3E}">
        <p14:creationId xmlns:p14="http://schemas.microsoft.com/office/powerpoint/2010/main" val="33979314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スライド番号プレースホルダ 3"/>
          <p:cNvSpPr>
            <a:spLocks noGrp="1"/>
          </p:cNvSpPr>
          <p:nvPr>
            <p:ph type="sldNum" sz="quarter" idx="12"/>
          </p:nvPr>
        </p:nvSpPr>
        <p:spPr>
          <a:noFill/>
        </p:spPr>
        <p:txBody>
          <a:bodyPr/>
          <a:lstStyle/>
          <a:p>
            <a:fld id="{32BE550F-9CF4-4742-8764-740C32991AD6}" type="slidenum">
              <a:rPr lang="en-US" altLang="ja-JP" smtClean="0"/>
              <a:pPr/>
              <a:t>55</a:t>
            </a:fld>
            <a:endParaRPr lang="en-US" altLang="ja-JP" smtClean="0"/>
          </a:p>
        </p:txBody>
      </p:sp>
      <p:pic>
        <p:nvPicPr>
          <p:cNvPr id="81923" name="Picture 4"/>
          <p:cNvPicPr>
            <a:picLocks noChangeAspect="1" noChangeArrowheads="1"/>
          </p:cNvPicPr>
          <p:nvPr/>
        </p:nvPicPr>
        <p:blipFill>
          <a:blip r:embed="rId3" cstate="print"/>
          <a:srcRect/>
          <a:stretch>
            <a:fillRect/>
          </a:stretch>
        </p:blipFill>
        <p:spPr bwMode="auto">
          <a:xfrm>
            <a:off x="20107" y="521245"/>
            <a:ext cx="8353425" cy="6781800"/>
          </a:xfrm>
          <a:prstGeom prst="rect">
            <a:avLst/>
          </a:prstGeom>
          <a:noFill/>
          <a:ln w="12700" cap="sq">
            <a:noFill/>
            <a:miter lim="800000"/>
            <a:headEnd type="none" w="sm" len="sm"/>
            <a:tailEnd type="none" w="sm" len="sm"/>
          </a:ln>
        </p:spPr>
      </p:pic>
      <p:sp>
        <p:nvSpPr>
          <p:cNvPr id="81924" name="Text Box 5"/>
          <p:cNvSpPr txBox="1">
            <a:spLocks noChangeArrowheads="1"/>
          </p:cNvSpPr>
          <p:nvPr/>
        </p:nvSpPr>
        <p:spPr bwMode="auto">
          <a:xfrm>
            <a:off x="179512" y="136525"/>
            <a:ext cx="9457090" cy="769441"/>
          </a:xfrm>
          <a:prstGeom prst="rect">
            <a:avLst/>
          </a:prstGeom>
          <a:noFill/>
          <a:ln w="12700" cap="sq">
            <a:noFill/>
            <a:miter lim="800000"/>
            <a:headEnd type="none" w="sm" len="sm"/>
            <a:tailEnd type="none" w="sm" len="sm"/>
          </a:ln>
        </p:spPr>
        <p:txBody>
          <a:bodyPr wrap="square">
            <a:spAutoFit/>
          </a:bodyPr>
          <a:lstStyle/>
          <a:p>
            <a:r>
              <a:rPr lang="ja-JP" altLang="en-US" sz="4400" b="1" dirty="0">
                <a:solidFill>
                  <a:srgbClr val="000099"/>
                </a:solidFill>
              </a:rPr>
              <a:t>子供たちは好きな先生のまねをする</a:t>
            </a:r>
            <a:r>
              <a:rPr lang="ja-JP" altLang="en-US" sz="3600" b="1" dirty="0">
                <a:solidFill>
                  <a:srgbClr val="0066FF"/>
                </a:solidFill>
              </a:rPr>
              <a:t>。</a:t>
            </a:r>
          </a:p>
        </p:txBody>
      </p:sp>
    </p:spTree>
    <p:extLst>
      <p:ext uri="{BB962C8B-B14F-4D97-AF65-F5344CB8AC3E}">
        <p14:creationId xmlns:p14="http://schemas.microsoft.com/office/powerpoint/2010/main" val="183952037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スライド番号プレースホルダ 3"/>
          <p:cNvSpPr>
            <a:spLocks noGrp="1"/>
          </p:cNvSpPr>
          <p:nvPr>
            <p:ph type="sldNum" sz="quarter" idx="12"/>
          </p:nvPr>
        </p:nvSpPr>
        <p:spPr>
          <a:noFill/>
        </p:spPr>
        <p:txBody>
          <a:bodyPr/>
          <a:lstStyle/>
          <a:p>
            <a:fld id="{62978FE2-366E-4C67-9FE2-6478C40F4CAF}" type="slidenum">
              <a:rPr lang="en-US" altLang="ja-JP" smtClean="0">
                <a:ea typeface="Osaka"/>
                <a:cs typeface="Osaka"/>
              </a:rPr>
              <a:pPr/>
              <a:t>56</a:t>
            </a:fld>
            <a:endParaRPr lang="en-US" altLang="ja-JP" smtClean="0">
              <a:ea typeface="Osaka"/>
              <a:cs typeface="Osaka"/>
            </a:endParaRPr>
          </a:p>
        </p:txBody>
      </p:sp>
      <p:graphicFrame>
        <p:nvGraphicFramePr>
          <p:cNvPr id="4098" name="Object 4"/>
          <p:cNvGraphicFramePr>
            <a:graphicFrameLocks noChangeAspect="1"/>
          </p:cNvGraphicFramePr>
          <p:nvPr>
            <p:extLst>
              <p:ext uri="{D42A27DB-BD31-4B8C-83A1-F6EECF244321}">
                <p14:modId xmlns:p14="http://schemas.microsoft.com/office/powerpoint/2010/main" val="2835636894"/>
              </p:ext>
            </p:extLst>
          </p:nvPr>
        </p:nvGraphicFramePr>
        <p:xfrm>
          <a:off x="4772984" y="692150"/>
          <a:ext cx="4040815" cy="5545162"/>
        </p:xfrm>
        <a:graphic>
          <a:graphicData uri="http://schemas.openxmlformats.org/presentationml/2006/ole">
            <mc:AlternateContent xmlns:mc="http://schemas.openxmlformats.org/markup-compatibility/2006">
              <mc:Choice xmlns:v="urn:schemas-microsoft-com:vml" Requires="v">
                <p:oleObj spid="_x0000_s6155" name="Photo Editor 写真" r:id="rId4" imgW="6373115" imgH="8745171" progId="">
                  <p:embed/>
                </p:oleObj>
              </mc:Choice>
              <mc:Fallback>
                <p:oleObj name="Photo Editor 写真" r:id="rId4" imgW="6373115" imgH="8745171"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984" y="692150"/>
                        <a:ext cx="4040815" cy="5545162"/>
                      </a:xfrm>
                      <a:prstGeom prst="rect">
                        <a:avLst/>
                      </a:prstGeom>
                      <a:noFill/>
                      <a:ln>
                        <a:noFill/>
                      </a:ln>
                      <a:effectLst/>
                      <a:extLst/>
                    </p:spPr>
                  </p:pic>
                </p:oleObj>
              </mc:Fallback>
            </mc:AlternateContent>
          </a:graphicData>
        </a:graphic>
      </p:graphicFrame>
      <p:sp>
        <p:nvSpPr>
          <p:cNvPr id="4100" name="テキスト ボックス 4"/>
          <p:cNvSpPr txBox="1">
            <a:spLocks noChangeArrowheads="1"/>
          </p:cNvSpPr>
          <p:nvPr/>
        </p:nvSpPr>
        <p:spPr bwMode="auto">
          <a:xfrm>
            <a:off x="395288" y="981075"/>
            <a:ext cx="4464050" cy="5078313"/>
          </a:xfrm>
          <a:prstGeom prst="rect">
            <a:avLst/>
          </a:prstGeom>
          <a:noFill/>
          <a:ln w="9525">
            <a:noFill/>
            <a:miter lim="800000"/>
            <a:headEnd/>
            <a:tailEnd/>
          </a:ln>
        </p:spPr>
        <p:txBody>
          <a:bodyPr>
            <a:spAutoFit/>
          </a:bodyPr>
          <a:lstStyle/>
          <a:p>
            <a:r>
              <a:rPr lang="ja-JP" altLang="en-US" sz="5400" b="1" dirty="0" smtClean="0">
                <a:solidFill>
                  <a:srgbClr val="000099"/>
                </a:solidFill>
              </a:rPr>
              <a:t>　タバコ</a:t>
            </a:r>
            <a:r>
              <a:rPr lang="ja-JP" altLang="en-US" sz="5400" b="1" dirty="0">
                <a:solidFill>
                  <a:srgbClr val="000099"/>
                </a:solidFill>
              </a:rPr>
              <a:t>は</a:t>
            </a:r>
            <a:endParaRPr lang="en-US" altLang="ja-JP" sz="5400" b="1" dirty="0">
              <a:solidFill>
                <a:srgbClr val="000099"/>
              </a:solidFill>
            </a:endParaRPr>
          </a:p>
          <a:p>
            <a:r>
              <a:rPr lang="ja-JP" altLang="en-US" sz="5400" b="1" dirty="0">
                <a:solidFill>
                  <a:srgbClr val="000099"/>
                </a:solidFill>
              </a:rPr>
              <a:t>やめるの</a:t>
            </a:r>
            <a:r>
              <a:rPr lang="ja-JP" altLang="en-US" sz="5400" b="1" dirty="0" smtClean="0">
                <a:solidFill>
                  <a:srgbClr val="000099"/>
                </a:solidFill>
              </a:rPr>
              <a:t>は</a:t>
            </a:r>
            <a:endParaRPr lang="en-US" altLang="ja-JP" sz="5400" b="1" dirty="0" smtClean="0">
              <a:solidFill>
                <a:srgbClr val="000099"/>
              </a:solidFill>
            </a:endParaRPr>
          </a:p>
          <a:p>
            <a:r>
              <a:rPr lang="ja-JP" altLang="en-US" sz="5400" b="1" dirty="0" smtClean="0">
                <a:solidFill>
                  <a:srgbClr val="000099"/>
                </a:solidFill>
              </a:rPr>
              <a:t>むずかしい</a:t>
            </a:r>
            <a:r>
              <a:rPr lang="ja-JP" altLang="en-US" sz="5400" b="1" dirty="0">
                <a:solidFill>
                  <a:srgbClr val="000099"/>
                </a:solidFill>
              </a:rPr>
              <a:t>。</a:t>
            </a:r>
            <a:endParaRPr lang="en-US" altLang="ja-JP" sz="5400" b="1" dirty="0">
              <a:solidFill>
                <a:srgbClr val="000099"/>
              </a:solidFill>
            </a:endParaRPr>
          </a:p>
          <a:p>
            <a:r>
              <a:rPr lang="ja-JP" altLang="en-US" sz="5400" b="1" dirty="0">
                <a:solidFill>
                  <a:srgbClr val="000099"/>
                </a:solidFill>
              </a:rPr>
              <a:t>だから</a:t>
            </a:r>
            <a:endParaRPr lang="en-US" altLang="ja-JP" sz="5400" b="1" dirty="0">
              <a:solidFill>
                <a:srgbClr val="000099"/>
              </a:solidFill>
            </a:endParaRPr>
          </a:p>
          <a:p>
            <a:r>
              <a:rPr lang="ja-JP" altLang="en-US" sz="5400" b="1" dirty="0" smtClean="0">
                <a:solidFill>
                  <a:srgbClr val="FF0000"/>
                </a:solidFill>
              </a:rPr>
              <a:t>吸わない</a:t>
            </a:r>
            <a:r>
              <a:rPr lang="ja-JP" altLang="en-US" sz="5400" b="1" dirty="0">
                <a:solidFill>
                  <a:srgbClr val="FF0000"/>
                </a:solidFill>
              </a:rPr>
              <a:t>ことが一番</a:t>
            </a:r>
            <a:r>
              <a:rPr lang="ja-JP" altLang="en-US" sz="5400" b="1" dirty="0" smtClean="0">
                <a:solidFill>
                  <a:srgbClr val="FF0000"/>
                </a:solidFill>
              </a:rPr>
              <a:t>大事！</a:t>
            </a:r>
            <a:endParaRPr lang="ja-JP" altLang="en-US" sz="5400" b="1" dirty="0">
              <a:solidFill>
                <a:srgbClr val="FF0000"/>
              </a:solidFill>
            </a:endParaRPr>
          </a:p>
        </p:txBody>
      </p:sp>
    </p:spTree>
    <p:extLst>
      <p:ext uri="{BB962C8B-B14F-4D97-AF65-F5344CB8AC3E}">
        <p14:creationId xmlns:p14="http://schemas.microsoft.com/office/powerpoint/2010/main" val="1431780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63488" y="450081"/>
            <a:ext cx="3200400" cy="1963688"/>
          </a:xfrm>
        </p:spPr>
        <p:txBody>
          <a:bodyPr/>
          <a:lstStyle/>
          <a:p>
            <a:pPr eaLnBrk="1" hangingPunct="1">
              <a:lnSpc>
                <a:spcPct val="150000"/>
              </a:lnSpc>
            </a:pPr>
            <a:r>
              <a:rPr lang="ja-JP" altLang="en-US" sz="5400" dirty="0" smtClean="0">
                <a:solidFill>
                  <a:srgbClr val="000099"/>
                </a:solidFill>
              </a:rPr>
              <a:t>タバコは</a:t>
            </a:r>
            <a:br>
              <a:rPr lang="ja-JP" altLang="en-US" sz="5400" dirty="0" smtClean="0">
                <a:solidFill>
                  <a:srgbClr val="000099"/>
                </a:solidFill>
              </a:rPr>
            </a:br>
            <a:r>
              <a:rPr lang="ja-JP" altLang="en-US" sz="5400" dirty="0" smtClean="0">
                <a:solidFill>
                  <a:srgbClr val="000099"/>
                </a:solidFill>
              </a:rPr>
              <a:t>毒の缶詰</a:t>
            </a:r>
          </a:p>
        </p:txBody>
      </p:sp>
      <p:pic>
        <p:nvPicPr>
          <p:cNvPr id="11267" name="Picture 8"/>
          <p:cNvPicPr>
            <a:picLocks noGrp="1" noChangeAspect="1" noChangeArrowheads="1"/>
          </p:cNvPicPr>
          <p:nvPr>
            <p:ph idx="1"/>
          </p:nvPr>
        </p:nvPicPr>
        <p:blipFill>
          <a:blip r:embed="rId3" cstate="print"/>
          <a:srcRect/>
          <a:stretch>
            <a:fillRect/>
          </a:stretch>
        </p:blipFill>
        <p:spPr>
          <a:xfrm>
            <a:off x="3505200" y="533400"/>
            <a:ext cx="5257800" cy="5943600"/>
          </a:xfrm>
        </p:spPr>
      </p:pic>
      <p:sp>
        <p:nvSpPr>
          <p:cNvPr id="11268" name="Rectangle 12"/>
          <p:cNvSpPr>
            <a:spLocks noChangeArrowheads="1"/>
          </p:cNvSpPr>
          <p:nvPr/>
        </p:nvSpPr>
        <p:spPr bwMode="auto">
          <a:xfrm>
            <a:off x="3810000" y="1447800"/>
            <a:ext cx="1936750" cy="1320800"/>
          </a:xfrm>
          <a:prstGeom prst="rect">
            <a:avLst/>
          </a:prstGeom>
          <a:solidFill>
            <a:schemeClr val="bg1"/>
          </a:solidFill>
          <a:ln w="9525">
            <a:noFill/>
            <a:miter lim="800000"/>
            <a:headEnd/>
            <a:tailEnd/>
          </a:ln>
        </p:spPr>
        <p:txBody>
          <a:bodyPr wrap="none">
            <a:spAutoFit/>
          </a:bodyPr>
          <a:lstStyle/>
          <a:p>
            <a:r>
              <a:rPr lang="ja-JP" altLang="en-US">
                <a:solidFill>
                  <a:srgbClr val="970011"/>
                </a:solidFill>
              </a:rPr>
              <a:t>ニコチン</a:t>
            </a:r>
            <a:endParaRPr lang="ja-JP" altLang="en-US"/>
          </a:p>
          <a:p>
            <a:r>
              <a:rPr lang="en-US" altLang="ja-JP"/>
              <a:t>(</a:t>
            </a:r>
            <a:r>
              <a:rPr lang="ja-JP" altLang="en-US"/>
              <a:t>依存性がある</a:t>
            </a:r>
            <a:r>
              <a:rPr lang="en-US" altLang="ja-JP"/>
              <a:t>)</a:t>
            </a:r>
          </a:p>
          <a:p>
            <a:pPr>
              <a:lnSpc>
                <a:spcPct val="130000"/>
              </a:lnSpc>
            </a:pPr>
            <a:r>
              <a:rPr lang="ja-JP" altLang="en-US">
                <a:solidFill>
                  <a:srgbClr val="970011"/>
                </a:solidFill>
              </a:rPr>
              <a:t>タール</a:t>
            </a:r>
            <a:endParaRPr lang="ja-JP" altLang="en-US"/>
          </a:p>
          <a:p>
            <a:r>
              <a:rPr lang="en-US" altLang="ja-JP"/>
              <a:t>(</a:t>
            </a:r>
            <a:r>
              <a:rPr lang="ja-JP" altLang="en-US"/>
              <a:t>発ガン性がある</a:t>
            </a:r>
            <a:r>
              <a:rPr lang="en-US" altLang="ja-JP"/>
              <a:t>)</a:t>
            </a:r>
          </a:p>
        </p:txBody>
      </p:sp>
      <p:sp>
        <p:nvSpPr>
          <p:cNvPr id="11269" name="Rectangle 15"/>
          <p:cNvSpPr>
            <a:spLocks noChangeArrowheads="1"/>
          </p:cNvSpPr>
          <p:nvPr/>
        </p:nvSpPr>
        <p:spPr bwMode="auto">
          <a:xfrm>
            <a:off x="4140200" y="908050"/>
            <a:ext cx="1371600" cy="533400"/>
          </a:xfrm>
          <a:prstGeom prst="rect">
            <a:avLst/>
          </a:prstGeom>
          <a:solidFill>
            <a:schemeClr val="bg1"/>
          </a:solidFill>
          <a:ln w="9525">
            <a:noFill/>
            <a:miter lim="800000"/>
            <a:headEnd/>
            <a:tailEnd/>
          </a:ln>
        </p:spPr>
        <p:txBody>
          <a:bodyPr wrap="none" anchor="ctr"/>
          <a:lstStyle/>
          <a:p>
            <a:endParaRPr lang="ja-JP" altLang="en-US"/>
          </a:p>
        </p:txBody>
      </p:sp>
      <p:sp>
        <p:nvSpPr>
          <p:cNvPr id="11270" name="Rectangle 10"/>
          <p:cNvSpPr>
            <a:spLocks noChangeArrowheads="1"/>
          </p:cNvSpPr>
          <p:nvPr/>
        </p:nvSpPr>
        <p:spPr bwMode="auto">
          <a:xfrm>
            <a:off x="4140200" y="908050"/>
            <a:ext cx="1403350" cy="523875"/>
          </a:xfrm>
          <a:prstGeom prst="rect">
            <a:avLst/>
          </a:prstGeom>
          <a:noFill/>
          <a:ln w="9525">
            <a:noFill/>
            <a:miter lim="800000"/>
            <a:headEnd/>
            <a:tailEnd/>
          </a:ln>
        </p:spPr>
        <p:txBody>
          <a:bodyPr>
            <a:spAutoFit/>
          </a:bodyPr>
          <a:lstStyle/>
          <a:p>
            <a:pPr algn="ctr">
              <a:spcBef>
                <a:spcPct val="50000"/>
              </a:spcBef>
            </a:pPr>
            <a:r>
              <a:rPr lang="ja-JP" altLang="en-US"/>
              <a:t>粒子成分</a:t>
            </a:r>
            <a:endParaRPr lang="ja-JP" altLang="en-US" sz="2800"/>
          </a:p>
        </p:txBody>
      </p:sp>
      <p:sp>
        <p:nvSpPr>
          <p:cNvPr id="11271" name="Rectangle 16"/>
          <p:cNvSpPr>
            <a:spLocks noChangeArrowheads="1"/>
          </p:cNvSpPr>
          <p:nvPr/>
        </p:nvSpPr>
        <p:spPr bwMode="auto">
          <a:xfrm>
            <a:off x="6781800" y="838200"/>
            <a:ext cx="1371600" cy="457200"/>
          </a:xfrm>
          <a:prstGeom prst="rect">
            <a:avLst/>
          </a:prstGeom>
          <a:solidFill>
            <a:schemeClr val="bg1"/>
          </a:solidFill>
          <a:ln w="9525">
            <a:noFill/>
            <a:miter lim="800000"/>
            <a:headEnd/>
            <a:tailEnd/>
          </a:ln>
        </p:spPr>
        <p:txBody>
          <a:bodyPr wrap="none" anchor="ctr"/>
          <a:lstStyle/>
          <a:p>
            <a:endParaRPr lang="ja-JP" altLang="en-US"/>
          </a:p>
        </p:txBody>
      </p:sp>
      <p:sp>
        <p:nvSpPr>
          <p:cNvPr id="11272" name="Rectangle 17"/>
          <p:cNvSpPr>
            <a:spLocks noChangeArrowheads="1"/>
          </p:cNvSpPr>
          <p:nvPr/>
        </p:nvSpPr>
        <p:spPr bwMode="auto">
          <a:xfrm>
            <a:off x="6875463" y="836613"/>
            <a:ext cx="1212850" cy="523875"/>
          </a:xfrm>
          <a:prstGeom prst="rect">
            <a:avLst/>
          </a:prstGeom>
          <a:noFill/>
          <a:ln w="9525">
            <a:noFill/>
            <a:miter lim="800000"/>
            <a:headEnd/>
            <a:tailEnd/>
          </a:ln>
        </p:spPr>
        <p:txBody>
          <a:bodyPr>
            <a:spAutoFit/>
          </a:bodyPr>
          <a:lstStyle/>
          <a:p>
            <a:pPr algn="ctr">
              <a:spcBef>
                <a:spcPct val="50000"/>
              </a:spcBef>
            </a:pPr>
            <a:r>
              <a:rPr lang="ja-JP" altLang="en-US"/>
              <a:t>ガス成分</a:t>
            </a:r>
            <a:endParaRPr lang="ja-JP" altLang="en-US" sz="2800"/>
          </a:p>
        </p:txBody>
      </p:sp>
      <p:sp>
        <p:nvSpPr>
          <p:cNvPr id="11273" name="Rectangle 20"/>
          <p:cNvSpPr>
            <a:spLocks noChangeArrowheads="1"/>
          </p:cNvSpPr>
          <p:nvPr/>
        </p:nvSpPr>
        <p:spPr bwMode="auto">
          <a:xfrm>
            <a:off x="6553200" y="1371600"/>
            <a:ext cx="1809750" cy="2505075"/>
          </a:xfrm>
          <a:prstGeom prst="rect">
            <a:avLst/>
          </a:prstGeom>
          <a:solidFill>
            <a:schemeClr val="bg1"/>
          </a:solidFill>
          <a:ln w="9525">
            <a:noFill/>
            <a:miter lim="800000"/>
            <a:headEnd/>
            <a:tailEnd/>
          </a:ln>
        </p:spPr>
        <p:txBody>
          <a:bodyPr wrap="none">
            <a:spAutoFit/>
          </a:bodyPr>
          <a:lstStyle/>
          <a:p>
            <a:r>
              <a:rPr lang="ja-JP" altLang="en-US" sz="1600">
                <a:solidFill>
                  <a:srgbClr val="970011"/>
                </a:solidFill>
                <a:latin typeface="Osaka"/>
              </a:rPr>
              <a:t>一酸化炭素</a:t>
            </a:r>
            <a:endParaRPr lang="ja-JP" altLang="en-US">
              <a:latin typeface="Osaka"/>
            </a:endParaRPr>
          </a:p>
          <a:p>
            <a:r>
              <a:rPr lang="en-US" altLang="ja-JP" sz="1200">
                <a:latin typeface="Osaka"/>
              </a:rPr>
              <a:t>(</a:t>
            </a:r>
            <a:r>
              <a:rPr lang="ja-JP" altLang="en-US" sz="1200">
                <a:latin typeface="Osaka"/>
              </a:rPr>
              <a:t>全身の細胞に</a:t>
            </a:r>
          </a:p>
          <a:p>
            <a:r>
              <a:rPr lang="ja-JP" altLang="en-US" sz="1200">
                <a:latin typeface="Osaka"/>
              </a:rPr>
              <a:t> 酸素不足をおこす</a:t>
            </a:r>
            <a:r>
              <a:rPr lang="en-US" altLang="ja-JP" sz="1200">
                <a:latin typeface="Osaka"/>
              </a:rPr>
              <a:t>)</a:t>
            </a:r>
          </a:p>
          <a:p>
            <a:endParaRPr lang="en-US" altLang="ja-JP" sz="1200">
              <a:latin typeface="Osaka"/>
            </a:endParaRPr>
          </a:p>
          <a:p>
            <a:r>
              <a:rPr lang="ja-JP" altLang="en-US" sz="1600">
                <a:latin typeface="Osaka"/>
              </a:rPr>
              <a:t>窒素酸化物</a:t>
            </a:r>
          </a:p>
          <a:p>
            <a:r>
              <a:rPr lang="ja-JP" altLang="en-US" sz="1600">
                <a:latin typeface="Osaka"/>
              </a:rPr>
              <a:t>アンモニア</a:t>
            </a:r>
          </a:p>
          <a:p>
            <a:r>
              <a:rPr lang="ja-JP" altLang="en-US" sz="1600">
                <a:latin typeface="Osaka"/>
              </a:rPr>
              <a:t>ホルムアルデヒド</a:t>
            </a:r>
            <a:endParaRPr lang="ja-JP" altLang="en-US">
              <a:latin typeface="Osaka"/>
            </a:endParaRPr>
          </a:p>
          <a:p>
            <a:r>
              <a:rPr lang="en-US" altLang="ja-JP" sz="1200">
                <a:latin typeface="Osaka"/>
              </a:rPr>
              <a:t>(</a:t>
            </a:r>
            <a:r>
              <a:rPr lang="ja-JP" altLang="en-US" sz="1200">
                <a:latin typeface="Osaka"/>
              </a:rPr>
              <a:t>刺激性がある</a:t>
            </a:r>
            <a:r>
              <a:rPr lang="en-US" altLang="ja-JP" sz="1200">
                <a:latin typeface="Osaka"/>
              </a:rPr>
              <a:t>)</a:t>
            </a:r>
          </a:p>
          <a:p>
            <a:endParaRPr lang="en-US" altLang="ja-JP" sz="1200">
              <a:latin typeface="Osaka"/>
            </a:endParaRPr>
          </a:p>
          <a:p>
            <a:r>
              <a:rPr lang="ja-JP" altLang="en-US" sz="1600">
                <a:latin typeface="Osaka"/>
              </a:rPr>
              <a:t>ニトロソアミン</a:t>
            </a:r>
            <a:endParaRPr lang="ja-JP" altLang="en-US">
              <a:latin typeface="Osaka"/>
            </a:endParaRPr>
          </a:p>
          <a:p>
            <a:r>
              <a:rPr lang="en-US" altLang="ja-JP" sz="1200">
                <a:latin typeface="Osaka"/>
              </a:rPr>
              <a:t>(</a:t>
            </a:r>
            <a:r>
              <a:rPr lang="ja-JP" altLang="en-US" sz="1200">
                <a:latin typeface="Osaka"/>
              </a:rPr>
              <a:t>発ガン性がある</a:t>
            </a:r>
            <a:r>
              <a:rPr lang="en-US" altLang="ja-JP" sz="1200">
                <a:latin typeface="Osaka"/>
              </a:rPr>
              <a:t>)</a:t>
            </a:r>
          </a:p>
        </p:txBody>
      </p:sp>
      <p:sp>
        <p:nvSpPr>
          <p:cNvPr id="11274" name="Rectangle 21"/>
          <p:cNvSpPr>
            <a:spLocks noChangeArrowheads="1"/>
          </p:cNvSpPr>
          <p:nvPr/>
        </p:nvSpPr>
        <p:spPr bwMode="auto">
          <a:xfrm>
            <a:off x="8229600" y="1676400"/>
            <a:ext cx="381000" cy="228600"/>
          </a:xfrm>
          <a:prstGeom prst="rect">
            <a:avLst/>
          </a:prstGeom>
          <a:solidFill>
            <a:schemeClr val="bg1"/>
          </a:solidFill>
          <a:ln w="9525">
            <a:noFill/>
            <a:miter lim="800000"/>
            <a:headEnd/>
            <a:tailEnd/>
          </a:ln>
        </p:spPr>
        <p:txBody>
          <a:bodyPr wrap="none" anchor="ctr"/>
          <a:lstStyle/>
          <a:p>
            <a:endParaRPr lang="ja-JP" altLang="en-US"/>
          </a:p>
        </p:txBody>
      </p:sp>
      <p:sp>
        <p:nvSpPr>
          <p:cNvPr id="11275" name="Rectangle 22"/>
          <p:cNvSpPr>
            <a:spLocks noChangeArrowheads="1"/>
          </p:cNvSpPr>
          <p:nvPr/>
        </p:nvSpPr>
        <p:spPr bwMode="auto">
          <a:xfrm>
            <a:off x="8305800" y="2667000"/>
            <a:ext cx="228600" cy="228600"/>
          </a:xfrm>
          <a:prstGeom prst="rect">
            <a:avLst/>
          </a:prstGeom>
          <a:solidFill>
            <a:schemeClr val="bg1"/>
          </a:solidFill>
          <a:ln w="9525">
            <a:noFill/>
            <a:miter lim="800000"/>
            <a:headEnd/>
            <a:tailEnd/>
          </a:ln>
        </p:spPr>
        <p:txBody>
          <a:bodyPr wrap="none" anchor="ctr"/>
          <a:lstStyle/>
          <a:p>
            <a:endParaRPr lang="ja-JP" altLang="en-US"/>
          </a:p>
        </p:txBody>
      </p:sp>
      <p:sp>
        <p:nvSpPr>
          <p:cNvPr id="60439" name="Rectangle 23"/>
          <p:cNvSpPr>
            <a:spLocks noChangeArrowheads="1"/>
          </p:cNvSpPr>
          <p:nvPr/>
        </p:nvSpPr>
        <p:spPr bwMode="auto">
          <a:xfrm>
            <a:off x="611560" y="2780928"/>
            <a:ext cx="8305800" cy="1732136"/>
          </a:xfrm>
          <a:prstGeom prst="rect">
            <a:avLst/>
          </a:prstGeom>
          <a:solidFill>
            <a:schemeClr val="bg1"/>
          </a:solidFill>
          <a:ln w="9525">
            <a:noFill/>
            <a:miter lim="800000"/>
            <a:headEnd/>
            <a:tailEnd/>
          </a:ln>
        </p:spPr>
        <p:txBody>
          <a:bodyPr anchor="ctr"/>
          <a:lstStyle/>
          <a:p>
            <a:pPr algn="just">
              <a:lnSpc>
                <a:spcPct val="90000"/>
              </a:lnSpc>
            </a:pPr>
            <a:r>
              <a:rPr lang="ja-JP" altLang="en-US" sz="1400" dirty="0" smtClean="0">
                <a:solidFill>
                  <a:srgbClr val="970011"/>
                </a:solidFill>
                <a:latin typeface="HG創英角ポップ体"/>
                <a:ea typeface="HG創英角ポップ体"/>
                <a:cs typeface="HG創英角ポップ体"/>
              </a:rPr>
              <a:t>　　　　　　　　　　　　　　　　　　　　　　　　　　　　　　　　</a:t>
            </a:r>
            <a:r>
              <a:rPr lang="ja-JP" altLang="en-US" sz="2000" dirty="0" smtClean="0">
                <a:solidFill>
                  <a:srgbClr val="970011"/>
                </a:solidFill>
                <a:latin typeface="HG創英角ポップ体"/>
                <a:ea typeface="HG創英角ポップ体"/>
                <a:cs typeface="HG創英角ポップ体"/>
              </a:rPr>
              <a:t> どく　　　 　　　　かん　　</a:t>
            </a:r>
            <a:r>
              <a:rPr lang="ja-JP" altLang="en-US" sz="2000" dirty="0" err="1" smtClean="0">
                <a:solidFill>
                  <a:srgbClr val="970011"/>
                </a:solidFill>
                <a:latin typeface="HG創英角ポップ体"/>
                <a:ea typeface="HG創英角ポップ体"/>
                <a:cs typeface="HG創英角ポップ体"/>
              </a:rPr>
              <a:t>づめ</a:t>
            </a:r>
            <a:endParaRPr lang="en-US" altLang="ja-JP" sz="2000" dirty="0" smtClean="0">
              <a:solidFill>
                <a:srgbClr val="970011"/>
              </a:solidFill>
              <a:latin typeface="HG創英角ポップ体"/>
              <a:ea typeface="HG創英角ポップ体"/>
              <a:cs typeface="HG創英角ポップ体"/>
            </a:endParaRPr>
          </a:p>
          <a:p>
            <a:pPr algn="ctr">
              <a:lnSpc>
                <a:spcPct val="90000"/>
              </a:lnSpc>
            </a:pPr>
            <a:r>
              <a:rPr lang="ja-JP" altLang="en-US" sz="6600" dirty="0" smtClean="0">
                <a:solidFill>
                  <a:srgbClr val="970011"/>
                </a:solidFill>
                <a:latin typeface="HG創英角ポップ体"/>
                <a:ea typeface="HG創英角ポップ体"/>
                <a:cs typeface="HG創英角ポップ体"/>
              </a:rPr>
              <a:t>タバコ</a:t>
            </a:r>
            <a:r>
              <a:rPr lang="ja-JP" altLang="en-US" sz="6600" dirty="0">
                <a:solidFill>
                  <a:srgbClr val="970011"/>
                </a:solidFill>
                <a:latin typeface="HG創英角ポップ体"/>
                <a:ea typeface="HG創英角ポップ体"/>
                <a:cs typeface="HG創英角ポップ体"/>
              </a:rPr>
              <a:t>は毒の缶詰 </a:t>
            </a:r>
            <a:r>
              <a:rPr lang="en-US" altLang="ja-JP" sz="6600" dirty="0">
                <a:solidFill>
                  <a:srgbClr val="970011"/>
                </a:solidFill>
                <a:latin typeface="HG創英角ポップ体"/>
                <a:ea typeface="HG創英角ポップ体"/>
                <a:cs typeface="HG創英角ポップ体"/>
              </a:rPr>
              <a:t>!!</a:t>
            </a:r>
          </a:p>
        </p:txBody>
      </p:sp>
      <p:sp>
        <p:nvSpPr>
          <p:cNvPr id="13" name="テキスト ボックス 12"/>
          <p:cNvSpPr txBox="1"/>
          <p:nvPr/>
        </p:nvSpPr>
        <p:spPr>
          <a:xfrm>
            <a:off x="395536" y="1459523"/>
            <a:ext cx="1152128" cy="307777"/>
          </a:xfrm>
          <a:prstGeom prst="rect">
            <a:avLst/>
          </a:prstGeom>
          <a:noFill/>
        </p:spPr>
        <p:txBody>
          <a:bodyPr wrap="square" rtlCol="0">
            <a:spAutoFit/>
          </a:bodyPr>
          <a:lstStyle/>
          <a:p>
            <a:r>
              <a:rPr lang="ja-JP" altLang="en-US" sz="1400" dirty="0" smtClean="0">
                <a:solidFill>
                  <a:srgbClr val="000099"/>
                </a:solidFill>
              </a:rPr>
              <a:t>どく</a:t>
            </a:r>
            <a:endParaRPr kumimoji="1" lang="ja-JP" altLang="en-US" sz="1400" dirty="0">
              <a:solidFill>
                <a:srgbClr val="000099"/>
              </a:solidFill>
            </a:endParaRPr>
          </a:p>
        </p:txBody>
      </p:sp>
      <p:sp>
        <p:nvSpPr>
          <p:cNvPr id="14" name="テキスト ボックス 13"/>
          <p:cNvSpPr txBox="1"/>
          <p:nvPr/>
        </p:nvSpPr>
        <p:spPr>
          <a:xfrm>
            <a:off x="1763688" y="1412776"/>
            <a:ext cx="2232248" cy="307777"/>
          </a:xfrm>
          <a:prstGeom prst="rect">
            <a:avLst/>
          </a:prstGeom>
          <a:noFill/>
        </p:spPr>
        <p:txBody>
          <a:bodyPr wrap="square" rtlCol="0">
            <a:spAutoFit/>
          </a:bodyPr>
          <a:lstStyle/>
          <a:p>
            <a:r>
              <a:rPr lang="ja-JP" altLang="en-US" sz="1400" dirty="0" smtClean="0"/>
              <a:t> </a:t>
            </a:r>
            <a:r>
              <a:rPr lang="ja-JP" altLang="en-US" sz="1400" dirty="0" smtClean="0">
                <a:solidFill>
                  <a:srgbClr val="000099"/>
                </a:solidFill>
              </a:rPr>
              <a:t>か ん  づ </a:t>
            </a:r>
            <a:r>
              <a:rPr lang="ja-JP" altLang="en-US" sz="1400" dirty="0" err="1" smtClean="0">
                <a:solidFill>
                  <a:srgbClr val="000099"/>
                </a:solidFill>
              </a:rPr>
              <a:t>め</a:t>
            </a:r>
            <a:endParaRPr kumimoji="1" lang="ja-JP" altLang="en-US" sz="1400" dirty="0">
              <a:solidFill>
                <a:srgbClr val="000099"/>
              </a:solidFill>
            </a:endParaRPr>
          </a:p>
        </p:txBody>
      </p:sp>
    </p:spTree>
    <p:extLst>
      <p:ext uri="{BB962C8B-B14F-4D97-AF65-F5344CB8AC3E}">
        <p14:creationId xmlns:p14="http://schemas.microsoft.com/office/powerpoint/2010/main" val="485275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540480" presetClass="entr" presetSubtype="39896960" fill="hold" grpId="0" nodeType="clickEffect">
                                  <p:stCondLst>
                                    <p:cond delay="0"/>
                                  </p:stCondLst>
                                  <p:childTnLst>
                                    <p:set>
                                      <p:cBhvr>
                                        <p:cTn id="6" dur="1" fill="hold">
                                          <p:stCondLst>
                                            <p:cond delay="499"/>
                                          </p:stCondLst>
                                        </p:cTn>
                                        <p:tgtEl>
                                          <p:spTgt spid="60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1828800" y="381000"/>
            <a:ext cx="7010400" cy="4648200"/>
          </a:xfrm>
          <a:solidFill>
            <a:srgbClr val="0F3622"/>
          </a:solidFill>
        </p:spPr>
        <p:txBody>
          <a:bodyPr/>
          <a:lstStyle/>
          <a:p>
            <a:pPr eaLnBrk="1" hangingPunct="1">
              <a:lnSpc>
                <a:spcPct val="140000"/>
              </a:lnSpc>
            </a:pPr>
            <a:r>
              <a:rPr lang="ja-JP" altLang="en-US" sz="5400" smtClean="0">
                <a:solidFill>
                  <a:schemeClr val="bg1"/>
                </a:solidFill>
                <a:ea typeface="ＤＦPOP体"/>
                <a:cs typeface="ＤＦPOP体"/>
              </a:rPr>
              <a:t>問題</a:t>
            </a:r>
            <a:br>
              <a:rPr lang="ja-JP" altLang="en-US" sz="5400" smtClean="0">
                <a:solidFill>
                  <a:schemeClr val="bg1"/>
                </a:solidFill>
                <a:ea typeface="ＤＦPOP体"/>
                <a:cs typeface="ＤＦPOP体"/>
              </a:rPr>
            </a:br>
            <a:r>
              <a:rPr lang="ja-JP" altLang="en-US" sz="4800" smtClean="0">
                <a:solidFill>
                  <a:schemeClr val="bg1"/>
                </a:solidFill>
                <a:ea typeface="ＤＦPOP体"/>
                <a:cs typeface="ＤＦPOP体"/>
              </a:rPr>
              <a:t>　日本で、１年間に、</a:t>
            </a:r>
            <a:br>
              <a:rPr lang="ja-JP" altLang="en-US" sz="4800" smtClean="0">
                <a:solidFill>
                  <a:schemeClr val="bg1"/>
                </a:solidFill>
                <a:ea typeface="ＤＦPOP体"/>
                <a:cs typeface="ＤＦPOP体"/>
              </a:rPr>
            </a:br>
            <a:r>
              <a:rPr lang="ja-JP" altLang="en-US" sz="4800" smtClean="0">
                <a:solidFill>
                  <a:schemeClr val="bg1"/>
                </a:solidFill>
                <a:ea typeface="ＤＦPOP体"/>
                <a:cs typeface="ＤＦPOP体"/>
              </a:rPr>
              <a:t>　タバコで病気になって</a:t>
            </a:r>
            <a:br>
              <a:rPr lang="ja-JP" altLang="en-US" sz="4800" smtClean="0">
                <a:solidFill>
                  <a:schemeClr val="bg1"/>
                </a:solidFill>
                <a:ea typeface="ＤＦPOP体"/>
                <a:cs typeface="ＤＦPOP体"/>
              </a:rPr>
            </a:br>
            <a:r>
              <a:rPr lang="ja-JP" altLang="en-US" sz="4800" smtClean="0">
                <a:solidFill>
                  <a:schemeClr val="bg1"/>
                </a:solidFill>
                <a:ea typeface="ＤＦPOP体"/>
                <a:cs typeface="ＤＦPOP体"/>
              </a:rPr>
              <a:t>　死ぬ人は、何人？</a:t>
            </a:r>
            <a:br>
              <a:rPr lang="ja-JP" altLang="en-US" sz="4800" smtClean="0">
                <a:solidFill>
                  <a:schemeClr val="bg1"/>
                </a:solidFill>
                <a:ea typeface="ＤＦPOP体"/>
                <a:cs typeface="ＤＦPOP体"/>
              </a:rPr>
            </a:br>
            <a:r>
              <a:rPr lang="ja-JP" altLang="en-US" sz="2800" smtClean="0">
                <a:solidFill>
                  <a:schemeClr val="bg1"/>
                </a:solidFill>
                <a:ea typeface="ＤＦPOP体"/>
                <a:cs typeface="ＤＦPOP体"/>
              </a:rPr>
              <a:t>　　</a:t>
            </a:r>
            <a:endParaRPr lang="ja-JP" altLang="en-US" sz="5400" smtClean="0">
              <a:solidFill>
                <a:schemeClr val="bg1"/>
              </a:solidFill>
              <a:ea typeface="ＤＦPOP体"/>
              <a:cs typeface="ＤＦPOP体"/>
            </a:endParaRPr>
          </a:p>
        </p:txBody>
      </p:sp>
      <p:pic>
        <p:nvPicPr>
          <p:cNvPr id="12291" name="Picture 4"/>
          <p:cNvPicPr>
            <a:picLocks noChangeAspect="1" noChangeArrowheads="1"/>
          </p:cNvPicPr>
          <p:nvPr/>
        </p:nvPicPr>
        <p:blipFill>
          <a:blip r:embed="rId3" cstate="print"/>
          <a:srcRect/>
          <a:stretch>
            <a:fillRect/>
          </a:stretch>
        </p:blipFill>
        <p:spPr bwMode="auto">
          <a:xfrm>
            <a:off x="179512" y="4238625"/>
            <a:ext cx="1581150"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1600200" y="1543050"/>
            <a:ext cx="5943600" cy="2800350"/>
          </a:xfrm>
          <a:solidFill>
            <a:schemeClr val="bg1"/>
          </a:solidFill>
        </p:spPr>
        <p:txBody>
          <a:bodyPr/>
          <a:lstStyle/>
          <a:p>
            <a:pPr algn="l" eaLnBrk="1" hangingPunct="1">
              <a:lnSpc>
                <a:spcPct val="150000"/>
              </a:lnSpc>
            </a:pPr>
            <a:r>
              <a:rPr lang="ja-JP" altLang="en-US" sz="3600" dirty="0">
                <a:ea typeface="ＤＦPOP体"/>
                <a:cs typeface="ＤＦPOP体"/>
              </a:rPr>
              <a:t>　①　約１</a:t>
            </a:r>
            <a:r>
              <a:rPr lang="en-US" altLang="ja-JP" sz="3600" dirty="0">
                <a:ea typeface="ＤＦPOP体"/>
                <a:cs typeface="ＤＦPOP体"/>
              </a:rPr>
              <a:t>,</a:t>
            </a:r>
            <a:r>
              <a:rPr lang="ja-JP" altLang="en-US" sz="3600" dirty="0">
                <a:ea typeface="ＤＦPOP体"/>
                <a:cs typeface="ＤＦPOP体"/>
              </a:rPr>
              <a:t>３００人　　</a:t>
            </a:r>
            <a:br>
              <a:rPr lang="ja-JP" altLang="en-US" sz="3600" dirty="0">
                <a:ea typeface="ＤＦPOP体"/>
                <a:cs typeface="ＤＦPOP体"/>
              </a:rPr>
            </a:br>
            <a:r>
              <a:rPr lang="ja-JP" altLang="en-US" sz="3600" dirty="0">
                <a:ea typeface="ＤＦPOP体"/>
                <a:cs typeface="ＤＦPOP体"/>
              </a:rPr>
              <a:t>　②　約１３</a:t>
            </a:r>
            <a:r>
              <a:rPr lang="en-US" altLang="ja-JP" sz="3600" dirty="0">
                <a:ea typeface="ＤＦPOP体"/>
                <a:cs typeface="ＤＦPOP体"/>
              </a:rPr>
              <a:t>,</a:t>
            </a:r>
            <a:r>
              <a:rPr lang="ja-JP" altLang="en-US" sz="3600" dirty="0">
                <a:ea typeface="ＤＦPOP体"/>
                <a:cs typeface="ＤＦPOP体"/>
              </a:rPr>
              <a:t>０００人　</a:t>
            </a:r>
            <a:br>
              <a:rPr lang="ja-JP" altLang="en-US" sz="3600" dirty="0">
                <a:ea typeface="ＤＦPOP体"/>
                <a:cs typeface="ＤＦPOP体"/>
              </a:rPr>
            </a:br>
            <a:r>
              <a:rPr lang="ja-JP" altLang="en-US" sz="3600" dirty="0">
                <a:ea typeface="ＤＦPOP体"/>
                <a:cs typeface="ＤＦPOP体"/>
              </a:rPr>
              <a:t>　③　約１３０</a:t>
            </a:r>
            <a:r>
              <a:rPr lang="en-US" altLang="ja-JP" sz="3600" dirty="0">
                <a:ea typeface="ＤＦPOP体"/>
                <a:cs typeface="ＤＦPOP体"/>
              </a:rPr>
              <a:t>,</a:t>
            </a:r>
            <a:r>
              <a:rPr lang="ja-JP" altLang="en-US" sz="3600" dirty="0">
                <a:ea typeface="ＤＦPOP体"/>
                <a:cs typeface="ＤＦPOP体"/>
              </a:rPr>
              <a:t>０００人</a:t>
            </a:r>
            <a:endParaRPr lang="ja-JP" altLang="en-US" sz="4050" dirty="0">
              <a:ea typeface="ＤＦPOP体"/>
              <a:cs typeface="ＤＦPOP体"/>
            </a:endParaRPr>
          </a:p>
        </p:txBody>
      </p:sp>
      <p:sp>
        <p:nvSpPr>
          <p:cNvPr id="13315" name="Text Box 4"/>
          <p:cNvSpPr txBox="1">
            <a:spLocks noChangeArrowheads="1"/>
          </p:cNvSpPr>
          <p:nvPr/>
        </p:nvSpPr>
        <p:spPr bwMode="auto">
          <a:xfrm>
            <a:off x="1290638" y="1004889"/>
            <a:ext cx="3467616" cy="507831"/>
          </a:xfrm>
          <a:prstGeom prst="rect">
            <a:avLst/>
          </a:prstGeom>
          <a:solidFill>
            <a:srgbClr val="FFCC00"/>
          </a:solidFill>
          <a:ln w="9525">
            <a:noFill/>
            <a:miter lim="800000"/>
            <a:headEnd/>
            <a:tailEnd/>
          </a:ln>
        </p:spPr>
        <p:txBody>
          <a:bodyPr wrap="none">
            <a:spAutoFit/>
          </a:bodyPr>
          <a:lstStyle/>
          <a:p>
            <a:r>
              <a:rPr lang="ja-JP" altLang="en-US" sz="2700">
                <a:solidFill>
                  <a:srgbClr val="FF0000"/>
                </a:solidFill>
                <a:latin typeface="Times New Roman" pitchFamily="18" charset="0"/>
                <a:ea typeface="ＤＦPOP体"/>
                <a:cs typeface="ＤＦPOP体"/>
              </a:rPr>
              <a:t>何番だと思いますか？</a:t>
            </a:r>
          </a:p>
        </p:txBody>
      </p:sp>
      <p:grpSp>
        <p:nvGrpSpPr>
          <p:cNvPr id="2" name="Group 5"/>
          <p:cNvGrpSpPr>
            <a:grpSpLocks/>
          </p:cNvGrpSpPr>
          <p:nvPr/>
        </p:nvGrpSpPr>
        <p:grpSpPr bwMode="auto">
          <a:xfrm>
            <a:off x="3028950" y="4457701"/>
            <a:ext cx="3509963" cy="1477437"/>
            <a:chOff x="960" y="2400"/>
            <a:chExt cx="3840" cy="1615"/>
          </a:xfrm>
        </p:grpSpPr>
        <p:sp>
          <p:nvSpPr>
            <p:cNvPr id="13318" name="Text Box 6"/>
            <p:cNvSpPr txBox="1">
              <a:spLocks noChangeArrowheads="1"/>
            </p:cNvSpPr>
            <p:nvPr/>
          </p:nvSpPr>
          <p:spPr bwMode="auto">
            <a:xfrm>
              <a:off x="960" y="2400"/>
              <a:ext cx="3840" cy="1615"/>
            </a:xfrm>
            <a:prstGeom prst="rect">
              <a:avLst/>
            </a:prstGeom>
            <a:solidFill>
              <a:schemeClr val="bg1"/>
            </a:solidFill>
            <a:ln w="9525">
              <a:solidFill>
                <a:schemeClr val="tx1"/>
              </a:solidFill>
              <a:miter lim="800000"/>
              <a:headEnd/>
              <a:tailEnd/>
            </a:ln>
          </p:spPr>
          <p:txBody>
            <a:bodyPr>
              <a:spAutoFit/>
            </a:bodyPr>
            <a:lstStyle/>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endParaRPr lang="en-US" altLang="ja-JP">
                <a:latin typeface="Times New Roman" pitchFamily="18" charset="0"/>
              </a:endParaRPr>
            </a:p>
            <a:p>
              <a:r>
                <a:rPr lang="ja-JP" altLang="en-US">
                  <a:latin typeface="Times New Roman" pitchFamily="18" charset="0"/>
                </a:rPr>
                <a:t>　　</a:t>
              </a:r>
            </a:p>
          </p:txBody>
        </p:sp>
        <p:pic>
          <p:nvPicPr>
            <p:cNvPr id="13319" name="Picture 7"/>
            <p:cNvPicPr>
              <a:picLocks noChangeAspect="1" noChangeArrowheads="1"/>
            </p:cNvPicPr>
            <p:nvPr/>
          </p:nvPicPr>
          <p:blipFill>
            <a:blip r:embed="rId3" cstate="print"/>
            <a:srcRect/>
            <a:stretch>
              <a:fillRect/>
            </a:stretch>
          </p:blipFill>
          <p:spPr bwMode="auto">
            <a:xfrm>
              <a:off x="1344" y="2544"/>
              <a:ext cx="1200" cy="1195"/>
            </a:xfrm>
            <a:prstGeom prst="rect">
              <a:avLst/>
            </a:prstGeom>
            <a:noFill/>
            <a:ln w="9525">
              <a:noFill/>
              <a:miter lim="800000"/>
              <a:headEnd/>
              <a:tailEnd/>
            </a:ln>
          </p:spPr>
        </p:pic>
        <p:pic>
          <p:nvPicPr>
            <p:cNvPr id="13320" name="Picture 8"/>
            <p:cNvPicPr>
              <a:picLocks noChangeAspect="1" noChangeArrowheads="1"/>
            </p:cNvPicPr>
            <p:nvPr/>
          </p:nvPicPr>
          <p:blipFill>
            <a:blip r:embed="rId4" cstate="print"/>
            <a:srcRect/>
            <a:stretch>
              <a:fillRect/>
            </a:stretch>
          </p:blipFill>
          <p:spPr bwMode="auto">
            <a:xfrm>
              <a:off x="3168" y="2592"/>
              <a:ext cx="1200" cy="1159"/>
            </a:xfrm>
            <a:prstGeom prst="rect">
              <a:avLst/>
            </a:prstGeom>
            <a:noFill/>
            <a:ln w="9525">
              <a:noFill/>
              <a:miter lim="800000"/>
              <a:headEnd/>
              <a:tailEnd/>
            </a:ln>
          </p:spPr>
        </p:pic>
      </p:grpSp>
      <p:sp>
        <p:nvSpPr>
          <p:cNvPr id="57354" name="Rectangle 10"/>
          <p:cNvSpPr>
            <a:spLocks noChangeArrowheads="1"/>
          </p:cNvSpPr>
          <p:nvPr/>
        </p:nvSpPr>
        <p:spPr bwMode="auto">
          <a:xfrm>
            <a:off x="1909412" y="2648748"/>
            <a:ext cx="5083443" cy="1015663"/>
          </a:xfrm>
          <a:prstGeom prst="rect">
            <a:avLst/>
          </a:prstGeom>
          <a:solidFill>
            <a:schemeClr val="bg1"/>
          </a:solidFill>
          <a:ln w="9525">
            <a:noFill/>
            <a:miter lim="800000"/>
            <a:headEnd/>
            <a:tailEnd/>
          </a:ln>
        </p:spPr>
        <p:txBody>
          <a:bodyPr wrap="none">
            <a:spAutoFit/>
          </a:bodyPr>
          <a:lstStyle/>
          <a:p>
            <a:pPr algn="r"/>
            <a:r>
              <a:rPr lang="ja-JP" altLang="en-US" sz="6000">
                <a:solidFill>
                  <a:srgbClr val="DC011B"/>
                </a:solidFill>
                <a:ea typeface="ＤＦPOP体"/>
                <a:cs typeface="ＤＦPOP体"/>
              </a:rPr>
              <a:t>正解は１３万人</a:t>
            </a:r>
            <a:endParaRPr lang="ja-JP" altLang="en-US" sz="6000" dirty="0">
              <a:solidFill>
                <a:srgbClr val="DC011B"/>
              </a:solidFill>
              <a:ea typeface="ＤＦPOP体"/>
              <a:cs typeface="ＤＦPOP体"/>
            </a:endParaRPr>
          </a:p>
        </p:txBody>
      </p:sp>
    </p:spTree>
    <p:extLst>
      <p:ext uri="{BB962C8B-B14F-4D97-AF65-F5344CB8AC3E}">
        <p14:creationId xmlns:p14="http://schemas.microsoft.com/office/powerpoint/2010/main" val="34340576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8569728" presetClass="entr" presetSubtype="39898704" fill="hold" grpId="0" nodeType="clickEffect">
                                  <p:stCondLst>
                                    <p:cond delay="0"/>
                                  </p:stCondLst>
                                  <p:childTnLst>
                                    <p:set>
                                      <p:cBhvr>
                                        <p:cTn id="11" dur="1" fill="hold">
                                          <p:stCondLst>
                                            <p:cond delay="499"/>
                                          </p:stCondLst>
                                        </p:cTn>
                                        <p:tgtEl>
                                          <p:spTgt spid="57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番号プレースホルダ 3"/>
          <p:cNvSpPr>
            <a:spLocks noGrp="1"/>
          </p:cNvSpPr>
          <p:nvPr>
            <p:ph type="sldNum" sz="quarter" idx="12"/>
          </p:nvPr>
        </p:nvSpPr>
        <p:spPr>
          <a:noFill/>
        </p:spPr>
        <p:txBody>
          <a:bodyPr/>
          <a:lstStyle/>
          <a:p>
            <a:fld id="{6870C508-9FF6-41E1-844B-22455819CE76}" type="slidenum">
              <a:rPr lang="en-US" altLang="ja-JP" smtClean="0"/>
              <a:pPr/>
              <a:t>9</a:t>
            </a:fld>
            <a:endParaRPr lang="en-US" altLang="ja-JP" smtClean="0"/>
          </a:p>
        </p:txBody>
      </p:sp>
      <p:graphicFrame>
        <p:nvGraphicFramePr>
          <p:cNvPr id="665602" name="Group 2"/>
          <p:cNvGraphicFramePr>
            <a:graphicFrameLocks noGrp="1"/>
          </p:cNvGraphicFramePr>
          <p:nvPr>
            <p:extLst>
              <p:ext uri="{D42A27DB-BD31-4B8C-83A1-F6EECF244321}">
                <p14:modId xmlns:p14="http://schemas.microsoft.com/office/powerpoint/2010/main" val="2614398602"/>
              </p:ext>
            </p:extLst>
          </p:nvPr>
        </p:nvGraphicFramePr>
        <p:xfrm>
          <a:off x="0" y="0"/>
          <a:ext cx="9144000" cy="6858000"/>
        </p:xfrm>
        <a:graphic>
          <a:graphicData uri="http://schemas.openxmlformats.org/drawingml/2006/table">
            <a:tbl>
              <a:tblPr/>
              <a:tblGrid>
                <a:gridCol w="3048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528683">
                <a:tc gridSpan="2">
                  <a:txBody>
                    <a:bodyPr/>
                    <a:lstStyle/>
                    <a:p>
                      <a:pPr marL="0" marR="0" lvl="0" indent="0" algn="l" defTabSz="914400" rtl="0" eaLnBrk="1" fontAlgn="base" latinLnBrk="0" hangingPunct="1">
                        <a:lnSpc>
                          <a:spcPts val="3000"/>
                        </a:lnSpc>
                        <a:spcBef>
                          <a:spcPct val="0"/>
                        </a:spcBef>
                        <a:spcAft>
                          <a:spcPct val="0"/>
                        </a:spcAft>
                        <a:buClrTx/>
                        <a:buSzTx/>
                        <a:buFontTx/>
                        <a:buNone/>
                        <a:tabLst/>
                      </a:pPr>
                      <a:endParaRPr kumimoji="1" lang="ja-JP" altLang="en-US" sz="3200" b="1" i="0" u="none" strike="noStrike" cap="none" normalizeH="0" baseline="0" dirty="0" smtClean="0">
                        <a:ln>
                          <a:noFill/>
                        </a:ln>
                        <a:solidFill>
                          <a:schemeClr val="tx1"/>
                        </a:solidFill>
                        <a:effectLst/>
                        <a:latin typeface="Arial" pitchFamily="34" charset="0"/>
                        <a:ea typeface="ＭＳ Ｐゴシック" pitchFamily="50" charset="-128"/>
                      </a:endParaRPr>
                    </a:p>
                  </a:txBody>
                  <a:tcPr anchor="ctr" horzOverflow="overflow">
                    <a:lnL cap="flat">
                      <a:noFill/>
                    </a:lnL>
                    <a:lnR cap="flat">
                      <a:noFill/>
                    </a:lnR>
                    <a:lnT cap="flat">
                      <a:noFill/>
                    </a:lnT>
                    <a:lnB>
                      <a:noFill/>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63293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216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dirty="0" smtClean="0">
                          <a:ln>
                            <a:noFill/>
                          </a:ln>
                          <a:solidFill>
                            <a:schemeClr val="tx1"/>
                          </a:solidFill>
                          <a:effectLst/>
                          <a:latin typeface="Arial" pitchFamily="34" charset="0"/>
                          <a:ea typeface="ＭＳ Ｐゴシック" pitchFamily="50" charset="-128"/>
                        </a:rPr>
                        <a:t>                                                           </a:t>
                      </a:r>
                    </a:p>
                  </a:txBody>
                  <a:tcPr anchor="ct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1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ts val="3000"/>
                        </a:lnSpc>
                        <a:spcBef>
                          <a:spcPct val="0"/>
                        </a:spcBef>
                        <a:spcAft>
                          <a:spcPct val="0"/>
                        </a:spcAft>
                        <a:buClrTx/>
                        <a:buSzTx/>
                        <a:buFontTx/>
                        <a:buNone/>
                        <a:tabLst/>
                      </a:pPr>
                      <a:r>
                        <a:rPr kumimoji="1" lang="ja-JP" altLang="en-US" sz="1800" b="1" i="0" u="none" strike="noStrike" cap="none" normalizeH="0" baseline="0" dirty="0" smtClean="0">
                          <a:ln>
                            <a:noFill/>
                          </a:ln>
                          <a:solidFill>
                            <a:srgbClr val="000099"/>
                          </a:solidFill>
                          <a:effectLst/>
                          <a:latin typeface="Arial" pitchFamily="34" charset="0"/>
                          <a:ea typeface="ＭＳ Ｐゴシック" pitchFamily="50" charset="-128"/>
                        </a:rPr>
                        <a:t>図中の数字は男性における非喫煙者を</a:t>
                      </a:r>
                      <a:r>
                        <a:rPr kumimoji="1" lang="en-US" altLang="ja-JP" sz="1800" b="1" i="0" u="none" strike="noStrike" cap="none" normalizeH="0" baseline="0" dirty="0" smtClean="0">
                          <a:ln>
                            <a:noFill/>
                          </a:ln>
                          <a:solidFill>
                            <a:srgbClr val="000099"/>
                          </a:solidFill>
                          <a:effectLst/>
                          <a:latin typeface="Arial" pitchFamily="34" charset="0"/>
                          <a:ea typeface="ＭＳ Ｐゴシック" pitchFamily="50" charset="-128"/>
                        </a:rPr>
                        <a:t>1</a:t>
                      </a:r>
                      <a:r>
                        <a:rPr kumimoji="1" lang="ja-JP" altLang="en-US" sz="1800" b="1" i="0" u="none" strike="noStrike" cap="none" normalizeH="0" baseline="0" dirty="0" smtClean="0">
                          <a:ln>
                            <a:noFill/>
                          </a:ln>
                          <a:solidFill>
                            <a:srgbClr val="000099"/>
                          </a:solidFill>
                          <a:effectLst/>
                          <a:latin typeface="Arial" pitchFamily="34" charset="0"/>
                          <a:ea typeface="ＭＳ Ｐゴシック" pitchFamily="50" charset="-128"/>
                        </a:rPr>
                        <a:t>とした場合の、各種癌の死亡率を示します。</a:t>
                      </a:r>
                      <a:r>
                        <a:rPr kumimoji="1" lang="ja-JP" altLang="en-US" sz="1100" b="1" i="0" u="none" strike="noStrike" cap="none" normalizeH="0" baseline="0" dirty="0" smtClean="0">
                          <a:ln>
                            <a:noFill/>
                          </a:ln>
                          <a:solidFill>
                            <a:srgbClr val="000099"/>
                          </a:solidFill>
                          <a:effectLst/>
                          <a:latin typeface="Arial" pitchFamily="34" charset="0"/>
                          <a:ea typeface="ＭＳ Ｐゴシック" pitchFamily="50" charset="-128"/>
                        </a:rPr>
                        <a:t> </a:t>
                      </a:r>
                      <a:endParaRPr kumimoji="1" lang="ja-JP" altLang="en-US" sz="1800" b="1" i="0" u="none" strike="noStrike" cap="none" normalizeH="0" baseline="0" dirty="0" smtClean="0">
                        <a:ln>
                          <a:noFill/>
                        </a:ln>
                        <a:solidFill>
                          <a:srgbClr val="000099"/>
                        </a:solidFill>
                        <a:effectLst/>
                        <a:latin typeface="Arial" pitchFamily="34" charset="0"/>
                        <a:ea typeface="ＭＳ Ｐゴシック" pitchFamily="50" charset="-128"/>
                      </a:endParaRPr>
                    </a:p>
                  </a:txBody>
                  <a:tcPr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665610" name="Group 10"/>
          <p:cNvGraphicFramePr>
            <a:graphicFrameLocks noGrp="1"/>
          </p:cNvGraphicFramePr>
          <p:nvPr/>
        </p:nvGraphicFramePr>
        <p:xfrm>
          <a:off x="1893888" y="5319713"/>
          <a:ext cx="207962" cy="517880"/>
        </p:xfrm>
        <a:graphic>
          <a:graphicData uri="http://schemas.openxmlformats.org/drawingml/2006/table">
            <a:tbl>
              <a:tblPr/>
              <a:tblGrid>
                <a:gridCol w="207962">
                  <a:extLst>
                    <a:ext uri="{9D8B030D-6E8A-4147-A177-3AD203B41FA5}">
                      <a16:colId xmlns:a16="http://schemas.microsoft.com/office/drawing/2014/main" val="20000"/>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smtClean="0">
                        <a:ln>
                          <a:noFill/>
                        </a:ln>
                        <a:solidFill>
                          <a:schemeClr val="tx1"/>
                        </a:solidFill>
                        <a:effectLst/>
                        <a:latin typeface="Arial" pitchFamily="34" charset="0"/>
                        <a:ea typeface="ＭＳ Ｐゴシック" pitchFamily="50" charset="-128"/>
                      </a:endParaRPr>
                    </a:p>
                  </a:txBody>
                  <a:tcPr marL="91281" marR="91281" marT="45580" marB="45580" anchor="ct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pic>
        <p:nvPicPr>
          <p:cNvPr id="15369" name="Picture 16" descr="喫煙関連疾患"/>
          <p:cNvPicPr>
            <a:picLocks noChangeAspect="1" noChangeArrowheads="1"/>
          </p:cNvPicPr>
          <p:nvPr/>
        </p:nvPicPr>
        <p:blipFill>
          <a:blip r:embed="rId3" cstate="print"/>
          <a:srcRect/>
          <a:stretch>
            <a:fillRect/>
          </a:stretch>
        </p:blipFill>
        <p:spPr bwMode="auto">
          <a:xfrm>
            <a:off x="395536" y="764704"/>
            <a:ext cx="7272808" cy="5256584"/>
          </a:xfrm>
          <a:prstGeom prst="rect">
            <a:avLst/>
          </a:prstGeom>
          <a:noFill/>
          <a:ln w="9525">
            <a:noFill/>
            <a:miter lim="800000"/>
            <a:headEnd/>
            <a:tailEnd/>
          </a:ln>
        </p:spPr>
      </p:pic>
      <p:sp>
        <p:nvSpPr>
          <p:cNvPr id="6" name="テキスト ボックス 5"/>
          <p:cNvSpPr txBox="1"/>
          <p:nvPr/>
        </p:nvSpPr>
        <p:spPr>
          <a:xfrm>
            <a:off x="0" y="351656"/>
            <a:ext cx="9174124" cy="477054"/>
          </a:xfrm>
          <a:prstGeom prst="rect">
            <a:avLst/>
          </a:prstGeom>
          <a:noFill/>
        </p:spPr>
        <p:txBody>
          <a:bodyPr wrap="square" rtlCol="0">
            <a:spAutoFit/>
          </a:bodyPr>
          <a:lstStyle/>
          <a:p>
            <a:pPr lvl="0">
              <a:lnSpc>
                <a:spcPts val="3000"/>
              </a:lnSpc>
            </a:pPr>
            <a:r>
              <a:rPr lang="ja-JP" altLang="en-US" sz="3200" b="1" dirty="0">
                <a:solidFill>
                  <a:srgbClr val="006666"/>
                </a:solidFill>
              </a:rPr>
              <a:t>　</a:t>
            </a:r>
            <a:r>
              <a:rPr lang="ja-JP" altLang="en-US" sz="3200" b="1" dirty="0" smtClean="0">
                <a:solidFill>
                  <a:srgbClr val="006666"/>
                </a:solidFill>
              </a:rPr>
              <a:t>　</a:t>
            </a:r>
            <a:r>
              <a:rPr lang="ja-JP" altLang="en-US" sz="3600" b="1" dirty="0">
                <a:solidFill>
                  <a:srgbClr val="000099"/>
                </a:solidFill>
              </a:rPr>
              <a:t>　</a:t>
            </a:r>
            <a:r>
              <a:rPr lang="ja-JP" altLang="en-US" sz="3600" b="1" dirty="0" smtClean="0">
                <a:solidFill>
                  <a:srgbClr val="000099"/>
                </a:solidFill>
              </a:rPr>
              <a:t>　　　</a:t>
            </a:r>
            <a:r>
              <a:rPr lang="ja-JP" altLang="en-US" sz="4000" b="1" dirty="0" smtClean="0">
                <a:solidFill>
                  <a:srgbClr val="000099"/>
                </a:solidFill>
              </a:rPr>
              <a:t>喫煙との相関が強いガン</a:t>
            </a:r>
          </a:p>
        </p:txBody>
      </p:sp>
      <p:sp>
        <p:nvSpPr>
          <p:cNvPr id="7" name="テキスト ボックス 6"/>
          <p:cNvSpPr txBox="1"/>
          <p:nvPr/>
        </p:nvSpPr>
        <p:spPr>
          <a:xfrm>
            <a:off x="1907704" y="74657"/>
            <a:ext cx="4248472" cy="276999"/>
          </a:xfrm>
          <a:prstGeom prst="rect">
            <a:avLst/>
          </a:prstGeom>
          <a:noFill/>
        </p:spPr>
        <p:txBody>
          <a:bodyPr wrap="square" rtlCol="0">
            <a:spAutoFit/>
          </a:bodyPr>
          <a:lstStyle/>
          <a:p>
            <a:r>
              <a:rPr lang="ja-JP" altLang="en-US" sz="1200" dirty="0" smtClean="0"/>
              <a:t> </a:t>
            </a:r>
            <a:r>
              <a:rPr lang="ja-JP" altLang="en-US" sz="1200" dirty="0" smtClean="0">
                <a:solidFill>
                  <a:srgbClr val="000099"/>
                </a:solidFill>
              </a:rPr>
              <a:t>き つ え </a:t>
            </a:r>
            <a:r>
              <a:rPr lang="ja-JP" altLang="en-US" sz="1200" dirty="0" err="1" smtClean="0">
                <a:solidFill>
                  <a:srgbClr val="000099"/>
                </a:solidFill>
              </a:rPr>
              <a:t>ん</a:t>
            </a:r>
            <a:r>
              <a:rPr lang="ja-JP" altLang="en-US" sz="1200" dirty="0" smtClean="0">
                <a:solidFill>
                  <a:srgbClr val="000099"/>
                </a:solidFill>
              </a:rPr>
              <a:t> </a:t>
            </a:r>
            <a:endParaRPr kumimoji="1" lang="ja-JP" altLang="en-US" sz="1200" dirty="0">
              <a:solidFill>
                <a:srgbClr val="000099"/>
              </a:solidFill>
            </a:endParaRPr>
          </a:p>
        </p:txBody>
      </p:sp>
      <p:sp>
        <p:nvSpPr>
          <p:cNvPr id="8" name="テキスト ボックス 7"/>
          <p:cNvSpPr txBox="1"/>
          <p:nvPr/>
        </p:nvSpPr>
        <p:spPr>
          <a:xfrm>
            <a:off x="5796136" y="5877272"/>
            <a:ext cx="4320480" cy="276999"/>
          </a:xfrm>
          <a:prstGeom prst="rect">
            <a:avLst/>
          </a:prstGeom>
          <a:noFill/>
        </p:spPr>
        <p:txBody>
          <a:bodyPr wrap="square" rtlCol="0">
            <a:spAutoFit/>
          </a:bodyPr>
          <a:lstStyle/>
          <a:p>
            <a:r>
              <a:rPr lang="ja-JP" altLang="en-US" sz="1200" dirty="0" smtClean="0"/>
              <a:t> </a:t>
            </a:r>
            <a:r>
              <a:rPr lang="ja-JP" altLang="en-US" sz="1200" dirty="0" err="1" smtClean="0"/>
              <a:t>ひきつ</a:t>
            </a:r>
            <a:r>
              <a:rPr lang="ja-JP" altLang="en-US" sz="1200" dirty="0" smtClean="0"/>
              <a:t>えんしゃ </a:t>
            </a:r>
            <a:endParaRPr kumimoji="1" lang="ja-JP" altLang="en-US" sz="1200" dirty="0"/>
          </a:p>
        </p:txBody>
      </p:sp>
      <p:sp>
        <p:nvSpPr>
          <p:cNvPr id="9" name="テキスト ボックス 8"/>
          <p:cNvSpPr txBox="1"/>
          <p:nvPr/>
        </p:nvSpPr>
        <p:spPr>
          <a:xfrm>
            <a:off x="3059832" y="6309320"/>
            <a:ext cx="576064" cy="261610"/>
          </a:xfrm>
          <a:prstGeom prst="rect">
            <a:avLst/>
          </a:prstGeom>
          <a:noFill/>
        </p:spPr>
        <p:txBody>
          <a:bodyPr wrap="square" rtlCol="0">
            <a:spAutoFit/>
          </a:bodyPr>
          <a:lstStyle/>
          <a:p>
            <a:r>
              <a:rPr kumimoji="1" lang="ja-JP" altLang="en-US" sz="1100" dirty="0" smtClean="0"/>
              <a:t>がん</a:t>
            </a:r>
            <a:endParaRPr kumimoji="1" lang="ja-JP" altLang="en-US" sz="1100" dirty="0"/>
          </a:p>
        </p:txBody>
      </p:sp>
      <p:sp>
        <p:nvSpPr>
          <p:cNvPr id="10" name="テキスト ボックス 9"/>
          <p:cNvSpPr txBox="1"/>
          <p:nvPr/>
        </p:nvSpPr>
        <p:spPr>
          <a:xfrm>
            <a:off x="467544" y="1340768"/>
            <a:ext cx="2376264" cy="261610"/>
          </a:xfrm>
          <a:prstGeom prst="rect">
            <a:avLst/>
          </a:prstGeom>
          <a:noFill/>
        </p:spPr>
        <p:txBody>
          <a:bodyPr wrap="square" rtlCol="0">
            <a:spAutoFit/>
          </a:bodyPr>
          <a:lstStyle/>
          <a:p>
            <a:r>
              <a:rPr lang="ja-JP" altLang="en-US" sz="1100" dirty="0" smtClean="0">
                <a:solidFill>
                  <a:srgbClr val="FF0000"/>
                </a:solidFill>
              </a:rPr>
              <a:t> こうくう 　いんとうがん</a:t>
            </a:r>
            <a:endParaRPr kumimoji="1" lang="ja-JP" altLang="en-US" sz="1100" dirty="0">
              <a:solidFill>
                <a:srgbClr val="FF0000"/>
              </a:solidFill>
            </a:endParaRPr>
          </a:p>
        </p:txBody>
      </p:sp>
      <p:sp>
        <p:nvSpPr>
          <p:cNvPr id="11" name="テキスト ボックス 10"/>
          <p:cNvSpPr txBox="1"/>
          <p:nvPr/>
        </p:nvSpPr>
        <p:spPr>
          <a:xfrm>
            <a:off x="539552" y="2564904"/>
            <a:ext cx="2376264" cy="261610"/>
          </a:xfrm>
          <a:prstGeom prst="rect">
            <a:avLst/>
          </a:prstGeom>
          <a:noFill/>
        </p:spPr>
        <p:txBody>
          <a:bodyPr wrap="square" rtlCol="0">
            <a:spAutoFit/>
          </a:bodyPr>
          <a:lstStyle/>
          <a:p>
            <a:r>
              <a:rPr lang="ja-JP" altLang="en-US" sz="1100" dirty="0" smtClean="0">
                <a:solidFill>
                  <a:srgbClr val="FF0000"/>
                </a:solidFill>
              </a:rPr>
              <a:t>はいがん</a:t>
            </a:r>
            <a:endParaRPr kumimoji="1" lang="ja-JP" altLang="en-US" sz="1100" dirty="0">
              <a:solidFill>
                <a:srgbClr val="FF0000"/>
              </a:solidFill>
            </a:endParaRPr>
          </a:p>
        </p:txBody>
      </p:sp>
      <p:sp>
        <p:nvSpPr>
          <p:cNvPr id="12" name="テキスト ボックス 11"/>
          <p:cNvSpPr txBox="1"/>
          <p:nvPr/>
        </p:nvSpPr>
        <p:spPr>
          <a:xfrm>
            <a:off x="539552" y="3717032"/>
            <a:ext cx="2376264" cy="261610"/>
          </a:xfrm>
          <a:prstGeom prst="rect">
            <a:avLst/>
          </a:prstGeom>
          <a:noFill/>
        </p:spPr>
        <p:txBody>
          <a:bodyPr wrap="square" rtlCol="0">
            <a:spAutoFit/>
          </a:bodyPr>
          <a:lstStyle/>
          <a:p>
            <a:r>
              <a:rPr lang="ja-JP" altLang="en-US" sz="1100" dirty="0" smtClean="0">
                <a:solidFill>
                  <a:srgbClr val="FF0000"/>
                </a:solidFill>
              </a:rPr>
              <a:t>かんがん</a:t>
            </a:r>
            <a:endParaRPr kumimoji="1" lang="ja-JP" altLang="en-US" sz="1100" dirty="0">
              <a:solidFill>
                <a:srgbClr val="FF0000"/>
              </a:solidFill>
            </a:endParaRPr>
          </a:p>
        </p:txBody>
      </p:sp>
      <p:sp>
        <p:nvSpPr>
          <p:cNvPr id="13" name="テキスト ボックス 12"/>
          <p:cNvSpPr txBox="1"/>
          <p:nvPr/>
        </p:nvSpPr>
        <p:spPr>
          <a:xfrm>
            <a:off x="467544" y="4869160"/>
            <a:ext cx="2376264" cy="261610"/>
          </a:xfrm>
          <a:prstGeom prst="rect">
            <a:avLst/>
          </a:prstGeom>
          <a:noFill/>
        </p:spPr>
        <p:txBody>
          <a:bodyPr wrap="square" rtlCol="0">
            <a:spAutoFit/>
          </a:bodyPr>
          <a:lstStyle/>
          <a:p>
            <a:r>
              <a:rPr lang="ja-JP" altLang="en-US" sz="1100" dirty="0" smtClean="0">
                <a:solidFill>
                  <a:srgbClr val="FF0000"/>
                </a:solidFill>
              </a:rPr>
              <a:t>ぼうこうがん</a:t>
            </a:r>
            <a:endParaRPr kumimoji="1" lang="ja-JP" altLang="en-US" sz="1100" dirty="0">
              <a:solidFill>
                <a:srgbClr val="FF0000"/>
              </a:solidFill>
            </a:endParaRPr>
          </a:p>
        </p:txBody>
      </p:sp>
      <p:sp>
        <p:nvSpPr>
          <p:cNvPr id="14" name="テキスト ボックス 13"/>
          <p:cNvSpPr txBox="1"/>
          <p:nvPr/>
        </p:nvSpPr>
        <p:spPr>
          <a:xfrm>
            <a:off x="6372200" y="1412776"/>
            <a:ext cx="2376264" cy="261610"/>
          </a:xfrm>
          <a:prstGeom prst="rect">
            <a:avLst/>
          </a:prstGeom>
          <a:noFill/>
        </p:spPr>
        <p:txBody>
          <a:bodyPr wrap="square" rtlCol="0">
            <a:spAutoFit/>
          </a:bodyPr>
          <a:lstStyle/>
          <a:p>
            <a:r>
              <a:rPr lang="ja-JP" altLang="en-US" sz="1100" dirty="0" smtClean="0">
                <a:solidFill>
                  <a:srgbClr val="FF0000"/>
                </a:solidFill>
              </a:rPr>
              <a:t>こうとうとうがん</a:t>
            </a:r>
            <a:endParaRPr kumimoji="1" lang="ja-JP" altLang="en-US" sz="1100" dirty="0">
              <a:solidFill>
                <a:srgbClr val="FF0000"/>
              </a:solidFill>
            </a:endParaRPr>
          </a:p>
        </p:txBody>
      </p:sp>
      <p:sp>
        <p:nvSpPr>
          <p:cNvPr id="15" name="テキスト ボックス 14"/>
          <p:cNvSpPr txBox="1"/>
          <p:nvPr/>
        </p:nvSpPr>
        <p:spPr>
          <a:xfrm>
            <a:off x="6444208" y="2348880"/>
            <a:ext cx="2376264" cy="261610"/>
          </a:xfrm>
          <a:prstGeom prst="rect">
            <a:avLst/>
          </a:prstGeom>
          <a:noFill/>
        </p:spPr>
        <p:txBody>
          <a:bodyPr wrap="square" rtlCol="0">
            <a:spAutoFit/>
          </a:bodyPr>
          <a:lstStyle/>
          <a:p>
            <a:r>
              <a:rPr lang="ja-JP" altLang="en-US" sz="1100" dirty="0" err="1" smtClean="0">
                <a:solidFill>
                  <a:srgbClr val="FF0000"/>
                </a:solidFill>
              </a:rPr>
              <a:t>しょく</a:t>
            </a:r>
            <a:r>
              <a:rPr lang="ja-JP" altLang="en-US" sz="1100" dirty="0" smtClean="0">
                <a:solidFill>
                  <a:srgbClr val="FF0000"/>
                </a:solidFill>
              </a:rPr>
              <a:t>どうがん</a:t>
            </a:r>
            <a:endParaRPr kumimoji="1" lang="ja-JP" altLang="en-US" sz="1100" dirty="0">
              <a:solidFill>
                <a:srgbClr val="FF0000"/>
              </a:solidFill>
            </a:endParaRPr>
          </a:p>
        </p:txBody>
      </p:sp>
      <p:sp>
        <p:nvSpPr>
          <p:cNvPr id="16" name="テキスト ボックス 15"/>
          <p:cNvSpPr txBox="1"/>
          <p:nvPr/>
        </p:nvSpPr>
        <p:spPr>
          <a:xfrm>
            <a:off x="6444208" y="3356992"/>
            <a:ext cx="2376264" cy="261610"/>
          </a:xfrm>
          <a:prstGeom prst="rect">
            <a:avLst/>
          </a:prstGeom>
          <a:noFill/>
        </p:spPr>
        <p:txBody>
          <a:bodyPr wrap="square" rtlCol="0">
            <a:spAutoFit/>
          </a:bodyPr>
          <a:lstStyle/>
          <a:p>
            <a:r>
              <a:rPr lang="ja-JP" altLang="en-US" sz="1100" dirty="0" smtClean="0">
                <a:solidFill>
                  <a:srgbClr val="FF0000"/>
                </a:solidFill>
              </a:rPr>
              <a:t>　　　　いがん</a:t>
            </a:r>
            <a:endParaRPr kumimoji="1" lang="ja-JP" altLang="en-US" sz="1100" dirty="0">
              <a:solidFill>
                <a:srgbClr val="FF0000"/>
              </a:solidFill>
            </a:endParaRPr>
          </a:p>
        </p:txBody>
      </p:sp>
      <p:sp>
        <p:nvSpPr>
          <p:cNvPr id="17" name="テキスト ボックス 16"/>
          <p:cNvSpPr txBox="1"/>
          <p:nvPr/>
        </p:nvSpPr>
        <p:spPr>
          <a:xfrm>
            <a:off x="6372200" y="4365104"/>
            <a:ext cx="2376264" cy="261610"/>
          </a:xfrm>
          <a:prstGeom prst="rect">
            <a:avLst/>
          </a:prstGeom>
          <a:noFill/>
        </p:spPr>
        <p:txBody>
          <a:bodyPr wrap="square" rtlCol="0">
            <a:spAutoFit/>
          </a:bodyPr>
          <a:lstStyle/>
          <a:p>
            <a:r>
              <a:rPr lang="ja-JP" altLang="en-US" sz="1100" dirty="0" smtClean="0">
                <a:solidFill>
                  <a:srgbClr val="FF0000"/>
                </a:solidFill>
              </a:rPr>
              <a:t>　　　　すいがん</a:t>
            </a:r>
            <a:endParaRPr kumimoji="1" lang="ja-JP" altLang="en-US" sz="1100" dirty="0">
              <a:solidFill>
                <a:srgbClr val="FF0000"/>
              </a:solidFill>
            </a:endParaRPr>
          </a:p>
        </p:txBody>
      </p:sp>
    </p:spTree>
    <p:extLst>
      <p:ext uri="{BB962C8B-B14F-4D97-AF65-F5344CB8AC3E}">
        <p14:creationId xmlns:p14="http://schemas.microsoft.com/office/powerpoint/2010/main" val="120885162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
</p:tagLst>
</file>

<file path=ppt/tags/tag2.xml><?xml version="1.0" encoding="utf-8"?>
<p:tagLst xmlns:a="http://schemas.openxmlformats.org/drawingml/2006/main" xmlns:r="http://schemas.openxmlformats.org/officeDocument/2006/relationships" xmlns:p="http://schemas.openxmlformats.org/presentationml/2006/main">
  <p:tag name="TIMING" val="|1.7"/>
</p:tagLst>
</file>

<file path=ppt/tags/tag3.xml><?xml version="1.0" encoding="utf-8"?>
<p:tagLst xmlns:a="http://schemas.openxmlformats.org/drawingml/2006/main" xmlns:r="http://schemas.openxmlformats.org/officeDocument/2006/relationships" xmlns:p="http://schemas.openxmlformats.org/presentationml/2006/main">
  <p:tag name="TIMING" val="|0.5|0.2"/>
</p:tagLst>
</file>

<file path=ppt/tags/tag4.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8044</TotalTime>
  <Words>3477</Words>
  <Application>Microsoft Office PowerPoint</Application>
  <PresentationFormat>画面に合わせる (4:3)</PresentationFormat>
  <Paragraphs>631</Paragraphs>
  <Slides>56</Slides>
  <Notes>56</Notes>
  <HiddenSlides>0</HiddenSlides>
  <MMClips>0</MMClips>
  <ScaleCrop>false</ScaleCrop>
  <HeadingPairs>
    <vt:vector size="10" baseType="variant">
      <vt:variant>
        <vt:lpstr>使用されているフォント</vt:lpstr>
      </vt:variant>
      <vt:variant>
        <vt:i4>17</vt:i4>
      </vt:variant>
      <vt:variant>
        <vt:lpstr>テーマ</vt:lpstr>
      </vt:variant>
      <vt:variant>
        <vt:i4>1</vt:i4>
      </vt:variant>
      <vt:variant>
        <vt:lpstr>埋め込まれた OLE サーバー</vt:lpstr>
      </vt:variant>
      <vt:variant>
        <vt:i4>2</vt:i4>
      </vt:variant>
      <vt:variant>
        <vt:lpstr>スライド タイトル</vt:lpstr>
      </vt:variant>
      <vt:variant>
        <vt:i4>56</vt:i4>
      </vt:variant>
      <vt:variant>
        <vt:lpstr>目的別スライド ショー</vt:lpstr>
      </vt:variant>
      <vt:variant>
        <vt:i4>1</vt:i4>
      </vt:variant>
    </vt:vector>
  </HeadingPairs>
  <TitlesOfParts>
    <vt:vector size="77" baseType="lpstr">
      <vt:lpstr>ＤＦPOP体</vt:lpstr>
      <vt:lpstr>HGPｺﾞｼｯｸE</vt:lpstr>
      <vt:lpstr>HGP創英角ﾎﾟｯﾌﾟ体</vt:lpstr>
      <vt:lpstr>HG丸ｺﾞｼｯｸM-PRO</vt:lpstr>
      <vt:lpstr>HG創英角ﾎﾟｯﾌﾟ体</vt:lpstr>
      <vt:lpstr>HG創英角ポップ体</vt:lpstr>
      <vt:lpstr>ＭＳ Ｐゴシック</vt:lpstr>
      <vt:lpstr>ＭＳ Ｐ明朝</vt:lpstr>
      <vt:lpstr>ＭＳ ゴシック</vt:lpstr>
      <vt:lpstr>ＭＳ 明朝</vt:lpstr>
      <vt:lpstr>Osaka</vt:lpstr>
      <vt:lpstr>Arial</vt:lpstr>
      <vt:lpstr>Calibri</vt:lpstr>
      <vt:lpstr>Century</vt:lpstr>
      <vt:lpstr>Times</vt:lpstr>
      <vt:lpstr>Times New Roman</vt:lpstr>
      <vt:lpstr>Wingdings</vt:lpstr>
      <vt:lpstr>標準デザイン</vt:lpstr>
      <vt:lpstr>Photo Editor Photo</vt:lpstr>
      <vt:lpstr>Photo Editor 写真</vt:lpstr>
      <vt:lpstr>PowerPoint プレゼンテーション</vt:lpstr>
      <vt:lpstr>PowerPoint プレゼンテーション</vt:lpstr>
      <vt:lpstr>PowerPoint プレゼンテーション</vt:lpstr>
      <vt:lpstr>　問題 　タバコの煙には、 　体に悪いものが 　どれだけ入っている 　でしょうか？</vt:lpstr>
      <vt:lpstr>　①　２種類　　 　②　20種類　 　③　200種類</vt:lpstr>
      <vt:lpstr>タバコは 毒の缶詰</vt:lpstr>
      <vt:lpstr>問題 　日本で、１年間に、 　タバコで病気になって 　死ぬ人は、何人？ 　　</vt:lpstr>
      <vt:lpstr>　①　約１,３００人　　 　②　約１３,０００人　 　③　約１３０,０００人</vt:lpstr>
      <vt:lpstr>PowerPoint プレゼンテーション</vt:lpstr>
      <vt:lpstr>タバコを吸う人と吸わない人の肺</vt:lpstr>
      <vt:lpstr>問題   　タバコを吸い始めた年齢と 肺ガンになりやすさって 関係あるの？</vt:lpstr>
      <vt:lpstr>１早く吸いはじめた人ほど肺ガンに 　なりやすい。 ２遅く吸いはじめた人ほど肺ガンに 　なりやすい。 ３吸いはじめた年齢と関係ない</vt:lpstr>
      <vt:lpstr>タバコを吸いはじめた年が 早ければ早いほどガンに なりやすい！</vt:lpstr>
      <vt:lpstr>問題 タバコ1本でどれくらい命が短くなるか？ 　　</vt:lpstr>
      <vt:lpstr>　①　１分　　　 　②　５分30秒 　③　10分</vt:lpstr>
      <vt:lpstr>問題 　ニコチンにはどんな害があるのでしょうか？ 　　</vt:lpstr>
      <vt:lpstr>PowerPoint プレゼンテーション</vt:lpstr>
      <vt:lpstr>PowerPoint プレゼンテーション</vt:lpstr>
      <vt:lpstr>PowerPoint プレゼンテーション</vt:lpstr>
      <vt:lpstr>PowerPoint プレゼンテーション</vt:lpstr>
      <vt:lpstr> 問題  タバコを吸えば、その他に どんな病気になるんだろう？ </vt:lpstr>
      <vt:lpstr>PowerPoint プレゼンテーション</vt:lpstr>
      <vt:lpstr>PowerPoint プレゼンテーション</vt:lpstr>
      <vt:lpstr>この2人の生活習慣の差は？</vt:lpstr>
      <vt:lpstr>この2人の関係は？</vt:lpstr>
      <vt:lpstr>PowerPoint プレゼンテーション</vt:lpstr>
      <vt:lpstr>タバコ吸っても、やせられない</vt:lpstr>
      <vt:lpstr>PowerPoint プレゼンテーション</vt:lpstr>
      <vt:lpstr>PowerPoint プレゼンテーション</vt:lpstr>
      <vt:lpstr>PowerPoint プレゼンテーション</vt:lpstr>
      <vt:lpstr> 　問題 受動喫煙という言葉を知っていますか？  </vt:lpstr>
      <vt:lpstr>PowerPoint プレゼンテーション</vt:lpstr>
      <vt:lpstr>PowerPoint プレゼンテーション</vt:lpstr>
      <vt:lpstr>PowerPoint プレゼンテーション</vt:lpstr>
      <vt:lpstr> 問題 分煙という言葉を聞いたことがありますか？  </vt:lpstr>
      <vt:lpstr>わけただけで効果があるでしょうか</vt:lpstr>
      <vt:lpstr>PowerPoint プレゼンテーション</vt:lpstr>
      <vt:lpstr>　①　カッコいいから　 　②　元気が出るから　 　③　やめられなく　　 　　　なってしまったから</vt:lpstr>
      <vt:lpstr>PowerPoint プレゼンテーション</vt:lpstr>
      <vt:lpstr>一生続く、追いかけっこ</vt:lpstr>
      <vt:lpstr>どうして吸っているのでしょう？</vt:lpstr>
      <vt:lpstr>PowerPoint プレゼンテーション</vt:lpstr>
      <vt:lpstr>PowerPoint プレゼンテーション</vt:lpstr>
      <vt:lpstr>質問 電子タバコ、加熱式タバコを知ってますか？  　　</vt:lpstr>
      <vt:lpstr>PowerPoint プレゼンテーション</vt:lpstr>
      <vt:lpstr>一箱４４０円のタバコを毎日１箱 吸うと、１年間にどれくらい、お金を使うでしょう？</vt:lpstr>
      <vt:lpstr>PowerPoint プレゼンテーション</vt:lpstr>
      <vt:lpstr>PowerPoint プレゼンテーション</vt:lpstr>
      <vt:lpstr>PowerPoint プレゼンテーション</vt:lpstr>
      <vt:lpstr>もし、あなたが「タバコ、吸おうよ」 と誘われたら？</vt:lpstr>
      <vt:lpstr>PowerPoint プレゼンテーション</vt:lpstr>
      <vt:lpstr>PowerPoint プレゼンテーション</vt:lpstr>
      <vt:lpstr>質問 家族の人にタバコを 止めてもらいたいのですけど どうしたら良いのですか？  　　</vt:lpstr>
      <vt:lpstr>PowerPoint プレゼンテーション</vt:lpstr>
      <vt:lpstr>PowerPoint プレゼンテーション</vt:lpstr>
      <vt:lpstr>PowerPoint プレゼンテーション</vt:lpstr>
      <vt:lpstr>小学校向け</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タバコと健康</dc:title>
  <dc:creator>東北中央病院医局</dc:creator>
  <cp:lastModifiedBy>Administrator</cp:lastModifiedBy>
  <cp:revision>533</cp:revision>
  <dcterms:created xsi:type="dcterms:W3CDTF">2000-10-30T14:13:17Z</dcterms:created>
  <dcterms:modified xsi:type="dcterms:W3CDTF">2018-05-24T05:33:43Z</dcterms:modified>
</cp:coreProperties>
</file>