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tags/tag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52"/>
  </p:notesMasterIdLst>
  <p:handoutMasterIdLst>
    <p:handoutMasterId r:id="rId53"/>
  </p:handoutMasterIdLst>
  <p:sldIdLst>
    <p:sldId id="1075" r:id="rId2"/>
    <p:sldId id="1034" r:id="rId3"/>
    <p:sldId id="1035" r:id="rId4"/>
    <p:sldId id="383" r:id="rId5"/>
    <p:sldId id="384" r:id="rId6"/>
    <p:sldId id="395" r:id="rId7"/>
    <p:sldId id="1088" r:id="rId8"/>
    <p:sldId id="983" r:id="rId9"/>
    <p:sldId id="403" r:id="rId10"/>
    <p:sldId id="1102" r:id="rId11"/>
    <p:sldId id="392" r:id="rId12"/>
    <p:sldId id="387" r:id="rId13"/>
    <p:sldId id="1087" r:id="rId14"/>
    <p:sldId id="433" r:id="rId15"/>
    <p:sldId id="1109" r:id="rId16"/>
    <p:sldId id="390" r:id="rId17"/>
    <p:sldId id="1044" r:id="rId18"/>
    <p:sldId id="1089" r:id="rId19"/>
    <p:sldId id="389" r:id="rId20"/>
    <p:sldId id="1086" r:id="rId21"/>
    <p:sldId id="421" r:id="rId22"/>
    <p:sldId id="422" r:id="rId23"/>
    <p:sldId id="1095" r:id="rId24"/>
    <p:sldId id="876" r:id="rId25"/>
    <p:sldId id="877" r:id="rId26"/>
    <p:sldId id="417" r:id="rId27"/>
    <p:sldId id="1046" r:id="rId28"/>
    <p:sldId id="412" r:id="rId29"/>
    <p:sldId id="413" r:id="rId30"/>
    <p:sldId id="425" r:id="rId31"/>
    <p:sldId id="436" r:id="rId32"/>
    <p:sldId id="1052" r:id="rId33"/>
    <p:sldId id="427" r:id="rId34"/>
    <p:sldId id="1090" r:id="rId35"/>
    <p:sldId id="1101" r:id="rId36"/>
    <p:sldId id="1111" r:id="rId37"/>
    <p:sldId id="1091" r:id="rId38"/>
    <p:sldId id="407" r:id="rId39"/>
    <p:sldId id="409" r:id="rId40"/>
    <p:sldId id="1100" r:id="rId41"/>
    <p:sldId id="1054" r:id="rId42"/>
    <p:sldId id="1097" r:id="rId43"/>
    <p:sldId id="1096" r:id="rId44"/>
    <p:sldId id="906" r:id="rId45"/>
    <p:sldId id="1093" r:id="rId46"/>
    <p:sldId id="1071" r:id="rId47"/>
    <p:sldId id="1098" r:id="rId48"/>
    <p:sldId id="1099" r:id="rId49"/>
    <p:sldId id="1092" r:id="rId50"/>
    <p:sldId id="264" r:id="rId51"/>
  </p:sldIdLst>
  <p:sldSz cx="9144000" cy="6858000" type="screen4x3"/>
  <p:notesSz cx="7099300" cy="10234613"/>
  <p:custShowLst>
    <p:custShow name="小学校向け" id="0">
      <p:sldLst/>
    </p:custShow>
  </p:custShow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2F92"/>
    <a:srgbClr val="FFCEFA"/>
    <a:srgbClr val="FF0000"/>
    <a:srgbClr val="000099"/>
    <a:srgbClr val="CC0000"/>
    <a:srgbClr val="00FF00"/>
    <a:srgbClr val="FFCC66"/>
    <a:srgbClr val="0080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1" autoAdjust="0"/>
    <p:restoredTop sz="69682" autoAdjust="0"/>
  </p:normalViewPr>
  <p:slideViewPr>
    <p:cSldViewPr>
      <p:cViewPr varScale="1">
        <p:scale>
          <a:sx n="73" d="100"/>
          <a:sy n="73" d="100"/>
        </p:scale>
        <p:origin x="184" y="4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206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4466" name="Rectangle 2"/>
          <p:cNvSpPr>
            <a:spLocks noGrp="1" noChangeArrowheads="1"/>
          </p:cNvSpPr>
          <p:nvPr>
            <p:ph type="hdr" sz="quarter"/>
          </p:nvPr>
        </p:nvSpPr>
        <p:spPr bwMode="auto">
          <a:xfrm>
            <a:off x="0"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574467" name="Rectangle 3"/>
          <p:cNvSpPr>
            <a:spLocks noGrp="1" noChangeArrowheads="1"/>
          </p:cNvSpPr>
          <p:nvPr>
            <p:ph type="dt" sz="quarter" idx="1"/>
          </p:nvPr>
        </p:nvSpPr>
        <p:spPr bwMode="auto">
          <a:xfrm>
            <a:off x="4024879"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endParaRPr lang="en-US" altLang="ja-JP"/>
          </a:p>
        </p:txBody>
      </p:sp>
      <p:sp>
        <p:nvSpPr>
          <p:cNvPr id="574468" name="Rectangle 4"/>
          <p:cNvSpPr>
            <a:spLocks noGrp="1" noChangeArrowheads="1"/>
          </p:cNvSpPr>
          <p:nvPr>
            <p:ph type="ftr" sz="quarter" idx="2"/>
          </p:nvPr>
        </p:nvSpPr>
        <p:spPr bwMode="auto">
          <a:xfrm>
            <a:off x="0"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574469" name="Rectangle 5"/>
          <p:cNvSpPr>
            <a:spLocks noGrp="1" noChangeArrowheads="1"/>
          </p:cNvSpPr>
          <p:nvPr>
            <p:ph type="sldNum" sz="quarter" idx="3"/>
          </p:nvPr>
        </p:nvSpPr>
        <p:spPr bwMode="auto">
          <a:xfrm>
            <a:off x="4024879"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fld id="{C76A9FE5-AB66-412D-B914-18E05CC332B5}" type="slidenum">
              <a:rPr lang="en-US" altLang="ja-JP"/>
              <a:pPr>
                <a:defRPr/>
              </a:pPr>
              <a:t>‹#›</a:t>
            </a:fld>
            <a:endParaRPr lang="en-US" altLang="ja-JP"/>
          </a:p>
        </p:txBody>
      </p:sp>
    </p:spTree>
    <p:extLst>
      <p:ext uri="{BB962C8B-B14F-4D97-AF65-F5344CB8AC3E}">
        <p14:creationId xmlns:p14="http://schemas.microsoft.com/office/powerpoint/2010/main" val="9359795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bwMode="auto">
          <a:xfrm>
            <a:off x="0"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89091" name="Rectangle 3"/>
          <p:cNvSpPr>
            <a:spLocks noGrp="1" noChangeArrowheads="1"/>
          </p:cNvSpPr>
          <p:nvPr>
            <p:ph type="dt" idx="1"/>
          </p:nvPr>
        </p:nvSpPr>
        <p:spPr bwMode="auto">
          <a:xfrm>
            <a:off x="4024879" y="0"/>
            <a:ext cx="3074422" cy="513536"/>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endParaRPr lang="en-US" altLang="ja-JP"/>
          </a:p>
        </p:txBody>
      </p:sp>
      <p:sp>
        <p:nvSpPr>
          <p:cNvPr id="82948" name="Rectangle 4"/>
          <p:cNvSpPr>
            <a:spLocks noGrp="1" noRot="1" noChangeAspect="1" noChangeArrowheads="1" noTextEdit="1"/>
          </p:cNvSpPr>
          <p:nvPr>
            <p:ph type="sldImg" idx="2"/>
          </p:nvPr>
        </p:nvSpPr>
        <p:spPr bwMode="auto">
          <a:xfrm>
            <a:off x="990600" y="766763"/>
            <a:ext cx="5119688" cy="3838575"/>
          </a:xfrm>
          <a:prstGeom prst="rect">
            <a:avLst/>
          </a:prstGeom>
          <a:noFill/>
          <a:ln w="9525">
            <a:solidFill>
              <a:srgbClr val="000000"/>
            </a:solidFill>
            <a:miter lim="800000"/>
            <a:headEnd/>
            <a:tailEnd/>
          </a:ln>
        </p:spPr>
      </p:sp>
      <p:sp>
        <p:nvSpPr>
          <p:cNvPr id="89093" name="Rectangle 5"/>
          <p:cNvSpPr>
            <a:spLocks noGrp="1" noChangeArrowheads="1"/>
          </p:cNvSpPr>
          <p:nvPr>
            <p:ph type="body" sz="quarter" idx="3"/>
          </p:nvPr>
        </p:nvSpPr>
        <p:spPr bwMode="auto">
          <a:xfrm>
            <a:off x="947129" y="4861360"/>
            <a:ext cx="5205043" cy="4607052"/>
          </a:xfrm>
          <a:prstGeom prst="rect">
            <a:avLst/>
          </a:prstGeom>
          <a:noFill/>
          <a:ln w="9525">
            <a:noFill/>
            <a:miter lim="800000"/>
            <a:headEnd/>
            <a:tailEnd/>
          </a:ln>
          <a:effectLst/>
        </p:spPr>
        <p:txBody>
          <a:bodyPr vert="horz" wrap="square" lIns="95462" tIns="47731" rIns="95462" bIns="47731"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89094" name="Rectangle 6"/>
          <p:cNvSpPr>
            <a:spLocks noGrp="1" noChangeArrowheads="1"/>
          </p:cNvSpPr>
          <p:nvPr>
            <p:ph type="ftr" sz="quarter" idx="4"/>
          </p:nvPr>
        </p:nvSpPr>
        <p:spPr bwMode="auto">
          <a:xfrm>
            <a:off x="0"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defTabSz="953911">
              <a:defRPr sz="1400">
                <a:solidFill>
                  <a:schemeClr val="hlink"/>
                </a:solidFill>
                <a:latin typeface="Times New Roman" pitchFamily="18" charset="0"/>
              </a:defRPr>
            </a:lvl1pPr>
          </a:lstStyle>
          <a:p>
            <a:pPr>
              <a:defRPr/>
            </a:pPr>
            <a:endParaRPr lang="en-US" altLang="ja-JP"/>
          </a:p>
        </p:txBody>
      </p:sp>
      <p:sp>
        <p:nvSpPr>
          <p:cNvPr id="89095" name="Rectangle 7"/>
          <p:cNvSpPr>
            <a:spLocks noGrp="1" noChangeArrowheads="1"/>
          </p:cNvSpPr>
          <p:nvPr>
            <p:ph type="sldNum" sz="quarter" idx="5"/>
          </p:nvPr>
        </p:nvSpPr>
        <p:spPr bwMode="auto">
          <a:xfrm>
            <a:off x="4024879" y="9721079"/>
            <a:ext cx="3074422" cy="513535"/>
          </a:xfrm>
          <a:prstGeom prst="rect">
            <a:avLst/>
          </a:prstGeom>
          <a:noFill/>
          <a:ln w="9525">
            <a:noFill/>
            <a:miter lim="800000"/>
            <a:headEnd/>
            <a:tailEnd/>
          </a:ln>
          <a:effectLst/>
        </p:spPr>
        <p:txBody>
          <a:bodyPr vert="horz" wrap="square" lIns="95462" tIns="47731" rIns="95462" bIns="47731" numCol="1" anchor="b" anchorCtr="0" compatLnSpc="1">
            <a:prstTxWarp prst="textNoShape">
              <a:avLst/>
            </a:prstTxWarp>
          </a:bodyPr>
          <a:lstStyle>
            <a:lvl1pPr algn="r" defTabSz="953911">
              <a:defRPr sz="1400">
                <a:solidFill>
                  <a:schemeClr val="hlink"/>
                </a:solidFill>
                <a:latin typeface="Times New Roman" pitchFamily="18" charset="0"/>
              </a:defRPr>
            </a:lvl1pPr>
          </a:lstStyle>
          <a:p>
            <a:pPr>
              <a:defRPr/>
            </a:pPr>
            <a:fld id="{3A9E5B4D-E565-40F7-AA7B-3E5B50C6CA60}" type="slidenum">
              <a:rPr lang="en-US" altLang="ja-JP"/>
              <a:pPr>
                <a:defRPr/>
              </a:pPr>
              <a:t>‹#›</a:t>
            </a:fld>
            <a:endParaRPr lang="en-US" altLang="ja-JP"/>
          </a:p>
        </p:txBody>
      </p:sp>
    </p:spTree>
    <p:extLst>
      <p:ext uri="{BB962C8B-B14F-4D97-AF65-F5344CB8AC3E}">
        <p14:creationId xmlns:p14="http://schemas.microsoft.com/office/powerpoint/2010/main" val="23498786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08516351-36E2-4C0D-AB9F-4849A51DCC88}" type="slidenum">
              <a:rPr lang="en-US" altLang="ja-JP" smtClean="0"/>
              <a:pPr/>
              <a:t>1</a:t>
            </a:fld>
            <a:endParaRPr lang="en-US" altLang="ja-JP"/>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algn="just" eaLnBrk="1" hangingPunct="1"/>
            <a:r>
              <a:rPr lang="ja-JP" altLang="en-US" sz="1400" dirty="0">
                <a:latin typeface="Hiragino Maru Gothic Pro W4" panose="020F0400000000000000" pitchFamily="34" charset="-128"/>
                <a:ea typeface="Hiragino Maru Gothic Pro W4" panose="020F0400000000000000" pitchFamily="34" charset="-128"/>
              </a:rPr>
              <a:t>こんにちは。</a:t>
            </a:r>
          </a:p>
          <a:p>
            <a:pPr algn="just" eaLnBrk="1" hangingPunct="1"/>
            <a:r>
              <a:rPr lang="ja-JP" altLang="en-US" sz="1400" dirty="0">
                <a:latin typeface="Hiragino Maru Gothic Pro W4" panose="020F0400000000000000" pitchFamily="34" charset="-128"/>
                <a:ea typeface="Hiragino Maru Gothic Pro W4" panose="020F0400000000000000" pitchFamily="34" charset="-128"/>
              </a:rPr>
              <a:t>学校医の○○です。</a:t>
            </a:r>
          </a:p>
          <a:p>
            <a:pPr algn="just" eaLnBrk="1" hangingPunct="1"/>
            <a:r>
              <a:rPr lang="ja-JP" altLang="en-US" sz="1400" dirty="0">
                <a:latin typeface="Hiragino Maru Gothic Pro W4" panose="020F0400000000000000" pitchFamily="34" charset="-128"/>
                <a:ea typeface="Hiragino Maru Gothic Pro W4" panose="020F0400000000000000" pitchFamily="34" charset="-128"/>
              </a:rPr>
              <a:t>今日は、ちょっとしたことから始まる喫煙を絶対しないようにしようということを判ってもらうためにタバコについてのお話をしたいと思います。</a:t>
            </a:r>
          </a:p>
          <a:p>
            <a:pPr algn="just" eaLnBrk="1" hangingPunct="1"/>
            <a:r>
              <a:rPr lang="ja-JP" altLang="en-US" sz="1400" dirty="0">
                <a:latin typeface="Hiragino Maru Gothic Pro W4" panose="020F0400000000000000" pitchFamily="34" charset="-128"/>
                <a:ea typeface="Hiragino Maru Gothic Pro W4" panose="020F0400000000000000" pitchFamily="34" charset="-128"/>
              </a:rPr>
              <a:t>皆さんがタバコを吸ってはいけないと法律で決められていることを知っていますか。</a:t>
            </a:r>
          </a:p>
        </p:txBody>
      </p:sp>
    </p:spTree>
    <p:extLst>
      <p:ext uri="{BB962C8B-B14F-4D97-AF65-F5344CB8AC3E}">
        <p14:creationId xmlns:p14="http://schemas.microsoft.com/office/powerpoint/2010/main" val="3035385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ＭＳ Ｐ明朝" panose="02020600040205080304" pitchFamily="18" charset="-128"/>
                <a:ea typeface="ＭＳ Ｐ明朝" panose="02020600040205080304" pitchFamily="18" charset="-128"/>
              </a:rPr>
              <a:t>タバコには麻薬と同じように、やめられなくなるような作用があります。</a:t>
            </a:r>
            <a:endParaRPr lang="en-US" altLang="ja-JP" dirty="0">
              <a:latin typeface="ＭＳ Ｐ明朝" panose="02020600040205080304" pitchFamily="18" charset="-128"/>
              <a:ea typeface="ＭＳ Ｐ明朝" panose="02020600040205080304" pitchFamily="18" charset="-128"/>
            </a:endParaRPr>
          </a:p>
          <a:p>
            <a:pPr algn="just" eaLnBrk="1" hangingPunct="1"/>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タバコを吸うと、タバコの中のニコチンがすぐに頭に伝わり</a:t>
            </a:r>
            <a:endParaRPr lang="en-US" altLang="ja-JP" dirty="0">
              <a:latin typeface="ＭＳ Ｐ明朝" panose="02020600040205080304" pitchFamily="18" charset="-128"/>
              <a:ea typeface="ＭＳ Ｐ明朝" panose="02020600040205080304" pitchFamily="18" charset="-128"/>
            </a:endParaRPr>
          </a:p>
          <a:p>
            <a:pPr algn="just" eaLnBrk="1" hangingPunct="1"/>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気持ちが良い</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　</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リラックスできる</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　という錯覚（勘違い）を起こしてしまいます。</a:t>
            </a:r>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ニコチンの作用はすぐに切れるため、タバコがないとイライラいして</a:t>
            </a:r>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また吸いたくなる、タバコが手放せない、という気持ちになってしまうのです。</a:t>
            </a:r>
            <a:endParaRPr lang="en-US" altLang="ja-JP" dirty="0">
              <a:latin typeface="ＭＳ Ｐ明朝" panose="02020600040205080304" pitchFamily="18" charset="-128"/>
              <a:ea typeface="ＭＳ Ｐ明朝" panose="02020600040205080304" pitchFamily="18" charset="-128"/>
            </a:endParaRPr>
          </a:p>
          <a:p>
            <a:pPr algn="just"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麻薬や覚せい剤といった違法のクスリにも同じような症状があり、これを中毒といいます。</a:t>
            </a:r>
          </a:p>
          <a:p>
            <a:pPr eaLnBrk="1" hangingPunct="1"/>
            <a:r>
              <a:rPr lang="ja-JP" altLang="en-US">
                <a:latin typeface="ＭＳ Ｐ明朝" panose="02020600040205080304" pitchFamily="18" charset="-128"/>
                <a:ea typeface="ＭＳ Ｐ明朝" panose="02020600040205080304" pitchFamily="18" charset="-128"/>
              </a:rPr>
              <a:t>クリックする</a:t>
            </a:r>
          </a:p>
          <a:p>
            <a:pPr eaLnBrk="1" hangingPunct="1"/>
            <a:r>
              <a:rPr lang="ja-JP" altLang="en-US">
                <a:latin typeface="ＭＳ Ｐ明朝" panose="02020600040205080304" pitchFamily="18" charset="-128"/>
                <a:ea typeface="ＭＳ Ｐ明朝" panose="02020600040205080304" pitchFamily="18" charset="-128"/>
              </a:rPr>
              <a:t>タバコがやめられないのは中毒になったからです。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10</a:t>
            </a:fld>
            <a:endParaRPr kumimoji="1" lang="ja-JP" altLang="en-US"/>
          </a:p>
        </p:txBody>
      </p:sp>
    </p:spTree>
    <p:extLst>
      <p:ext uri="{BB962C8B-B14F-4D97-AF65-F5344CB8AC3E}">
        <p14:creationId xmlns:p14="http://schemas.microsoft.com/office/powerpoint/2010/main" val="2175864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a:latin typeface="ＭＳ Ｐ明朝" panose="02020600040205080304" pitchFamily="18" charset="-128"/>
                <a:ea typeface="ＭＳ Ｐ明朝" panose="02020600040205080304" pitchFamily="18" charset="-128"/>
              </a:rPr>
              <a:t>日本で、１年間に　たばこで病気になって死ぬ人は、何人いるでしょうか？</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11</a:t>
            </a:fld>
            <a:endParaRPr lang="en-US" altLang="ja-JP"/>
          </a:p>
        </p:txBody>
      </p:sp>
    </p:spTree>
    <p:extLst>
      <p:ext uri="{BB962C8B-B14F-4D97-AF65-F5344CB8AC3E}">
        <p14:creationId xmlns:p14="http://schemas.microsoft.com/office/powerpoint/2010/main" val="1551482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何番だとおもいますか？</a:t>
            </a:r>
          </a:p>
          <a:p>
            <a:pPr eaLnBrk="1" hangingPunct="1"/>
            <a:r>
              <a:rPr lang="ja-JP" altLang="en-US">
                <a:latin typeface="ＭＳ Ｐ明朝" panose="02020600040205080304" pitchFamily="18" charset="-128"/>
                <a:ea typeface="ＭＳ Ｐ明朝" panose="02020600040205080304" pitchFamily="18" charset="-128"/>
              </a:rPr>
              <a:t>　①番　約</a:t>
            </a:r>
            <a:r>
              <a:rPr lang="en-US" altLang="ja-JP" dirty="0">
                <a:latin typeface="ＭＳ Ｐ明朝" panose="02020600040205080304" pitchFamily="18" charset="-128"/>
                <a:ea typeface="ＭＳ Ｐ明朝" panose="02020600040205080304" pitchFamily="18" charset="-128"/>
              </a:rPr>
              <a:t>1300</a:t>
            </a:r>
            <a:r>
              <a:rPr lang="ja-JP" altLang="en-US">
                <a:latin typeface="ＭＳ Ｐ明朝" panose="02020600040205080304" pitchFamily="18" charset="-128"/>
                <a:ea typeface="ＭＳ Ｐ明朝" panose="02020600040205080304" pitchFamily="18" charset="-128"/>
              </a:rPr>
              <a:t>人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②番　約</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万</a:t>
            </a:r>
            <a:r>
              <a:rPr lang="en-US" altLang="ja-JP" dirty="0">
                <a:latin typeface="ＭＳ Ｐ明朝" panose="02020600040205080304" pitchFamily="18" charset="-128"/>
                <a:ea typeface="ＭＳ Ｐ明朝" panose="02020600040205080304" pitchFamily="18" charset="-128"/>
              </a:rPr>
              <a:t>3000</a:t>
            </a:r>
            <a:r>
              <a:rPr lang="ja-JP" altLang="en-US">
                <a:latin typeface="ＭＳ Ｐ明朝" panose="02020600040205080304" pitchFamily="18" charset="-128"/>
                <a:ea typeface="ＭＳ Ｐ明朝" panose="02020600040205080304" pitchFamily="18" charset="-128"/>
              </a:rPr>
              <a:t>人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③番　約</a:t>
            </a:r>
            <a:r>
              <a:rPr lang="en-US" altLang="ja-JP" dirty="0">
                <a:latin typeface="ＭＳ Ｐ明朝" panose="02020600040205080304" pitchFamily="18" charset="-128"/>
                <a:ea typeface="ＭＳ Ｐ明朝" panose="02020600040205080304" pitchFamily="18" charset="-128"/>
              </a:rPr>
              <a:t>13</a:t>
            </a:r>
            <a:r>
              <a:rPr lang="ja-JP" altLang="en-US">
                <a:latin typeface="ＭＳ Ｐ明朝" panose="02020600040205080304" pitchFamily="18" charset="-128"/>
                <a:ea typeface="ＭＳ Ｐ明朝" panose="02020600040205080304" pitchFamily="18" charset="-128"/>
              </a:rPr>
              <a:t>万人</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正解は</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（クリックする）　　約</a:t>
            </a:r>
            <a:r>
              <a:rPr lang="en-US" altLang="ja-JP" dirty="0">
                <a:latin typeface="ＭＳ Ｐ明朝" panose="02020600040205080304" pitchFamily="18" charset="-128"/>
                <a:ea typeface="ＭＳ Ｐ明朝" panose="02020600040205080304" pitchFamily="18" charset="-128"/>
              </a:rPr>
              <a:t>13</a:t>
            </a:r>
            <a:r>
              <a:rPr lang="ja-JP" altLang="en-US">
                <a:latin typeface="ＭＳ Ｐ明朝" panose="02020600040205080304" pitchFamily="18" charset="-128"/>
                <a:ea typeface="ＭＳ Ｐ明朝" panose="02020600040205080304" pitchFamily="18" charset="-128"/>
              </a:rPr>
              <a:t>万人です。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12</a:t>
            </a:fld>
            <a:endParaRPr lang="en-US" altLang="ja-JP"/>
          </a:p>
        </p:txBody>
      </p:sp>
    </p:spTree>
    <p:extLst>
      <p:ext uri="{BB962C8B-B14F-4D97-AF65-F5344CB8AC3E}">
        <p14:creationId xmlns:p14="http://schemas.microsoft.com/office/powerpoint/2010/main" val="3388114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200"/>
              <a:t>次の問題です。</a:t>
            </a:r>
            <a:endParaRPr lang="en-US" altLang="ja-JP" sz="1200" dirty="0"/>
          </a:p>
          <a:p>
            <a:pPr eaLnBrk="1" hangingPunct="1"/>
            <a:r>
              <a:rPr lang="ja-JP" altLang="en-US" sz="1200"/>
              <a:t>タバコ</a:t>
            </a:r>
            <a:r>
              <a:rPr lang="en-US" altLang="ja-JP" sz="1200" dirty="0"/>
              <a:t>1</a:t>
            </a:r>
            <a:r>
              <a:rPr lang="ja-JP" altLang="en-US" sz="1200"/>
              <a:t>本で、どれくらい寿命が短くなるのか考えてみましょう。</a:t>
            </a:r>
            <a:endParaRPr lang="en-US" altLang="ja-JP" sz="1200" dirty="0"/>
          </a:p>
          <a:p>
            <a:pPr eaLnBrk="1" hangingPunct="1"/>
            <a:endParaRPr lang="ja-JP" altLang="en-US" sz="1200"/>
          </a:p>
          <a:p>
            <a:pPr eaLnBrk="1" hangingPunct="1"/>
            <a:r>
              <a:rPr lang="ja-JP" altLang="en-US" sz="1200"/>
              <a:t>１早く吸いはじめたひとほど肺がんになりやすい。</a:t>
            </a:r>
          </a:p>
          <a:p>
            <a:pPr eaLnBrk="1" hangingPunct="1"/>
            <a:r>
              <a:rPr lang="ja-JP" altLang="en-US" sz="1200"/>
              <a:t>２遅く吸いはじめたひとほど肺がんになりやすい。</a:t>
            </a:r>
          </a:p>
          <a:p>
            <a:pPr eaLnBrk="1" hangingPunct="1"/>
            <a:r>
              <a:rPr lang="ja-JP" altLang="en-US" sz="1200"/>
              <a:t>３吸いはじめた年齢と関係ない</a:t>
            </a:r>
            <a:endParaRPr lang="en-US" altLang="ja-JP" sz="1200" dirty="0"/>
          </a:p>
          <a:p>
            <a:r>
              <a:rPr kumimoji="1" lang="ja-JP" altLang="en-US"/>
              <a:t>では、こたえは･･･</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13</a:t>
            </a:fld>
            <a:endParaRPr lang="en-US" altLang="ja-JP"/>
          </a:p>
        </p:txBody>
      </p:sp>
    </p:spTree>
    <p:extLst>
      <p:ext uri="{BB962C8B-B14F-4D97-AF65-F5344CB8AC3E}">
        <p14:creationId xmlns:p14="http://schemas.microsoft.com/office/powerpoint/2010/main" val="3654914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答えは、②の</a:t>
            </a:r>
            <a:r>
              <a:rPr kumimoji="1" lang="en-US" altLang="ja-JP" dirty="0"/>
              <a:t>5</a:t>
            </a:r>
            <a:r>
              <a:rPr kumimoji="1" lang="ja-JP" altLang="en-US"/>
              <a:t>分</a:t>
            </a:r>
            <a:r>
              <a:rPr kumimoji="1" lang="en-US" altLang="ja-JP" dirty="0"/>
              <a:t>30</a:t>
            </a:r>
            <a:r>
              <a:rPr kumimoji="1" lang="ja-JP" altLang="en-US"/>
              <a:t>秒です。</a:t>
            </a:r>
            <a:endParaRPr kumimoji="1" lang="en-US" altLang="ja-JP" dirty="0"/>
          </a:p>
          <a:p>
            <a:endParaRPr kumimoji="1" lang="en-US" altLang="ja-JP" dirty="0"/>
          </a:p>
          <a:p>
            <a:r>
              <a:rPr kumimoji="1" lang="ja-JP" altLang="en-US"/>
              <a:t>イギリスの内科医学会の報告によれば、</a:t>
            </a:r>
            <a:endParaRPr kumimoji="1" lang="en-US" altLang="ja-JP" dirty="0"/>
          </a:p>
          <a:p>
            <a:r>
              <a:rPr kumimoji="1" lang="ja-JP" altLang="en-US"/>
              <a:t>一日</a:t>
            </a:r>
            <a:r>
              <a:rPr kumimoji="1" lang="en-US" altLang="ja-JP" dirty="0"/>
              <a:t>20</a:t>
            </a:r>
            <a:r>
              <a:rPr kumimoji="1" lang="ja-JP" altLang="en-US"/>
              <a:t>本を</a:t>
            </a:r>
            <a:r>
              <a:rPr kumimoji="1" lang="en-US" altLang="ja-JP" dirty="0"/>
              <a:t>1</a:t>
            </a:r>
            <a:r>
              <a:rPr kumimoji="1" lang="ja-JP" altLang="en-US"/>
              <a:t>年間吸っていると、約一ヶ月寿命を縮めていることになります。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14</a:t>
            </a:fld>
            <a:endParaRPr lang="en-US" altLang="ja-JP"/>
          </a:p>
        </p:txBody>
      </p:sp>
    </p:spTree>
    <p:extLst>
      <p:ext uri="{BB962C8B-B14F-4D97-AF65-F5344CB8AC3E}">
        <p14:creationId xmlns:p14="http://schemas.microsoft.com/office/powerpoint/2010/main" val="187025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さて、次は写真を見せましょう。</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タバコを吸うと、吸った煙は体の中の肺（はい）に入っていきます。</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タバコの煙が入ってきた肺は、どうなると思いますか？</a:t>
            </a:r>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15</a:t>
            </a:fld>
            <a:endParaRPr kumimoji="1" lang="ja-JP" altLang="en-US"/>
          </a:p>
        </p:txBody>
      </p:sp>
    </p:spTree>
    <p:extLst>
      <p:ext uri="{BB962C8B-B14F-4D97-AF65-F5344CB8AC3E}">
        <p14:creationId xmlns:p14="http://schemas.microsoft.com/office/powerpoint/2010/main" val="3883126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左は、タバコを吸わない人の　きれいな肺です。</a:t>
            </a:r>
            <a:endParaRPr kumimoji="1" lang="en-US" altLang="ja-JP" dirty="0"/>
          </a:p>
          <a:p>
            <a:r>
              <a:rPr kumimoji="1" lang="ja-JP" altLang="en-US"/>
              <a:t>右は、タバコを吸って、有害物質のタールがたまって真っ黒になった人の肺です。</a:t>
            </a:r>
            <a:endParaRPr kumimoji="1" lang="en-US" altLang="ja-JP" dirty="0"/>
          </a:p>
          <a:p>
            <a:r>
              <a:rPr kumimoji="1" lang="ja-JP" altLang="en-US"/>
              <a:t>こんなに違いがでてきちゃうんです。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16</a:t>
            </a:fld>
            <a:endParaRPr lang="en-US" altLang="ja-JP"/>
          </a:p>
        </p:txBody>
      </p:sp>
    </p:spTree>
    <p:extLst>
      <p:ext uri="{BB962C8B-B14F-4D97-AF65-F5344CB8AC3E}">
        <p14:creationId xmlns:p14="http://schemas.microsoft.com/office/powerpoint/2010/main" val="2492703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DDD11CF2-1118-45B8-AA32-A50C5612CE09}" type="slidenum">
              <a:rPr lang="en-US" altLang="ja-JP" smtClean="0"/>
              <a:pPr/>
              <a:t>17</a:t>
            </a:fld>
            <a:endParaRPr lang="en-US" altLang="ja-JP"/>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algn="just" eaLnBrk="1" hangingPunct="1"/>
            <a:r>
              <a:rPr lang="ja-JP" altLang="en-US">
                <a:latin typeface="Century" pitchFamily="18" charset="0"/>
                <a:ea typeface="ＭＳ 明朝" pitchFamily="17" charset="-128"/>
              </a:rPr>
              <a:t>タバコは肺にも悪い影響を及ぼします。</a:t>
            </a:r>
          </a:p>
          <a:p>
            <a:pPr algn="just" eaLnBrk="1" hangingPunct="1"/>
            <a:r>
              <a:rPr lang="ja-JP" altLang="en-US">
                <a:latin typeface="Century" pitchFamily="18" charset="0"/>
                <a:ea typeface="ＭＳ 明朝" pitchFamily="17" charset="-128"/>
              </a:rPr>
              <a:t>これは、胸のレントゲンを撮った写真です。</a:t>
            </a:r>
          </a:p>
          <a:p>
            <a:pPr algn="just" eaLnBrk="1" hangingPunct="1"/>
            <a:r>
              <a:rPr lang="ja-JP" altLang="en-US">
                <a:latin typeface="Century" pitchFamily="18" charset="0"/>
                <a:ea typeface="ＭＳ 明朝" pitchFamily="17" charset="-128"/>
              </a:rPr>
              <a:t>タバコを吸わない人は、左のような肺ですけれども、</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タバコを吸う人は、肺の中に大小の様々な空洞ができていることが分かります。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このようになってくると、息切れがしたり、咳が出たり、</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ちょっとしたことでも息が苦しくなったりすることがあります。</a:t>
            </a:r>
          </a:p>
          <a:p>
            <a:pPr algn="just" eaLnBrk="1" hangingPunct="1"/>
            <a:r>
              <a:rPr lang="ja-JP" altLang="en-US">
                <a:latin typeface="Century" pitchFamily="18" charset="0"/>
                <a:ea typeface="ＭＳ 明朝" pitchFamily="17" charset="-128"/>
              </a:rPr>
              <a:t>これが慢性気管支炎、肺気腫という恐ろしい病気です。</a:t>
            </a:r>
            <a:endParaRPr lang="ja-JP" altLang="en-US" dirty="0">
              <a:latin typeface="Century" pitchFamily="18" charset="0"/>
              <a:ea typeface="ＭＳ 明朝" pitchFamily="17" charset="-128"/>
            </a:endParaRPr>
          </a:p>
        </p:txBody>
      </p:sp>
    </p:spTree>
    <p:extLst>
      <p:ext uri="{BB962C8B-B14F-4D97-AF65-F5344CB8AC3E}">
        <p14:creationId xmlns:p14="http://schemas.microsoft.com/office/powerpoint/2010/main" val="2918185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t>その他に、</a:t>
            </a:r>
            <a:endParaRPr lang="en-US" altLang="ja-JP" dirty="0"/>
          </a:p>
          <a:p>
            <a:pPr eaLnBrk="1" hangingPunct="1"/>
            <a:r>
              <a:rPr lang="ja-JP" altLang="en-US"/>
              <a:t>タバコを吸うとどんな病気になるか、</a:t>
            </a:r>
          </a:p>
          <a:p>
            <a:pPr eaLnBrk="1" hangingPunct="1"/>
            <a:r>
              <a:rPr lang="ja-JP" altLang="en-US"/>
              <a:t>皆さんは知っていますか？</a:t>
            </a:r>
          </a:p>
          <a:p>
            <a:pPr eaLnBrk="1" hangingPunct="1"/>
            <a:r>
              <a:rPr lang="ja-JP" altLang="en-US"/>
              <a:t>知っている人は手をあげてください。</a:t>
            </a:r>
          </a:p>
          <a:p>
            <a:pPr eaLnBrk="1" hangingPunct="1"/>
            <a:endParaRPr lang="ja-JP" altLang="en-US"/>
          </a:p>
          <a:p>
            <a:pPr eaLnBrk="1" hangingPunct="1"/>
            <a:r>
              <a:rPr lang="ja-JP" altLang="en-US"/>
              <a:t>（発言させる）</a:t>
            </a:r>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18</a:t>
            </a:fld>
            <a:endParaRPr lang="en-US" altLang="ja-JP"/>
          </a:p>
        </p:txBody>
      </p:sp>
    </p:spTree>
    <p:extLst>
      <p:ext uri="{BB962C8B-B14F-4D97-AF65-F5344CB8AC3E}">
        <p14:creationId xmlns:p14="http://schemas.microsoft.com/office/powerpoint/2010/main" val="1302161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a:t>タバコに関係があるかもしれない病気は、すごく沢山あります。</a:t>
            </a:r>
            <a:endParaRPr kumimoji="1" lang="en-US" altLang="ja-JP" sz="1200" dirty="0"/>
          </a:p>
          <a:p>
            <a:r>
              <a:rPr kumimoji="1" lang="ja-JP" altLang="en-US" sz="1200"/>
              <a:t>まずタバコの中の有害物質が原因で、ガンになります。</a:t>
            </a:r>
            <a:endParaRPr kumimoji="1" lang="en-US" altLang="ja-JP" sz="1200" dirty="0"/>
          </a:p>
          <a:p>
            <a:endParaRPr kumimoji="1" lang="en-US" altLang="ja-JP" sz="1200" dirty="0"/>
          </a:p>
          <a:p>
            <a:r>
              <a:rPr kumimoji="1" lang="ja-JP" altLang="en-US" sz="1200"/>
              <a:t>また、タバコは体の血管をつまらせて、血液の流れがわるくなってしまうので、</a:t>
            </a:r>
            <a:endParaRPr kumimoji="1" lang="en-US" altLang="ja-JP" sz="1200" dirty="0"/>
          </a:p>
          <a:p>
            <a:r>
              <a:rPr kumimoji="1" lang="ja-JP" altLang="en-US" sz="1200"/>
              <a:t>右の表のような心臓の病気、脳の病気、糖尿病などになりやすくなります。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19</a:t>
            </a:fld>
            <a:endParaRPr kumimoji="1" lang="ja-JP" altLang="en-US"/>
          </a:p>
        </p:txBody>
      </p:sp>
    </p:spTree>
    <p:extLst>
      <p:ext uri="{BB962C8B-B14F-4D97-AF65-F5344CB8AC3E}">
        <p14:creationId xmlns:p14="http://schemas.microsoft.com/office/powerpoint/2010/main" val="3782217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804B0FD4-3B75-4CC3-AC3A-EE0A507FCA3E}" type="slidenum">
              <a:rPr lang="en-US" altLang="ja-JP" smtClean="0"/>
              <a:pPr/>
              <a:t>2</a:t>
            </a:fld>
            <a:endParaRPr lang="en-US" altLang="ja-JP"/>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ja-JP" altLang="en-US" dirty="0">
                <a:effectLst/>
              </a:rPr>
              <a:t>１４才からキャメルという名前のタバコを吸っていたノニさんの物語です。</a:t>
            </a:r>
            <a:endParaRPr lang="ja-JP" altLang="ja-JP" dirty="0"/>
          </a:p>
        </p:txBody>
      </p:sp>
    </p:spTree>
    <p:extLst>
      <p:ext uri="{BB962C8B-B14F-4D97-AF65-F5344CB8AC3E}">
        <p14:creationId xmlns:p14="http://schemas.microsoft.com/office/powerpoint/2010/main" val="494279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タバコと関連が強い、と言われているガンは</a:t>
            </a:r>
            <a:endParaRPr kumimoji="1" lang="en-US" altLang="ja-JP" dirty="0"/>
          </a:p>
          <a:p>
            <a:r>
              <a:rPr kumimoji="1" lang="ja-JP" altLang="en-US"/>
              <a:t>このように非常に沢山あります。</a:t>
            </a:r>
            <a:endParaRPr kumimoji="1" lang="en-US" altLang="ja-JP" dirty="0"/>
          </a:p>
          <a:p>
            <a:endParaRPr kumimoji="1" lang="en-US" altLang="ja-JP" dirty="0"/>
          </a:p>
          <a:p>
            <a:r>
              <a:rPr kumimoji="1" lang="ja-JP" altLang="en-US"/>
              <a:t>数字は、タバコを吸わない人を１とした場合の数字ですが、</a:t>
            </a:r>
            <a:endParaRPr kumimoji="1" lang="en-US" altLang="ja-JP" dirty="0"/>
          </a:p>
          <a:p>
            <a:r>
              <a:rPr kumimoji="1" lang="ja-JP" altLang="en-US"/>
              <a:t>特に、のどの喉頭癌は</a:t>
            </a:r>
            <a:r>
              <a:rPr kumimoji="1" lang="en-US" altLang="ja-JP" dirty="0"/>
              <a:t>30</a:t>
            </a:r>
            <a:r>
              <a:rPr kumimoji="1" lang="ja-JP" altLang="en-US"/>
              <a:t>倍以上、肺ガンは</a:t>
            </a:r>
            <a:r>
              <a:rPr kumimoji="1" lang="en-US" altLang="ja-JP" dirty="0"/>
              <a:t>4.5</a:t>
            </a:r>
            <a:r>
              <a:rPr kumimoji="1" lang="ja-JP" altLang="en-US"/>
              <a:t>倍と</a:t>
            </a:r>
            <a:endParaRPr kumimoji="1" lang="en-US" altLang="ja-JP" dirty="0"/>
          </a:p>
          <a:p>
            <a:r>
              <a:rPr kumimoji="1" lang="ja-JP" altLang="en-US"/>
              <a:t>非常に死亡率が高くなります。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20</a:t>
            </a:fld>
            <a:endParaRPr lang="en-US" altLang="ja-JP"/>
          </a:p>
        </p:txBody>
      </p:sp>
    </p:spTree>
    <p:extLst>
      <p:ext uri="{BB962C8B-B14F-4D97-AF65-F5344CB8AC3E}">
        <p14:creationId xmlns:p14="http://schemas.microsoft.com/office/powerpoint/2010/main" val="14973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200"/>
              <a:t>次の問題です。</a:t>
            </a:r>
            <a:endParaRPr lang="en-US" altLang="ja-JP" sz="1200" dirty="0"/>
          </a:p>
          <a:p>
            <a:pPr eaLnBrk="1" hangingPunct="1"/>
            <a:r>
              <a:rPr lang="ja-JP" altLang="en-US" sz="1200"/>
              <a:t>タバコを吸い始めて年齢と、肺ガンに関係はあるのか？</a:t>
            </a:r>
            <a:endParaRPr lang="en-US" altLang="ja-JP" sz="1200" dirty="0"/>
          </a:p>
          <a:p>
            <a:pPr eaLnBrk="1" hangingPunct="1"/>
            <a:r>
              <a:rPr lang="ja-JP" altLang="en-US" sz="1200"/>
              <a:t>正しいと思うところで手をあげてください。</a:t>
            </a:r>
            <a:endParaRPr lang="en-US" altLang="ja-JP" sz="1200" dirty="0"/>
          </a:p>
          <a:p>
            <a:pPr eaLnBrk="1" hangingPunct="1"/>
            <a:endParaRPr lang="ja-JP" altLang="en-US" sz="1200"/>
          </a:p>
          <a:p>
            <a:pPr eaLnBrk="1" hangingPunct="1"/>
            <a:r>
              <a:rPr lang="ja-JP" altLang="en-US" sz="1200"/>
              <a:t>１早く吸いはじめたひとほど肺がんになりやすい。</a:t>
            </a:r>
          </a:p>
          <a:p>
            <a:pPr eaLnBrk="1" hangingPunct="1"/>
            <a:r>
              <a:rPr lang="ja-JP" altLang="en-US" sz="1200"/>
              <a:t>２遅く吸いはじめたひとほど肺がんになりやすい。</a:t>
            </a:r>
          </a:p>
          <a:p>
            <a:pPr eaLnBrk="1" hangingPunct="1"/>
            <a:r>
              <a:rPr lang="ja-JP" altLang="en-US" sz="1200"/>
              <a:t>３吸いはじめた年齢と関係ない</a:t>
            </a:r>
            <a:endParaRPr lang="en-US" altLang="ja-JP" sz="1200" dirty="0"/>
          </a:p>
          <a:p>
            <a:r>
              <a:rPr kumimoji="1" lang="ja-JP" altLang="en-US"/>
              <a:t>では、こたえは･･･</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21</a:t>
            </a:fld>
            <a:endParaRPr lang="en-US" altLang="ja-JP"/>
          </a:p>
        </p:txBody>
      </p:sp>
    </p:spTree>
    <p:extLst>
      <p:ext uri="{BB962C8B-B14F-4D97-AF65-F5344CB8AC3E}">
        <p14:creationId xmlns:p14="http://schemas.microsoft.com/office/powerpoint/2010/main" val="2048873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t>正解は①</a:t>
            </a:r>
          </a:p>
          <a:p>
            <a:pPr eaLnBrk="1" hangingPunct="1"/>
            <a:r>
              <a:rPr lang="ja-JP" altLang="en-US"/>
              <a:t>下の図は</a:t>
            </a:r>
            <a:r>
              <a:rPr lang="en-US" altLang="ja-JP" dirty="0"/>
              <a:t>60</a:t>
            </a:r>
            <a:r>
              <a:rPr lang="ja-JP" altLang="en-US"/>
              <a:t>歳になった時の肺がんになる割合が</a:t>
            </a:r>
          </a:p>
          <a:p>
            <a:pPr eaLnBrk="1" hangingPunct="1"/>
            <a:r>
              <a:rPr lang="en-US" altLang="ja-JP" dirty="0"/>
              <a:t>15</a:t>
            </a:r>
            <a:r>
              <a:rPr lang="ja-JP" altLang="en-US"/>
              <a:t>歳までに吸い始めて閉まった人は、</a:t>
            </a:r>
            <a:endParaRPr lang="en-US" altLang="ja-JP" dirty="0"/>
          </a:p>
          <a:p>
            <a:pPr eaLnBrk="1" hangingPunct="1"/>
            <a:r>
              <a:rPr lang="ja-JP" altLang="en-US"/>
              <a:t>吸わない人に較べて、</a:t>
            </a:r>
            <a:r>
              <a:rPr lang="en-US" altLang="ja-JP" dirty="0"/>
              <a:t>30</a:t>
            </a:r>
            <a:r>
              <a:rPr lang="ja-JP" altLang="en-US"/>
              <a:t>倍も肺がんに</a:t>
            </a:r>
          </a:p>
          <a:p>
            <a:pPr eaLnBrk="1" hangingPunct="1"/>
            <a:r>
              <a:rPr lang="ja-JP" altLang="en-US"/>
              <a:t>なりやすいことを示しています。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22</a:t>
            </a:fld>
            <a:endParaRPr lang="en-US" altLang="ja-JP"/>
          </a:p>
        </p:txBody>
      </p:sp>
    </p:spTree>
    <p:extLst>
      <p:ext uri="{BB962C8B-B14F-4D97-AF65-F5344CB8AC3E}">
        <p14:creationId xmlns:p14="http://schemas.microsoft.com/office/powerpoint/2010/main" val="2927823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a:latin typeface="Century" pitchFamily="18" charset="0"/>
                <a:ea typeface="ＭＳ 明朝" pitchFamily="17" charset="-128"/>
              </a:rPr>
              <a:t>タバコの害は、癌だけでなく、息切れをしたりとか、咳が止まらなかったりとか、胃潰瘍になったり、心筋梗塞になったり、いろんな悪い影響があります。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23</a:t>
            </a:fld>
            <a:endParaRPr kumimoji="1" lang="ja-JP" altLang="en-US"/>
          </a:p>
        </p:txBody>
      </p:sp>
    </p:spTree>
    <p:extLst>
      <p:ext uri="{BB962C8B-B14F-4D97-AF65-F5344CB8AC3E}">
        <p14:creationId xmlns:p14="http://schemas.microsoft.com/office/powerpoint/2010/main" val="2329857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FD3820B3-B7BB-41F9-9C83-0B95ACD7103D}" type="slidenum">
              <a:rPr lang="en-US" altLang="ja-JP" smtClean="0"/>
              <a:pPr/>
              <a:t>24</a:t>
            </a:fld>
            <a:endParaRPr lang="en-US" altLang="ja-JP"/>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709098" y="4861360"/>
            <a:ext cx="5681105" cy="4607052"/>
          </a:xfrm>
          <a:noFill/>
          <a:ln/>
        </p:spPr>
        <p:txBody>
          <a:bodyPr/>
          <a:lstStyle/>
          <a:p>
            <a:pPr eaLnBrk="1" hangingPunct="1"/>
            <a:r>
              <a:rPr lang="ja-JP" altLang="en-US"/>
              <a:t>問題です。</a:t>
            </a:r>
            <a:endParaRPr lang="en-US" altLang="ja-JP" dirty="0"/>
          </a:p>
          <a:p>
            <a:pPr eaLnBrk="1" hangingPunct="1"/>
            <a:r>
              <a:rPr lang="ja-JP" altLang="en-US"/>
              <a:t>右の歯が汚くなっているのはなぜでしょうか。</a:t>
            </a:r>
            <a:endParaRPr lang="en-US" altLang="ja-JP" dirty="0"/>
          </a:p>
          <a:p>
            <a:pPr eaLnBrk="1" hangingPunct="1"/>
            <a:r>
              <a:rPr lang="ja-JP" altLang="en-US"/>
              <a:t>（クリック）</a:t>
            </a:r>
            <a:endParaRPr lang="en-US" altLang="ja-JP" dirty="0"/>
          </a:p>
          <a:p>
            <a:pPr eaLnBrk="1" hangingPunct="1"/>
            <a:r>
              <a:rPr lang="ja-JP" altLang="en-US"/>
              <a:t>答えは２番です。</a:t>
            </a:r>
            <a:endParaRPr lang="en-US" altLang="ja-JP" dirty="0"/>
          </a:p>
          <a:p>
            <a:pPr eaLnBrk="1" hangingPunct="1"/>
            <a:r>
              <a:rPr lang="ja-JP" altLang="en-US"/>
              <a:t>タバコを吸うと、歯茎の血行にも悪影響を及ぼします。</a:t>
            </a:r>
            <a:endParaRPr lang="en-US" altLang="ja-JP" dirty="0"/>
          </a:p>
          <a:p>
            <a:pPr eaLnBrk="1" hangingPunct="1"/>
            <a:r>
              <a:rPr lang="ja-JP" altLang="en-US"/>
              <a:t>タバコをすう人の歯にはタールがしみついて、歯ぐきが黒くはれて</a:t>
            </a:r>
          </a:p>
          <a:p>
            <a:pPr eaLnBrk="1" hangingPunct="1"/>
            <a:r>
              <a:rPr lang="ja-JP" altLang="en-US"/>
              <a:t>歯周病になります。</a:t>
            </a:r>
          </a:p>
          <a:p>
            <a:pPr eaLnBrk="1" hangingPunct="1"/>
            <a:r>
              <a:rPr lang="ja-JP" altLang="en-US"/>
              <a:t>タバコをすわないでいると、歯ぐきも歯もきれいになります。</a:t>
            </a:r>
            <a:endParaRPr lang="en-US" altLang="ja-JP" dirty="0"/>
          </a:p>
          <a:p>
            <a:pPr eaLnBrk="1" hangingPunct="1"/>
            <a:r>
              <a:rPr lang="ja-JP" altLang="en-US"/>
              <a:t>タバコをすうと虫歯にもなりやすくなります。</a:t>
            </a:r>
          </a:p>
          <a:p>
            <a:pPr eaLnBrk="1" hangingPunct="1"/>
            <a:endParaRPr lang="ja-JP"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DFEF27A-0C2C-4A1C-92AE-383A3CC5D290}" type="slidenum">
              <a:rPr lang="en-US" altLang="ja-JP" smtClean="0"/>
              <a:pPr/>
              <a:t>25</a:t>
            </a:fld>
            <a:endParaRPr lang="en-US" altLang="ja-JP"/>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709098" y="4861360"/>
            <a:ext cx="5681105" cy="4607052"/>
          </a:xfrm>
          <a:noFill/>
          <a:ln/>
        </p:spPr>
        <p:txBody>
          <a:bodyPr/>
          <a:lstStyle/>
          <a:p>
            <a:pPr eaLnBrk="1" hangingPunct="1"/>
            <a:r>
              <a:rPr lang="ja-JP" altLang="en-US"/>
              <a:t>問題です。</a:t>
            </a:r>
            <a:endParaRPr lang="en-US" altLang="ja-JP" dirty="0"/>
          </a:p>
          <a:p>
            <a:pPr eaLnBrk="1" hangingPunct="1"/>
            <a:r>
              <a:rPr lang="ja-JP" altLang="en-US"/>
              <a:t>この２人の写真はどのような関係の人でしょうか。</a:t>
            </a:r>
            <a:endParaRPr lang="en-US" altLang="ja-JP" dirty="0"/>
          </a:p>
          <a:p>
            <a:pPr eaLnBrk="1" hangingPunct="1"/>
            <a:r>
              <a:rPr lang="ja-JP" altLang="en-US"/>
              <a:t>（クリック）</a:t>
            </a:r>
            <a:endParaRPr lang="en-US" altLang="ja-JP" dirty="0"/>
          </a:p>
          <a:p>
            <a:pPr eaLnBrk="1" hangingPunct="1"/>
            <a:r>
              <a:rPr lang="ja-JP" altLang="en-US"/>
              <a:t>答えは４番です。</a:t>
            </a:r>
            <a:endParaRPr lang="en-US" altLang="ja-JP" dirty="0"/>
          </a:p>
          <a:p>
            <a:pPr eaLnBrk="1" hangingPunct="1"/>
            <a:r>
              <a:rPr lang="ja-JP" altLang="en-US"/>
              <a:t>イギリステレビ局が報道した記事の写真です。</a:t>
            </a:r>
            <a:endParaRPr lang="en-US" altLang="ja-JP" dirty="0"/>
          </a:p>
          <a:p>
            <a:pPr eaLnBrk="1" hangingPunct="1"/>
            <a:r>
              <a:rPr lang="ja-JP" altLang="en-US"/>
              <a:t>喫煙するのと喫煙しないのでは、このような目に見える変化が起こってくるとされています。</a:t>
            </a:r>
          </a:p>
          <a:p>
            <a:pPr eaLnBrk="1" hangingPunct="1"/>
            <a:endParaRPr lang="ja-JP"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タバコをすうとどんなことになるか、まとめました。</a:t>
            </a:r>
          </a:p>
          <a:p>
            <a:pPr eaLnBrk="1" hangingPunct="1"/>
            <a:r>
              <a:rPr lang="ja-JP" altLang="en-US">
                <a:latin typeface="ＭＳ Ｐ明朝" panose="02020600040205080304" pitchFamily="18" charset="-128"/>
                <a:ea typeface="ＭＳ Ｐ明朝" panose="02020600040205080304" pitchFamily="18" charset="-128"/>
              </a:rPr>
              <a:t>まず、しわが増える</a:t>
            </a:r>
          </a:p>
          <a:p>
            <a:pPr eaLnBrk="1" hangingPunct="1"/>
            <a:r>
              <a:rPr lang="ja-JP" altLang="en-US">
                <a:latin typeface="ＭＳ Ｐ明朝" panose="02020600040205080304" pitchFamily="18" charset="-128"/>
                <a:ea typeface="ＭＳ Ｐ明朝" panose="02020600040205080304" pitchFamily="18" charset="-128"/>
              </a:rPr>
              <a:t>顔にシミがおおくなる</a:t>
            </a:r>
          </a:p>
          <a:p>
            <a:pPr eaLnBrk="1" hangingPunct="1"/>
            <a:r>
              <a:rPr lang="ja-JP" altLang="en-US">
                <a:latin typeface="ＭＳ Ｐ明朝" panose="02020600040205080304" pitchFamily="18" charset="-128"/>
                <a:ea typeface="ＭＳ Ｐ明朝" panose="02020600040205080304" pitchFamily="18" charset="-128"/>
              </a:rPr>
              <a:t>鼻毛がのびる</a:t>
            </a:r>
          </a:p>
          <a:p>
            <a:pPr eaLnBrk="1" hangingPunct="1"/>
            <a:r>
              <a:rPr lang="ja-JP" altLang="en-US">
                <a:latin typeface="ＭＳ Ｐ明朝" panose="02020600040205080304" pitchFamily="18" charset="-128"/>
                <a:ea typeface="ＭＳ Ｐ明朝" panose="02020600040205080304" pitchFamily="18" charset="-128"/>
              </a:rPr>
              <a:t>息が臭くなる</a:t>
            </a:r>
          </a:p>
          <a:p>
            <a:pPr eaLnBrk="1" hangingPunct="1"/>
            <a:r>
              <a:rPr lang="ja-JP" altLang="en-US">
                <a:latin typeface="ＭＳ Ｐ明朝" panose="02020600040205080304" pitchFamily="18" charset="-128"/>
                <a:ea typeface="ＭＳ Ｐ明朝" panose="02020600040205080304" pitchFamily="18" charset="-128"/>
              </a:rPr>
              <a:t>唇が黒くな</a:t>
            </a:r>
          </a:p>
          <a:p>
            <a:pPr eaLnBrk="1" hangingPunct="1"/>
            <a:r>
              <a:rPr lang="ja-JP" altLang="en-US">
                <a:latin typeface="ＭＳ Ｐ明朝" panose="02020600040205080304" pitchFamily="18" charset="-128"/>
                <a:ea typeface="ＭＳ Ｐ明朝" panose="02020600040205080304" pitchFamily="18" charset="-128"/>
              </a:rPr>
              <a:t>歯ぐきがはれて血が出やすくなる</a:t>
            </a:r>
          </a:p>
          <a:p>
            <a:pPr eaLnBrk="1" hangingPunct="1"/>
            <a:r>
              <a:rPr lang="ja-JP" altLang="en-US">
                <a:latin typeface="ＭＳ Ｐ明朝" panose="02020600040205080304" pitchFamily="18" charset="-128"/>
                <a:ea typeface="ＭＳ Ｐ明朝" panose="02020600040205080304" pitchFamily="18" charset="-128"/>
              </a:rPr>
              <a:t>咳も出ます。</a:t>
            </a:r>
          </a:p>
          <a:p>
            <a:pPr eaLnBrk="1" hangingPunct="1"/>
            <a:r>
              <a:rPr lang="ja-JP" altLang="en-US">
                <a:latin typeface="ＭＳ Ｐ明朝" panose="02020600040205080304" pitchFamily="18" charset="-128"/>
                <a:ea typeface="ＭＳ Ｐ明朝" panose="02020600040205080304" pitchFamily="18" charset="-128"/>
              </a:rPr>
              <a:t>カッコワルいですね。</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26</a:t>
            </a:fld>
            <a:endParaRPr kumimoji="1" lang="ja-JP" altLang="en-US"/>
          </a:p>
        </p:txBody>
      </p:sp>
    </p:spTree>
    <p:extLst>
      <p:ext uri="{BB962C8B-B14F-4D97-AF65-F5344CB8AC3E}">
        <p14:creationId xmlns:p14="http://schemas.microsoft.com/office/powerpoint/2010/main" val="389759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 イメージ プレースホルダ 1"/>
          <p:cNvSpPr>
            <a:spLocks noGrp="1" noRot="1" noChangeAspect="1" noTextEdit="1"/>
          </p:cNvSpPr>
          <p:nvPr>
            <p:ph type="sldImg"/>
          </p:nvPr>
        </p:nvSpPr>
        <p:spPr>
          <a:ln/>
        </p:spPr>
      </p:sp>
      <p:sp>
        <p:nvSpPr>
          <p:cNvPr id="117763" name="ノート プレースホルダ 2"/>
          <p:cNvSpPr>
            <a:spLocks noGrp="1"/>
          </p:cNvSpPr>
          <p:nvPr>
            <p:ph type="body" idx="1"/>
          </p:nvPr>
        </p:nvSpPr>
        <p:spPr>
          <a:noFill/>
          <a:ln/>
        </p:spPr>
        <p:txBody>
          <a:bodyPr/>
          <a:lstStyle/>
          <a:p>
            <a:r>
              <a:rPr lang="ja-JP" altLang="en-US" dirty="0"/>
              <a:t>たばこを吸う女性は吸わない女性に比べ、５歳以上も</a:t>
            </a:r>
          </a:p>
          <a:p>
            <a:r>
              <a:rPr lang="ja-JP" altLang="en-US" dirty="0"/>
              <a:t>肌が“老化”している</a:t>
            </a:r>
          </a:p>
          <a:p>
            <a:r>
              <a:rPr lang="ja-JP" altLang="en-US" dirty="0"/>
              <a:t>ポーラ化粧品会社が、</a:t>
            </a:r>
          </a:p>
          <a:p>
            <a:r>
              <a:rPr lang="ja-JP" altLang="en-US" dirty="0"/>
              <a:t>２０～８０歳の</a:t>
            </a:r>
          </a:p>
          <a:p>
            <a:r>
              <a:rPr lang="ja-JP" altLang="en-US" dirty="0"/>
              <a:t>約３０万人の女性の肌状態とタバコの関係をしらべました。</a:t>
            </a:r>
          </a:p>
          <a:p>
            <a:endParaRPr lang="ja-JP" altLang="en-US" dirty="0"/>
          </a:p>
        </p:txBody>
      </p:sp>
      <p:sp>
        <p:nvSpPr>
          <p:cNvPr id="117764" name="スライド番号プレースホルダ 3"/>
          <p:cNvSpPr>
            <a:spLocks noGrp="1"/>
          </p:cNvSpPr>
          <p:nvPr>
            <p:ph type="sldNum" sz="quarter" idx="5"/>
          </p:nvPr>
        </p:nvSpPr>
        <p:spPr>
          <a:noFill/>
        </p:spPr>
        <p:txBody>
          <a:bodyPr/>
          <a:lstStyle/>
          <a:p>
            <a:fld id="{C4B69955-B339-4C03-9B49-5620A323299E}" type="slidenum">
              <a:rPr lang="en-US" altLang="ja-JP" smtClean="0"/>
              <a:pPr/>
              <a:t>27</a:t>
            </a:fld>
            <a:endParaRPr lang="en-US" altLang="ja-JP"/>
          </a:p>
        </p:txBody>
      </p:sp>
    </p:spTree>
    <p:extLst>
      <p:ext uri="{BB962C8B-B14F-4D97-AF65-F5344CB8AC3E}">
        <p14:creationId xmlns:p14="http://schemas.microsoft.com/office/powerpoint/2010/main" val="508573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女性は、妊娠します。</a:t>
            </a:r>
          </a:p>
          <a:p>
            <a:pPr algn="just" eaLnBrk="1" hangingPunct="1"/>
            <a:r>
              <a:rPr lang="ja-JP" altLang="en-US">
                <a:latin typeface="Century" pitchFamily="18" charset="0"/>
                <a:ea typeface="ＭＳ 明朝" pitchFamily="17" charset="-128"/>
              </a:rPr>
              <a:t>そうすると、お腹の赤ちゃんにも悪い影響を及ぼします。お母さんが、お腹に赤ちゃんがいる時にタバコを吸うと、未熟児、小さな赤ちゃんが産まれやすくなります。</a:t>
            </a:r>
          </a:p>
          <a:p>
            <a:pPr algn="just" eaLnBrk="1" hangingPunct="1"/>
            <a:r>
              <a:rPr lang="ja-JP" altLang="en-US">
                <a:latin typeface="Century" pitchFamily="18" charset="0"/>
                <a:ea typeface="ＭＳ 明朝" pitchFamily="17" charset="-128"/>
              </a:rPr>
              <a:t>そして、赤ちゃんが知らず知らずの間に死んでいる時があります。</a:t>
            </a:r>
          </a:p>
          <a:p>
            <a:pPr algn="just" eaLnBrk="1" hangingPunct="1"/>
            <a:r>
              <a:rPr lang="ja-JP" altLang="en-US">
                <a:latin typeface="Century" pitchFamily="18" charset="0"/>
                <a:ea typeface="ＭＳ 明朝" pitchFamily="17" charset="-128"/>
              </a:rPr>
              <a:t>これは、乳幼児突然死症候群という恐ろしい病気ですけれども、気が付いたら赤ちゃんが死んでいたということがあります。これもお母さんの喫煙と関係があります。</a:t>
            </a:r>
          </a:p>
          <a:p>
            <a:pPr algn="just" eaLnBrk="1" hangingPunct="1"/>
            <a:r>
              <a:rPr lang="ja-JP" altLang="en-US">
                <a:latin typeface="Century" pitchFamily="18" charset="0"/>
                <a:ea typeface="ＭＳ 明朝" pitchFamily="17" charset="-128"/>
              </a:rPr>
              <a:t>この他にも、お母さんがタバコを吸ったせいで、子どもが喘息になったり、身長が伸びなくなったり、勉強の集中力がなくなったり、虫歯が増えたりします。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28</a:t>
            </a:fld>
            <a:endParaRPr lang="en-US" altLang="ja-JP"/>
          </a:p>
        </p:txBody>
      </p:sp>
    </p:spTree>
    <p:extLst>
      <p:ext uri="{BB962C8B-B14F-4D97-AF65-F5344CB8AC3E}">
        <p14:creationId xmlns:p14="http://schemas.microsoft.com/office/powerpoint/2010/main" val="629186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日本人でタバコを吸う人は、だんだん減ってきています。</a:t>
            </a:r>
          </a:p>
          <a:p>
            <a:pPr algn="just" eaLnBrk="1" hangingPunct="1"/>
            <a:r>
              <a:rPr lang="ja-JP" altLang="en-US">
                <a:latin typeface="Century" pitchFamily="18" charset="0"/>
                <a:ea typeface="ＭＳ 明朝" pitchFamily="17" charset="-128"/>
              </a:rPr>
              <a:t>男性は減ってきていますがタバコを吸う若い女性が、増えてきているのが気がかりです。</a:t>
            </a:r>
          </a:p>
          <a:p>
            <a:endParaRPr kumimoji="1" lang="en-US" altLang="ja-JP" dirty="0"/>
          </a:p>
          <a:p>
            <a:pPr algn="just" eaLnBrk="1" hangingPunct="1"/>
            <a:r>
              <a:rPr lang="ja-JP" altLang="en-US">
                <a:latin typeface="Century" pitchFamily="18" charset="0"/>
                <a:ea typeface="ＭＳ 明朝" pitchFamily="17" charset="-128"/>
              </a:rPr>
              <a:t>お母さんと赤ちゃんは、おへその血管で繋がっています。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お母さんがタバコを吸うと、必ず赤ちゃんへ有毒物質が流れていきます。</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大切なお腹の赤ちゃんに。悪い影響を及ぼします。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絶対吸わないようにして下さい。</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29</a:t>
            </a:fld>
            <a:endParaRPr lang="en-US" altLang="ja-JP"/>
          </a:p>
        </p:txBody>
      </p:sp>
    </p:spTree>
    <p:extLst>
      <p:ext uri="{BB962C8B-B14F-4D97-AF65-F5344CB8AC3E}">
        <p14:creationId xmlns:p14="http://schemas.microsoft.com/office/powerpoint/2010/main" val="2500547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BE1C8F6-AF26-44A9-B0B0-2237925A4485}" type="slidenum">
              <a:rPr lang="en-US" altLang="ja-JP" smtClean="0"/>
              <a:pPr/>
              <a:t>3</a:t>
            </a:fld>
            <a:endParaRPr lang="en-US" altLang="ja-JP"/>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ct val="50000"/>
              </a:spcBef>
            </a:pPr>
            <a:r>
              <a:rPr lang="ja-JP" altLang="en-US" dirty="0">
                <a:effectLst/>
              </a:rPr>
              <a:t>出産した次の歳の、３３才でタバコのせいで肺ガンにかかってしまいました。</a:t>
            </a:r>
            <a:endParaRPr lang="ja-JP" altLang="ja-JP" dirty="0"/>
          </a:p>
        </p:txBody>
      </p:sp>
    </p:spTree>
    <p:extLst>
      <p:ext uri="{BB962C8B-B14F-4D97-AF65-F5344CB8AC3E}">
        <p14:creationId xmlns:p14="http://schemas.microsoft.com/office/powerpoint/2010/main" val="13426815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ここで質問です。</a:t>
            </a:r>
            <a:endParaRPr kumimoji="1" lang="en-US" altLang="ja-JP" dirty="0"/>
          </a:p>
          <a:p>
            <a:r>
              <a:rPr kumimoji="1" lang="ja-JP" altLang="en-US"/>
              <a:t>副流煙　とか</a:t>
            </a:r>
            <a:endParaRPr kumimoji="1" lang="en-US" altLang="ja-JP" dirty="0"/>
          </a:p>
          <a:p>
            <a:r>
              <a:rPr kumimoji="1" lang="ja-JP" altLang="en-US"/>
              <a:t>受動喫煙　という言葉を聞いたことがありますか？</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30</a:t>
            </a:fld>
            <a:endParaRPr kumimoji="1" lang="ja-JP" altLang="en-US"/>
          </a:p>
        </p:txBody>
      </p:sp>
    </p:spTree>
    <p:extLst>
      <p:ext uri="{BB962C8B-B14F-4D97-AF65-F5344CB8AC3E}">
        <p14:creationId xmlns:p14="http://schemas.microsoft.com/office/powerpoint/2010/main" val="2119789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タバコの煙には、３種類があります。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まず、主流煙。これは、タバコを吸う人が、自分で吸い込む煙のこと。</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二つ目は、副流煙。　タバコの先から出続けている煙。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そして、呼出煙は、タバコを吸った人から吐き出される煙。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受動喫煙とは、タバコを吸ってない人が、この副流煙や、呼出煙を吸い込んでしまうことです。</a:t>
            </a:r>
            <a:endParaRPr lang="en-US" altLang="ja-JP" dirty="0">
              <a:latin typeface="Century" pitchFamily="18" charset="0"/>
              <a:ea typeface="ＭＳ 明朝" pitchFamily="17"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31</a:t>
            </a:fld>
            <a:endParaRPr lang="en-US" altLang="ja-JP"/>
          </a:p>
        </p:txBody>
      </p:sp>
    </p:spTree>
    <p:extLst>
      <p:ext uri="{BB962C8B-B14F-4D97-AF65-F5344CB8AC3E}">
        <p14:creationId xmlns:p14="http://schemas.microsoft.com/office/powerpoint/2010/main" val="3960496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タバコの煙には３種類あります。</a:t>
            </a:r>
          </a:p>
          <a:p>
            <a:pPr algn="just" eaLnBrk="1" hangingPunct="1"/>
            <a:r>
              <a:rPr lang="ja-JP" altLang="en-US" dirty="0">
                <a:latin typeface="Century" pitchFamily="18" charset="0"/>
                <a:ea typeface="ＭＳ 明朝" pitchFamily="17" charset="-128"/>
              </a:rPr>
              <a:t>タバコを吸い込む煙と、タバコの先から立ち上る煙、それと吐くときに出る煙です。</a:t>
            </a:r>
          </a:p>
          <a:p>
            <a:pPr algn="just" eaLnBrk="1" hangingPunct="1"/>
            <a:r>
              <a:rPr lang="ja-JP" altLang="en-US" dirty="0">
                <a:latin typeface="Century" pitchFamily="18" charset="0"/>
                <a:ea typeface="ＭＳ 明朝" pitchFamily="17" charset="-128"/>
              </a:rPr>
              <a:t>タバコを吸い込む煙、これを主流煙と言いタバコの種類により吸われる煙が異なります。</a:t>
            </a:r>
          </a:p>
          <a:p>
            <a:pPr algn="just" eaLnBrk="1" hangingPunct="1"/>
            <a:r>
              <a:rPr lang="ja-JP" altLang="en-US" dirty="0">
                <a:latin typeface="Century" pitchFamily="18" charset="0"/>
                <a:ea typeface="ＭＳ 明朝" pitchFamily="17" charset="-128"/>
              </a:rPr>
              <a:t>呼出煙は吐かれた煙です。</a:t>
            </a:r>
            <a:endParaRPr lang="en-US" altLang="ja-JP" dirty="0">
              <a:latin typeface="Century" pitchFamily="18" charset="0"/>
              <a:ea typeface="ＭＳ 明朝" pitchFamily="17" charset="-128"/>
            </a:endParaRPr>
          </a:p>
          <a:p>
            <a:pPr algn="just" eaLnBrk="1" hangingPunct="1"/>
            <a:r>
              <a:rPr lang="ja-JP" altLang="en-US" dirty="0">
                <a:latin typeface="Century" pitchFamily="18" charset="0"/>
                <a:ea typeface="ＭＳ 明朝" pitchFamily="17" charset="-128"/>
              </a:rPr>
              <a:t>タバコの先から立ち上る煙、これを副流煙と言います。</a:t>
            </a:r>
          </a:p>
          <a:p>
            <a:pPr algn="just" eaLnBrk="1" hangingPunct="1"/>
            <a:r>
              <a:rPr lang="ja-JP" altLang="en-US" dirty="0">
                <a:latin typeface="Century" pitchFamily="18" charset="0"/>
                <a:ea typeface="ＭＳ 明朝" pitchFamily="17" charset="-128"/>
              </a:rPr>
              <a:t>この副流煙の方がより高い毒が入っています。</a:t>
            </a:r>
          </a:p>
          <a:p>
            <a:pPr algn="just" eaLnBrk="1" hangingPunct="1"/>
            <a:r>
              <a:rPr lang="ja-JP" altLang="en-US" dirty="0">
                <a:latin typeface="Century" pitchFamily="18" charset="0"/>
                <a:ea typeface="ＭＳ 明朝" pitchFamily="17" charset="-128"/>
              </a:rPr>
              <a:t>タバコの有害物質は、ニコチンとタールと一酸化炭素でしたけれども、主流煙と比べたら、副流煙の方がニコチンは２．８倍、タールは３．４倍、一酸化炭素は４．７倍と、それぞれこちらの方がより毒が強いことが分かります。</a:t>
            </a:r>
          </a:p>
          <a:p>
            <a:endParaRPr lang="ja-JP" altLang="en-US" dirty="0"/>
          </a:p>
          <a:p>
            <a:endParaRPr lang="ja-JP" altLang="en-US" dirty="0"/>
          </a:p>
        </p:txBody>
      </p:sp>
    </p:spTree>
    <p:extLst>
      <p:ext uri="{BB962C8B-B14F-4D97-AF65-F5344CB8AC3E}">
        <p14:creationId xmlns:p14="http://schemas.microsoft.com/office/powerpoint/2010/main" val="9112523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時々、禁煙では無く</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分煙</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と書いてあるのを見たことはありませんか。</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スペースを区切って、喫煙場所を作ることですが、</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単に場所をわけただけの分煙では、タバコ煙は必ず広がり、受動喫煙は避けられません。</a:t>
            </a:r>
          </a:p>
          <a:p>
            <a:r>
              <a:rPr kumimoji="1" lang="ja-JP" altLang="en-US"/>
              <a:t>タバコの煙は、</a:t>
            </a:r>
            <a:r>
              <a:rPr kumimoji="1" lang="en-US" altLang="ja-JP" dirty="0"/>
              <a:t>14</a:t>
            </a:r>
            <a:r>
              <a:rPr kumimoji="1" lang="ja-JP" altLang="en-US"/>
              <a:t>メートル以上広がるのです。教室より広い範囲です。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33</a:t>
            </a:fld>
            <a:endParaRPr lang="en-US" altLang="ja-JP"/>
          </a:p>
        </p:txBody>
      </p:sp>
    </p:spTree>
    <p:extLst>
      <p:ext uri="{BB962C8B-B14F-4D97-AF65-F5344CB8AC3E}">
        <p14:creationId xmlns:p14="http://schemas.microsoft.com/office/powerpoint/2010/main" val="7864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各都道府県にいて、受動喫煙への対策を行っており</a:t>
            </a:r>
            <a:endParaRPr kumimoji="1" lang="en-US" altLang="ja-JP" dirty="0"/>
          </a:p>
          <a:p>
            <a:r>
              <a:rPr kumimoji="1" lang="en-US" altLang="ja-JP" dirty="0"/>
              <a:t>PR</a:t>
            </a:r>
            <a:r>
              <a:rPr kumimoji="1" lang="ja-JP" altLang="en-US"/>
              <a:t>のためのポスター作成などもしています。</a:t>
            </a:r>
          </a:p>
          <a:p>
            <a:r>
              <a:rPr kumimoji="1" lang="ja-JP" altLang="en-US"/>
              <a:t>左は佐賀県のもの、右は有名なくまモンがいる</a:t>
            </a:r>
            <a:endParaRPr kumimoji="1" lang="en-US" altLang="ja-JP" dirty="0"/>
          </a:p>
          <a:p>
            <a:r>
              <a:rPr kumimoji="1" lang="ja-JP" altLang="en-US"/>
              <a:t>熊本県のものです。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34</a:t>
            </a:fld>
            <a:endParaRPr lang="en-US" altLang="ja-JP"/>
          </a:p>
        </p:txBody>
      </p:sp>
    </p:spTree>
    <p:extLst>
      <p:ext uri="{BB962C8B-B14F-4D97-AF65-F5344CB8AC3E}">
        <p14:creationId xmlns:p14="http://schemas.microsoft.com/office/powerpoint/2010/main" val="30808222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t>ところで、</a:t>
            </a:r>
            <a:endParaRPr lang="en-US" altLang="ja-JP" dirty="0"/>
          </a:p>
          <a:p>
            <a:pPr eaLnBrk="1" hangingPunct="1"/>
            <a:r>
              <a:rPr lang="ja-JP" altLang="en-US"/>
              <a:t>皆さんは、新型タバコと呼ばれる</a:t>
            </a:r>
            <a:endParaRPr lang="en-US" altLang="ja-JP" dirty="0"/>
          </a:p>
          <a:p>
            <a:pPr eaLnBrk="1" hangingPunct="1"/>
            <a:r>
              <a:rPr kumimoji="1" lang="ja-JP" altLang="en-US"/>
              <a:t>電子タバコや、加熱式煙草をご存じですか。</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35</a:t>
            </a:fld>
            <a:endParaRPr kumimoji="1" lang="ja-JP" altLang="en-US"/>
          </a:p>
        </p:txBody>
      </p:sp>
    </p:spTree>
    <p:extLst>
      <p:ext uri="{BB962C8B-B14F-4D97-AF65-F5344CB8AC3E}">
        <p14:creationId xmlns:p14="http://schemas.microsoft.com/office/powerpoint/2010/main" val="7661463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日本医師会では、喫煙対策のための動画を作成しています。</a:t>
            </a:r>
            <a:endParaRPr kumimoji="1" lang="en-US" altLang="ja-JP" dirty="0"/>
          </a:p>
          <a:p>
            <a:r>
              <a:rPr kumimoji="1" lang="ja-JP" altLang="en-US"/>
              <a:t>公式キャラクターの日医君が、新型タバコについて教えてくれる動画を</a:t>
            </a:r>
            <a:endParaRPr kumimoji="1" lang="en-US" altLang="ja-JP" dirty="0"/>
          </a:p>
          <a:p>
            <a:r>
              <a:rPr kumimoji="1" lang="ja-JP" altLang="en-US"/>
              <a:t>見てみましょう。</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36</a:t>
            </a:fld>
            <a:endParaRPr lang="en-US" altLang="ja-JP"/>
          </a:p>
        </p:txBody>
      </p:sp>
    </p:spTree>
    <p:extLst>
      <p:ext uri="{BB962C8B-B14F-4D97-AF65-F5344CB8AC3E}">
        <p14:creationId xmlns:p14="http://schemas.microsoft.com/office/powerpoint/2010/main" val="25820426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ではここで、お金の話です。</a:t>
            </a:r>
            <a:endParaRPr kumimoji="1" lang="en-US" altLang="ja-JP" dirty="0"/>
          </a:p>
          <a:p>
            <a:pPr eaLnBrk="1" hangingPunct="1"/>
            <a:r>
              <a:rPr lang="ja-JP" altLang="en-US">
                <a:latin typeface="ＭＳ Ｐ明朝" panose="02020600040205080304" pitchFamily="18" charset="-128"/>
                <a:ea typeface="ＭＳ Ｐ明朝" panose="02020600040205080304" pitchFamily="18" charset="-128"/>
              </a:rPr>
              <a:t>またクイズです。</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一箱</a:t>
            </a:r>
            <a:r>
              <a:rPr lang="en-US" altLang="ja-JP" dirty="0">
                <a:latin typeface="ＭＳ Ｐ明朝" panose="02020600040205080304" pitchFamily="18" charset="-128"/>
                <a:ea typeface="ＭＳ Ｐ明朝" panose="02020600040205080304" pitchFamily="18" charset="-128"/>
              </a:rPr>
              <a:t>20</a:t>
            </a:r>
            <a:r>
              <a:rPr lang="ja-JP" altLang="en-US">
                <a:latin typeface="ＭＳ Ｐ明朝" panose="02020600040205080304" pitchFamily="18" charset="-128"/>
                <a:ea typeface="ＭＳ Ｐ明朝" panose="02020600040205080304" pitchFamily="18" charset="-128"/>
              </a:rPr>
              <a:t>本入り、</a:t>
            </a:r>
            <a:r>
              <a:rPr lang="en-US" altLang="ja-JP" dirty="0">
                <a:latin typeface="ＭＳ Ｐ明朝" panose="02020600040205080304" pitchFamily="18" charset="-128"/>
                <a:ea typeface="ＭＳ Ｐ明朝" panose="02020600040205080304" pitchFamily="18" charset="-128"/>
              </a:rPr>
              <a:t>540</a:t>
            </a:r>
            <a:r>
              <a:rPr lang="ja-JP" altLang="en-US">
                <a:latin typeface="ＭＳ Ｐ明朝" panose="02020600040205080304" pitchFamily="18" charset="-128"/>
                <a:ea typeface="ＭＳ Ｐ明朝" panose="02020600040205080304" pitchFamily="18" charset="-128"/>
              </a:rPr>
              <a:t>円のタバコを毎日</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箱</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すうとしたｆら、１年間にどれくらい、</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お金を使うでしょう？</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38</a:t>
            </a:fld>
            <a:endParaRPr lang="en-US" altLang="ja-JP"/>
          </a:p>
        </p:txBody>
      </p:sp>
    </p:spTree>
    <p:extLst>
      <p:ext uri="{BB962C8B-B14F-4D97-AF65-F5344CB8AC3E}">
        <p14:creationId xmlns:p14="http://schemas.microsoft.com/office/powerpoint/2010/main" val="3243123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年間　約</a:t>
            </a:r>
            <a:r>
              <a:rPr kumimoji="1" lang="en-US" altLang="ja-JP" dirty="0"/>
              <a:t>20</a:t>
            </a:r>
            <a:r>
              <a:rPr kumimoji="1" lang="ja-JP" altLang="en-US"/>
              <a:t>万円です。</a:t>
            </a:r>
            <a:endParaRPr kumimoji="1" lang="en-US" altLang="ja-JP" dirty="0"/>
          </a:p>
          <a:p>
            <a:r>
              <a:rPr kumimoji="1" lang="en-US" altLang="ja-JP" dirty="0"/>
              <a:t>20</a:t>
            </a:r>
            <a:r>
              <a:rPr kumimoji="1" lang="ja-JP" altLang="en-US"/>
              <a:t>万円あれば、家族で旅行に行けたり</a:t>
            </a:r>
            <a:endParaRPr kumimoji="1" lang="en-US" altLang="ja-JP" dirty="0"/>
          </a:p>
          <a:p>
            <a:r>
              <a:rPr kumimoji="1" lang="ja-JP" altLang="en-US"/>
              <a:t>美味しいモノを食べられたりしますよね。</a:t>
            </a:r>
            <a:endParaRPr kumimoji="1" lang="en-US" altLang="ja-JP" dirty="0"/>
          </a:p>
          <a:p>
            <a:r>
              <a:rPr kumimoji="1" lang="en-US" altLang="ja-JP" dirty="0"/>
              <a:t>20</a:t>
            </a:r>
            <a:r>
              <a:rPr kumimoji="1" lang="ja-JP" altLang="en-US"/>
              <a:t>万円使って病気になっているとしたら、もったいない話です。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39</a:t>
            </a:fld>
            <a:endParaRPr lang="en-US" altLang="ja-JP"/>
          </a:p>
        </p:txBody>
      </p:sp>
    </p:spTree>
    <p:extLst>
      <p:ext uri="{BB962C8B-B14F-4D97-AF65-F5344CB8AC3E}">
        <p14:creationId xmlns:p14="http://schemas.microsoft.com/office/powerpoint/2010/main" val="13702349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みなさんの健康のため、タバコを吸わない、近づかないためには</a:t>
            </a:r>
            <a:endParaRPr kumimoji="1" lang="en-US" altLang="ja-JP" dirty="0"/>
          </a:p>
          <a:p>
            <a:r>
              <a:rPr kumimoji="1" lang="ja-JP" altLang="en-US"/>
              <a:t>どうしたらよいでしょうか。</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40</a:t>
            </a:fld>
            <a:endParaRPr lang="en-US" altLang="ja-JP"/>
          </a:p>
        </p:txBody>
      </p:sp>
    </p:spTree>
    <p:extLst>
      <p:ext uri="{BB962C8B-B14F-4D97-AF65-F5344CB8AC3E}">
        <p14:creationId xmlns:p14="http://schemas.microsoft.com/office/powerpoint/2010/main" val="2934281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sz="800">
                <a:ea typeface="ＤＦPOP体"/>
                <a:cs typeface="ＤＦPOP体"/>
              </a:rPr>
              <a:t>それでは、質問です。第一問。</a:t>
            </a:r>
            <a:br>
              <a:rPr lang="ja-JP" altLang="en-US" sz="1400">
                <a:ea typeface="ＤＦPOP体"/>
                <a:cs typeface="ＤＦPOP体"/>
              </a:rPr>
            </a:br>
            <a:r>
              <a:rPr lang="ja-JP" altLang="en-US" sz="1400">
                <a:ea typeface="ＤＦPOP体"/>
                <a:cs typeface="ＤＦPOP体"/>
              </a:rPr>
              <a:t>　</a:t>
            </a:r>
            <a:r>
              <a:rPr lang="ja-JP" altLang="en-US" sz="1200">
                <a:ea typeface="ＤＦPOP体"/>
                <a:cs typeface="ＤＦPOP体"/>
              </a:rPr>
              <a:t>たばこの煙には、体に悪い物質が</a:t>
            </a:r>
            <a:br>
              <a:rPr lang="ja-JP" altLang="en-US" sz="1200">
                <a:ea typeface="ＤＦPOP体"/>
                <a:cs typeface="ＤＦPOP体"/>
              </a:rPr>
            </a:br>
            <a:r>
              <a:rPr lang="ja-JP" altLang="en-US" sz="1200">
                <a:ea typeface="ＤＦPOP体"/>
                <a:cs typeface="ＤＦPOP体"/>
              </a:rPr>
              <a:t>　どれくらい入っているでしょうか？</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a:t>
            </a:fld>
            <a:endParaRPr lang="en-US" altLang="ja-JP"/>
          </a:p>
        </p:txBody>
      </p:sp>
    </p:spTree>
    <p:extLst>
      <p:ext uri="{BB962C8B-B14F-4D97-AF65-F5344CB8AC3E}">
        <p14:creationId xmlns:p14="http://schemas.microsoft.com/office/powerpoint/2010/main" val="2424469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8612C6B0-FA25-495F-BA2F-0C9F5DCC3024}" type="slidenum">
              <a:rPr lang="en-US" altLang="ja-JP" smtClean="0"/>
              <a:pPr/>
              <a:t>41</a:t>
            </a:fld>
            <a:endParaRPr lang="en-US" altLang="ja-JP"/>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ja-JP" altLang="en-US"/>
              <a:t>未成年の人が、タバコをはじめるきっかけには、以下のようなものが</a:t>
            </a:r>
            <a:endParaRPr lang="en-US" altLang="ja-JP" dirty="0"/>
          </a:p>
          <a:p>
            <a:pPr eaLnBrk="1" hangingPunct="1"/>
            <a:r>
              <a:rPr lang="ja-JP" altLang="en-US"/>
              <a:t>あるようです。</a:t>
            </a:r>
            <a:endParaRPr lang="en-US" altLang="ja-JP" dirty="0"/>
          </a:p>
          <a:p>
            <a:pPr eaLnBrk="1" hangingPunct="1"/>
            <a:endParaRPr lang="en-US" altLang="ja-JP" dirty="0"/>
          </a:p>
          <a:p>
            <a:pPr eaLnBrk="1" hangingPunct="1"/>
            <a:r>
              <a:rPr lang="ja-JP" altLang="en-US"/>
              <a:t>先輩や友だちに誘われた</a:t>
            </a:r>
            <a:endParaRPr lang="en-US" altLang="ja-JP" dirty="0"/>
          </a:p>
          <a:p>
            <a:pPr eaLnBrk="1" hangingPunct="1"/>
            <a:r>
              <a:rPr lang="ja-JP" altLang="en-US"/>
              <a:t>家族にすすめられた</a:t>
            </a:r>
            <a:endParaRPr lang="en-US" altLang="ja-JP" dirty="0"/>
          </a:p>
          <a:p>
            <a:pPr eaLnBrk="1" hangingPunct="1"/>
            <a:r>
              <a:rPr lang="ja-JP" altLang="en-US"/>
              <a:t>家族が吸ってるのを見た</a:t>
            </a:r>
            <a:endParaRPr lang="en-US" altLang="ja-JP" dirty="0"/>
          </a:p>
          <a:p>
            <a:pPr eaLnBrk="1" hangingPunct="1"/>
            <a:r>
              <a:rPr lang="ja-JP" altLang="en-US"/>
              <a:t>テレビの</a:t>
            </a:r>
            <a:r>
              <a:rPr lang="en-US" altLang="ja-JP" dirty="0"/>
              <a:t>CM</a:t>
            </a:r>
            <a:r>
              <a:rPr lang="ja-JP" altLang="en-US"/>
              <a:t>を見た→これは今あまり無いです。</a:t>
            </a:r>
            <a:endParaRPr lang="en-US" altLang="ja-JP" dirty="0"/>
          </a:p>
          <a:p>
            <a:pPr eaLnBrk="1" hangingPunct="1"/>
            <a:r>
              <a:rPr lang="ja-JP" altLang="en-US"/>
              <a:t>興味があった</a:t>
            </a:r>
            <a:endParaRPr lang="en-US" altLang="ja-JP" dirty="0"/>
          </a:p>
          <a:p>
            <a:pPr eaLnBrk="1" hangingPunct="1"/>
            <a:r>
              <a:rPr lang="ja-JP" altLang="en-US"/>
              <a:t>なんとなく･･･好奇心</a:t>
            </a:r>
            <a:endParaRPr lang="ja-JP" altLang="ja-JP" dirty="0"/>
          </a:p>
        </p:txBody>
      </p:sp>
    </p:spTree>
    <p:extLst>
      <p:ext uri="{BB962C8B-B14F-4D97-AF65-F5344CB8AC3E}">
        <p14:creationId xmlns:p14="http://schemas.microsoft.com/office/powerpoint/2010/main" val="29872175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いちどはじめたタバコをやめる、というのが</a:t>
            </a:r>
            <a:endParaRPr kumimoji="1" lang="en-US" altLang="ja-JP" dirty="0"/>
          </a:p>
          <a:p>
            <a:r>
              <a:rPr kumimoji="1" lang="ja-JP" altLang="en-US"/>
              <a:t>一番むずかしい。</a:t>
            </a:r>
            <a:endParaRPr kumimoji="1" lang="en-US" altLang="ja-JP" dirty="0"/>
          </a:p>
          <a:p>
            <a:r>
              <a:rPr kumimoji="1" lang="ja-JP" altLang="en-US"/>
              <a:t>だから、初めから吸わないことが一番大事です。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42</a:t>
            </a:fld>
            <a:endParaRPr lang="en-US" altLang="ja-JP"/>
          </a:p>
        </p:txBody>
      </p:sp>
    </p:spTree>
    <p:extLst>
      <p:ext uri="{BB962C8B-B14F-4D97-AF65-F5344CB8AC3E}">
        <p14:creationId xmlns:p14="http://schemas.microsoft.com/office/powerpoint/2010/main" val="17670298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友だちから誘われると、断りづらいときもあるでしょう。</a:t>
            </a:r>
            <a:endParaRPr kumimoji="1" lang="en-US" altLang="ja-JP" dirty="0"/>
          </a:p>
          <a:p>
            <a:r>
              <a:rPr kumimoji="1" lang="ja-JP" altLang="en-US"/>
              <a:t>でも、</a:t>
            </a:r>
            <a:endParaRPr kumimoji="1" lang="en-US" altLang="ja-JP" dirty="0"/>
          </a:p>
          <a:p>
            <a:endParaRPr kumimoji="1" lang="en-US" altLang="ja-JP" dirty="0"/>
          </a:p>
          <a:p>
            <a:r>
              <a:rPr kumimoji="1" lang="ja-JP" altLang="en-US"/>
              <a:t>周りに流されず、きっぱりと</a:t>
            </a:r>
            <a:endParaRPr kumimoji="1" lang="en-US" altLang="ja-JP" dirty="0"/>
          </a:p>
          <a:p>
            <a:r>
              <a:rPr kumimoji="1" lang="ja-JP" altLang="en-US"/>
              <a:t>自分はイヤだ、吸わない。と</a:t>
            </a:r>
            <a:endParaRPr kumimoji="1" lang="en-US" altLang="ja-JP" dirty="0"/>
          </a:p>
          <a:p>
            <a:r>
              <a:rPr kumimoji="1" lang="ja-JP" altLang="en-US"/>
              <a:t>ハッキリ言えるのがカッコイイと思います。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43</a:t>
            </a:fld>
            <a:endParaRPr lang="en-US" altLang="ja-JP"/>
          </a:p>
        </p:txBody>
      </p:sp>
    </p:spTree>
    <p:extLst>
      <p:ext uri="{BB962C8B-B14F-4D97-AF65-F5344CB8AC3E}">
        <p14:creationId xmlns:p14="http://schemas.microsoft.com/office/powerpoint/2010/main" val="13722604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pPr>
              <a:spcBef>
                <a:spcPct val="50000"/>
              </a:spcBef>
            </a:pPr>
            <a:r>
              <a:rPr lang="ja-JP" altLang="en-US">
                <a:solidFill>
                  <a:srgbClr val="F91C05"/>
                </a:solidFill>
              </a:rPr>
              <a:t>断り方を考えてみましょう。</a:t>
            </a:r>
            <a:endParaRPr lang="en-US" altLang="ja-JP" dirty="0">
              <a:solidFill>
                <a:srgbClr val="F91C05"/>
              </a:solidFill>
            </a:endParaRPr>
          </a:p>
          <a:p>
            <a:pPr>
              <a:spcBef>
                <a:spcPct val="50000"/>
              </a:spcBef>
            </a:pPr>
            <a:r>
              <a:rPr lang="ja-JP" altLang="en-US">
                <a:solidFill>
                  <a:srgbClr val="F91C05"/>
                </a:solidFill>
              </a:rPr>
              <a:t>理由は何でも良い。</a:t>
            </a:r>
            <a:endParaRPr lang="en-US" altLang="ja-JP" dirty="0">
              <a:solidFill>
                <a:srgbClr val="F91C05"/>
              </a:solidFill>
            </a:endParaRPr>
          </a:p>
          <a:p>
            <a:r>
              <a:rPr lang="ja-JP" altLang="en-US">
                <a:solidFill>
                  <a:srgbClr val="F91C05"/>
                </a:solidFill>
              </a:rPr>
              <a:t>自分が思うことを率直に伝え、できれば誘った相手もタバコをやめるように</a:t>
            </a:r>
            <a:endParaRPr lang="en-US" altLang="ja-JP" dirty="0">
              <a:solidFill>
                <a:srgbClr val="F91C05"/>
              </a:solidFill>
            </a:endParaRPr>
          </a:p>
          <a:p>
            <a:r>
              <a:rPr lang="ja-JP" altLang="en-US">
                <a:solidFill>
                  <a:srgbClr val="F91C05"/>
                </a:solidFill>
              </a:rPr>
              <a:t>お話できればいいですね。</a:t>
            </a:r>
            <a:endParaRPr lang="en-US" altLang="ja-JP" dirty="0">
              <a:solidFill>
                <a:srgbClr val="F91C05"/>
              </a:solidFill>
            </a:endParaRPr>
          </a:p>
          <a:p>
            <a:r>
              <a:rPr lang="ja-JP" altLang="en-US">
                <a:solidFill>
                  <a:srgbClr val="F91C05"/>
                </a:solidFill>
              </a:rPr>
              <a:t>でもムリな時は、素早くその場から離れ、距離をおくことも大事です。</a:t>
            </a:r>
            <a:endParaRPr lang="ja-JP" altLang="en-US"/>
          </a:p>
          <a:p>
            <a:endParaRPr lang="ja-JP"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御家族や周りに人に、タバコをやめてもらうには</a:t>
            </a:r>
            <a:endParaRPr kumimoji="1" lang="en-US" altLang="ja-JP" dirty="0"/>
          </a:p>
          <a:p>
            <a:r>
              <a:rPr kumimoji="1" lang="ja-JP" altLang="en-US"/>
              <a:t>どうしたらいいと思いますか？</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45</a:t>
            </a:fld>
            <a:endParaRPr lang="en-US" altLang="ja-JP"/>
          </a:p>
        </p:txBody>
      </p:sp>
    </p:spTree>
    <p:extLst>
      <p:ext uri="{BB962C8B-B14F-4D97-AF65-F5344CB8AC3E}">
        <p14:creationId xmlns:p14="http://schemas.microsoft.com/office/powerpoint/2010/main" val="29255521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F0488132-5081-4ECA-A3F5-65A29F82D523}" type="slidenum">
              <a:rPr lang="en-US" altLang="ja-JP" smtClean="0"/>
              <a:pPr/>
              <a:t>46</a:t>
            </a:fld>
            <a:endParaRPr lang="en-US" altLang="ja-JP"/>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ja-JP" altLang="en-US"/>
              <a:t>新型コロナウイルスは、肺や気管支が悪くなる病気です。</a:t>
            </a:r>
            <a:endParaRPr lang="en-US" altLang="ja-JP" dirty="0"/>
          </a:p>
          <a:p>
            <a:pPr eaLnBrk="1" hangingPunct="1"/>
            <a:r>
              <a:rPr lang="ja-JP" altLang="en-US"/>
              <a:t>タバコを吸っていると、コロナウイルスが重症になる危険性が</a:t>
            </a:r>
            <a:endParaRPr lang="en-US" altLang="ja-JP" dirty="0"/>
          </a:p>
          <a:p>
            <a:pPr eaLnBrk="1" hangingPunct="1"/>
            <a:r>
              <a:rPr lang="ja-JP" altLang="en-US"/>
              <a:t>高くなってしまいます。</a:t>
            </a:r>
            <a:endParaRPr lang="en-US" altLang="ja-JP" dirty="0"/>
          </a:p>
          <a:p>
            <a:pPr eaLnBrk="1" hangingPunct="1"/>
            <a:r>
              <a:rPr lang="ja-JP" altLang="en-US"/>
              <a:t>タバコを辞めて、健康になろう、と御家族にも伝えてみてください。</a:t>
            </a:r>
            <a:endParaRPr lang="en-US" altLang="ja-JP" dirty="0"/>
          </a:p>
          <a:p>
            <a:pPr eaLnBrk="1" hangingPunct="1"/>
            <a:endParaRPr lang="en-US" altLang="ja-JP" dirty="0"/>
          </a:p>
        </p:txBody>
      </p:sp>
    </p:spTree>
    <p:extLst>
      <p:ext uri="{BB962C8B-B14F-4D97-AF65-F5344CB8AC3E}">
        <p14:creationId xmlns:p14="http://schemas.microsoft.com/office/powerpoint/2010/main" val="22990630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自分の体、そして大切な周りの人の体の健康を</a:t>
            </a:r>
            <a:endParaRPr kumimoji="1" lang="en-US" altLang="ja-JP" dirty="0"/>
          </a:p>
          <a:p>
            <a:r>
              <a:rPr kumimoji="1" lang="ja-JP" altLang="en-US"/>
              <a:t>よく考えて貰ってください。</a:t>
            </a:r>
            <a:endParaRPr kumimoji="1" lang="en-US" altLang="ja-JP" dirty="0"/>
          </a:p>
          <a:p>
            <a:r>
              <a:rPr kumimoji="1" lang="ja-JP" altLang="en-US"/>
              <a:t>皆さんの一言で、タバコを止められるかもしれません。</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47</a:t>
            </a:fld>
            <a:endParaRPr lang="en-US" altLang="ja-JP"/>
          </a:p>
        </p:txBody>
      </p:sp>
    </p:spTree>
    <p:extLst>
      <p:ext uri="{BB962C8B-B14F-4D97-AF65-F5344CB8AC3E}">
        <p14:creationId xmlns:p14="http://schemas.microsoft.com/office/powerpoint/2010/main" val="33102167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タバコをやめられないのは、ニコチン中毒という病気ですから</a:t>
            </a:r>
            <a:endParaRPr kumimoji="1" lang="en-US" altLang="ja-JP" dirty="0"/>
          </a:p>
          <a:p>
            <a:r>
              <a:rPr kumimoji="1" lang="ja-JP" altLang="en-US"/>
              <a:t>専門の病院へ行って、治療をうけてもらうのがいいです。</a:t>
            </a:r>
            <a:endParaRPr kumimoji="1" lang="en-US" altLang="ja-JP" dirty="0"/>
          </a:p>
          <a:p>
            <a:endParaRPr kumimoji="1" lang="en-US" altLang="ja-JP" dirty="0"/>
          </a:p>
          <a:p>
            <a:r>
              <a:rPr kumimoji="1" lang="ja-JP" altLang="en-US"/>
              <a:t>佐賀県内でも、</a:t>
            </a:r>
            <a:r>
              <a:rPr kumimoji="1" lang="en-US" altLang="ja-JP" dirty="0"/>
              <a:t>140</a:t>
            </a:r>
            <a:r>
              <a:rPr kumimoji="1" lang="ja-JP" altLang="en-US"/>
              <a:t>の病院で禁煙治療を行っています。</a:t>
            </a:r>
            <a:endParaRPr kumimoji="1" lang="en-US" altLang="ja-JP" dirty="0"/>
          </a:p>
          <a:p>
            <a:r>
              <a:rPr kumimoji="1" lang="ja-JP" altLang="en-US"/>
              <a:t>自分ではやめられない時、それは意志が弱いのではなく</a:t>
            </a:r>
            <a:endParaRPr kumimoji="1" lang="en-US" altLang="ja-JP" dirty="0"/>
          </a:p>
          <a:p>
            <a:r>
              <a:rPr kumimoji="1" lang="ja-JP" altLang="en-US"/>
              <a:t>病気を直さなければ、と考えましょう。</a:t>
            </a:r>
            <a:endParaRPr kumimoji="1" lang="en-US" altLang="ja-JP" dirty="0"/>
          </a:p>
          <a:p>
            <a:r>
              <a:rPr kumimoji="1" lang="ja-JP" altLang="en-US"/>
              <a:t>病院へ受診し、カウンセリングや治療を受けて</a:t>
            </a:r>
            <a:endParaRPr kumimoji="1" lang="en-US" altLang="ja-JP" dirty="0"/>
          </a:p>
          <a:p>
            <a:r>
              <a:rPr kumimoji="1" lang="ja-JP" altLang="en-US"/>
              <a:t>たばこが卒業できるようになればと思います。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48</a:t>
            </a:fld>
            <a:endParaRPr lang="en-US" altLang="ja-JP"/>
          </a:p>
        </p:txBody>
      </p:sp>
    </p:spTree>
    <p:extLst>
      <p:ext uri="{BB962C8B-B14F-4D97-AF65-F5344CB8AC3E}">
        <p14:creationId xmlns:p14="http://schemas.microsoft.com/office/powerpoint/2010/main" val="1040878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国をあげて、禁煙対策にとりくんでいます。</a:t>
            </a:r>
            <a:endParaRPr kumimoji="1" lang="en-US" altLang="ja-JP" dirty="0"/>
          </a:p>
          <a:p>
            <a:r>
              <a:rPr kumimoji="1" lang="ja-JP" altLang="en-US"/>
              <a:t>毎月</a:t>
            </a:r>
            <a:r>
              <a:rPr kumimoji="1" lang="en-US" altLang="ja-JP" dirty="0"/>
              <a:t>22</a:t>
            </a:r>
            <a:r>
              <a:rPr kumimoji="1" lang="ja-JP" altLang="en-US"/>
              <a:t>日は、禁煙の日と定められています。</a:t>
            </a:r>
            <a:endParaRPr kumimoji="1" lang="en-US" altLang="ja-JP" dirty="0"/>
          </a:p>
          <a:p>
            <a:r>
              <a:rPr kumimoji="1" lang="ja-JP" altLang="en-US"/>
              <a:t>白鳥が二匹で、</a:t>
            </a:r>
            <a:r>
              <a:rPr kumimoji="1" lang="en-US" altLang="ja-JP" dirty="0"/>
              <a:t>『</a:t>
            </a:r>
            <a:r>
              <a:rPr kumimoji="1" lang="ja-JP" altLang="en-US"/>
              <a:t>スワンスワン</a:t>
            </a:r>
            <a:r>
              <a:rPr kumimoji="1" lang="en-US" altLang="ja-JP" dirty="0"/>
              <a:t>』</a:t>
            </a:r>
            <a:r>
              <a:rPr kumimoji="1" lang="ja-JP" altLang="en-US"/>
              <a:t>　という意味だそうです。</a:t>
            </a:r>
            <a:endParaRPr kumimoji="1" lang="en-US" altLang="ja-JP" dirty="0"/>
          </a:p>
          <a:p>
            <a:r>
              <a:rPr kumimoji="1" lang="ja-JP" altLang="en-US"/>
              <a:t>禁煙は、本人だけでは難しいこともあるので、御家族も一緒になって</a:t>
            </a:r>
            <a:endParaRPr kumimoji="1" lang="en-US" altLang="ja-JP" dirty="0"/>
          </a:p>
          <a:p>
            <a:r>
              <a:rPr kumimoji="1" lang="ja-JP" altLang="en-US"/>
              <a:t>取り組むことが大切です。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49</a:t>
            </a:fld>
            <a:endParaRPr lang="en-US" altLang="ja-JP"/>
          </a:p>
        </p:txBody>
      </p:sp>
    </p:spTree>
    <p:extLst>
      <p:ext uri="{BB962C8B-B14F-4D97-AF65-F5344CB8AC3E}">
        <p14:creationId xmlns:p14="http://schemas.microsoft.com/office/powerpoint/2010/main" val="29833169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今日は聞いてくれてありがとうございます。</a:t>
            </a:r>
            <a:endParaRPr kumimoji="1" lang="en-US" altLang="ja-JP" dirty="0"/>
          </a:p>
          <a:p>
            <a:r>
              <a:rPr kumimoji="1" lang="ja-JP" altLang="en-US"/>
              <a:t>タバコについて学んだことを、周りの人やおうちの人にも</a:t>
            </a:r>
            <a:endParaRPr kumimoji="1" lang="en-US" altLang="ja-JP" dirty="0"/>
          </a:p>
          <a:p>
            <a:r>
              <a:rPr kumimoji="1" lang="ja-JP" altLang="en-US"/>
              <a:t>教えてあげてくださいね。</a:t>
            </a:r>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4577A158-0348-481A-BA5D-2259B301A360}" type="slidenum">
              <a:rPr lang="en-US" altLang="ja-JP" smtClean="0"/>
              <a:pPr>
                <a:defRPr/>
              </a:pPr>
              <a:t>50</a:t>
            </a:fld>
            <a:endParaRPr lang="en-US" altLang="ja-JP"/>
          </a:p>
        </p:txBody>
      </p:sp>
    </p:spTree>
    <p:extLst>
      <p:ext uri="{BB962C8B-B14F-4D97-AF65-F5344CB8AC3E}">
        <p14:creationId xmlns:p14="http://schemas.microsoft.com/office/powerpoint/2010/main" val="3985455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200">
                <a:solidFill>
                  <a:srgbClr val="FFFF00"/>
                </a:solidFill>
                <a:ea typeface="ＤＦPOP体"/>
                <a:cs typeface="ＤＦPOP体"/>
              </a:rPr>
              <a:t>何番だとおもいますか？</a:t>
            </a:r>
          </a:p>
          <a:p>
            <a:pPr eaLnBrk="1" hangingPunct="1"/>
            <a:r>
              <a:rPr lang="ja-JP" altLang="en-US" sz="1200">
                <a:solidFill>
                  <a:srgbClr val="FFFF00"/>
                </a:solidFill>
                <a:ea typeface="ＤＦPOP体"/>
                <a:cs typeface="ＤＦPOP体"/>
              </a:rPr>
              <a:t>　①番　２種類　　</a:t>
            </a:r>
            <a:br>
              <a:rPr lang="ja-JP" altLang="en-US" sz="1200">
                <a:solidFill>
                  <a:srgbClr val="FFFF00"/>
                </a:solidFill>
                <a:ea typeface="ＤＦPOP体"/>
                <a:cs typeface="ＤＦPOP体"/>
              </a:rPr>
            </a:br>
            <a:r>
              <a:rPr lang="ja-JP" altLang="en-US" sz="1200">
                <a:solidFill>
                  <a:srgbClr val="FFFF00"/>
                </a:solidFill>
                <a:ea typeface="ＤＦPOP体"/>
                <a:cs typeface="ＤＦPOP体"/>
              </a:rPr>
              <a:t>　②番　</a:t>
            </a:r>
            <a:r>
              <a:rPr lang="en-US" altLang="ja-JP" sz="1200" dirty="0">
                <a:solidFill>
                  <a:srgbClr val="FFFF00"/>
                </a:solidFill>
                <a:ea typeface="ＤＦPOP体"/>
                <a:cs typeface="ＤＦPOP体"/>
              </a:rPr>
              <a:t>20</a:t>
            </a:r>
            <a:r>
              <a:rPr lang="ja-JP" altLang="en-US" sz="1200">
                <a:solidFill>
                  <a:srgbClr val="FFFF00"/>
                </a:solidFill>
                <a:ea typeface="ＤＦPOP体"/>
                <a:cs typeface="ＤＦPOP体"/>
              </a:rPr>
              <a:t>種類　</a:t>
            </a:r>
            <a:br>
              <a:rPr lang="ja-JP" altLang="en-US" sz="1200">
                <a:solidFill>
                  <a:srgbClr val="FFFF00"/>
                </a:solidFill>
                <a:ea typeface="ＤＦPOP体"/>
                <a:cs typeface="ＤＦPOP体"/>
              </a:rPr>
            </a:br>
            <a:r>
              <a:rPr lang="ja-JP" altLang="en-US" sz="1200">
                <a:solidFill>
                  <a:srgbClr val="FFFF00"/>
                </a:solidFill>
                <a:ea typeface="ＤＦPOP体"/>
                <a:cs typeface="ＤＦPOP体"/>
              </a:rPr>
              <a:t>　③ </a:t>
            </a:r>
            <a:r>
              <a:rPr lang="en-US" altLang="ja-JP" sz="1200" dirty="0">
                <a:solidFill>
                  <a:srgbClr val="FFFF00"/>
                </a:solidFill>
                <a:ea typeface="ＤＦPOP体"/>
                <a:cs typeface="ＤＦPOP体"/>
              </a:rPr>
              <a:t>200</a:t>
            </a:r>
            <a:r>
              <a:rPr lang="ja-JP" altLang="en-US" sz="1200">
                <a:solidFill>
                  <a:srgbClr val="FFFF00"/>
                </a:solidFill>
                <a:ea typeface="ＤＦPOP体"/>
                <a:cs typeface="ＤＦPOP体"/>
              </a:rPr>
              <a:t>番　種類</a:t>
            </a:r>
          </a:p>
          <a:p>
            <a:pPr eaLnBrk="1" hangingPunct="1"/>
            <a:r>
              <a:rPr lang="ja-JP" altLang="en-US" sz="1200">
                <a:solidFill>
                  <a:srgbClr val="FFFF00"/>
                </a:solidFill>
                <a:ea typeface="ＤＦPOP体"/>
                <a:cs typeface="ＤＦPOP体"/>
              </a:rPr>
              <a:t>正解は（クリックする）</a:t>
            </a:r>
            <a:r>
              <a:rPr lang="en-US" altLang="ja-JP" sz="1200" dirty="0">
                <a:solidFill>
                  <a:srgbClr val="FFFF00"/>
                </a:solidFill>
                <a:ea typeface="ＤＦPOP体"/>
                <a:cs typeface="ＤＦPOP体"/>
              </a:rPr>
              <a:t>200</a:t>
            </a:r>
            <a:r>
              <a:rPr lang="ja-JP" altLang="en-US" sz="1200">
                <a:solidFill>
                  <a:srgbClr val="FFFF00"/>
                </a:solidFill>
                <a:ea typeface="ＤＦPOP体"/>
                <a:cs typeface="ＤＦPOP体"/>
              </a:rPr>
              <a:t>種類です。</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5</a:t>
            </a:fld>
            <a:endParaRPr lang="en-US" altLang="ja-JP"/>
          </a:p>
        </p:txBody>
      </p:sp>
    </p:spTree>
    <p:extLst>
      <p:ext uri="{BB962C8B-B14F-4D97-AF65-F5344CB8AC3E}">
        <p14:creationId xmlns:p14="http://schemas.microsoft.com/office/powerpoint/2010/main" val="43015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タバコには、およそ</a:t>
            </a:r>
            <a:r>
              <a:rPr kumimoji="1" lang="en-US" altLang="ja-JP" dirty="0"/>
              <a:t>200</a:t>
            </a:r>
            <a:r>
              <a:rPr kumimoji="1" lang="ja-JP" altLang="en-US"/>
              <a:t>種類の体に悪い有害物質が含まれているので、</a:t>
            </a:r>
            <a:endParaRPr kumimoji="1" lang="en-US" altLang="ja-JP" dirty="0"/>
          </a:p>
          <a:p>
            <a:r>
              <a:rPr kumimoji="1" lang="en-US" altLang="ja-JP" dirty="0"/>
              <a:t>『</a:t>
            </a:r>
            <a:r>
              <a:rPr kumimoji="1" lang="ja-JP" altLang="en-US"/>
              <a:t>タバコは毒の缶詰だ！</a:t>
            </a:r>
            <a:r>
              <a:rPr kumimoji="1" lang="en-US" altLang="ja-JP" dirty="0"/>
              <a:t>』</a:t>
            </a:r>
            <a:r>
              <a:rPr kumimoji="1" lang="ja-JP" altLang="en-US"/>
              <a:t>と呼ぶ人もいます。</a:t>
            </a:r>
            <a:endParaRPr kumimoji="1" lang="en-US" altLang="ja-JP" dirty="0"/>
          </a:p>
          <a:p>
            <a:r>
              <a:rPr kumimoji="1" lang="ja-JP" altLang="en-US"/>
              <a:t>タバコの成分の中で、代表的な有害物質は、ニコチンとタール、それに一酸化炭素というものです。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6</a:t>
            </a:fld>
            <a:endParaRPr kumimoji="1" lang="ja-JP" altLang="en-US"/>
          </a:p>
        </p:txBody>
      </p:sp>
    </p:spTree>
    <p:extLst>
      <p:ext uri="{BB962C8B-B14F-4D97-AF65-F5344CB8AC3E}">
        <p14:creationId xmlns:p14="http://schemas.microsoft.com/office/powerpoint/2010/main" val="4242668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ニコチンにはどんな害があるのか？考えてみましょう。</a:t>
            </a:r>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7</a:t>
            </a:fld>
            <a:endParaRPr lang="en-US" altLang="ja-JP"/>
          </a:p>
        </p:txBody>
      </p:sp>
    </p:spTree>
    <p:extLst>
      <p:ext uri="{BB962C8B-B14F-4D97-AF65-F5344CB8AC3E}">
        <p14:creationId xmlns:p14="http://schemas.microsoft.com/office/powerpoint/2010/main" val="1037732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69B0FEF4-F0B5-46C4-BF9A-147F3680CA55}" type="slidenum">
              <a:rPr lang="en-US" altLang="ja-JP" smtClean="0"/>
              <a:pPr/>
              <a:t>8</a:t>
            </a:fld>
            <a:endParaRPr lang="en-US" altLang="ja-JP"/>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ja-JP" altLang="en-US" sz="1500">
                <a:solidFill>
                  <a:srgbClr val="FFFF00"/>
                </a:solidFill>
                <a:ea typeface="ＤＦPOP体"/>
                <a:cs typeface="ＤＦPOP体"/>
              </a:rPr>
              <a:t>何番だとおもいますか？</a:t>
            </a:r>
          </a:p>
          <a:p>
            <a:pPr eaLnBrk="1" hangingPunct="1"/>
            <a:r>
              <a:rPr lang="ja-JP" altLang="en-US" sz="1500">
                <a:solidFill>
                  <a:srgbClr val="FFFF00"/>
                </a:solidFill>
                <a:ea typeface="ＤＦPOP体"/>
                <a:cs typeface="ＤＦPOP体"/>
              </a:rPr>
              <a:t>　①血管を収縮させる　</a:t>
            </a:r>
            <a:br>
              <a:rPr lang="ja-JP" altLang="en-US" sz="1500">
                <a:solidFill>
                  <a:srgbClr val="FFFF00"/>
                </a:solidFill>
                <a:ea typeface="ＤＦPOP体"/>
                <a:cs typeface="ＤＦPOP体"/>
              </a:rPr>
            </a:br>
            <a:r>
              <a:rPr lang="ja-JP" altLang="en-US" sz="1500">
                <a:solidFill>
                  <a:srgbClr val="FFFF00"/>
                </a:solidFill>
                <a:ea typeface="ＤＦPOP体"/>
                <a:cs typeface="ＤＦPOP体"/>
              </a:rPr>
              <a:t>　②タバコがやめられなくなる（依存性がある）</a:t>
            </a:r>
            <a:endParaRPr lang="en-US" altLang="ja-JP" sz="1500" dirty="0">
              <a:solidFill>
                <a:srgbClr val="FFFF00"/>
              </a:solidFill>
              <a:ea typeface="ＤＦPOP体"/>
              <a:cs typeface="ＤＦPOP体"/>
            </a:endParaRPr>
          </a:p>
          <a:p>
            <a:pPr eaLnBrk="1" hangingPunct="1"/>
            <a:r>
              <a:rPr lang="ja-JP" altLang="en-US" sz="1500">
                <a:solidFill>
                  <a:srgbClr val="FFFF00"/>
                </a:solidFill>
                <a:ea typeface="ＤＦPOP体"/>
                <a:cs typeface="ＤＦPOP体"/>
              </a:rPr>
              <a:t>　③体内で発がん性物質に変化する</a:t>
            </a:r>
            <a:endParaRPr lang="en-US" altLang="ja-JP" sz="1500" dirty="0">
              <a:solidFill>
                <a:srgbClr val="FFFF00"/>
              </a:solidFill>
              <a:ea typeface="ＤＦPOP体"/>
              <a:cs typeface="ＤＦPOP体"/>
            </a:endParaRPr>
          </a:p>
          <a:p>
            <a:pPr eaLnBrk="1" hangingPunct="1"/>
            <a:endParaRPr lang="ja-JP" altLang="en-US" sz="1500">
              <a:solidFill>
                <a:srgbClr val="FFFF00"/>
              </a:solidFill>
              <a:ea typeface="ＤＦPOP体"/>
              <a:cs typeface="ＤＦPOP体"/>
            </a:endParaRPr>
          </a:p>
          <a:p>
            <a:pPr eaLnBrk="1" hangingPunct="1"/>
            <a:r>
              <a:rPr lang="ja-JP" altLang="en-US" sz="1500">
                <a:solidFill>
                  <a:srgbClr val="FFFF00"/>
                </a:solidFill>
                <a:ea typeface="ＤＦPOP体"/>
                <a:cs typeface="ＤＦPOP体"/>
              </a:rPr>
              <a:t>正解は（クリックする）①②③全部です。</a:t>
            </a:r>
            <a:endParaRPr lang="en-US" altLang="ja-JP" sz="1500" dirty="0">
              <a:solidFill>
                <a:srgbClr val="FFFF00"/>
              </a:solidFill>
              <a:ea typeface="ＤＦPOP体"/>
              <a:cs typeface="ＤＦPOP体"/>
            </a:endParaRPr>
          </a:p>
          <a:p>
            <a:pPr eaLnBrk="1" hangingPunct="1"/>
            <a:r>
              <a:rPr lang="ja-JP" altLang="en-US" sz="1500">
                <a:solidFill>
                  <a:srgbClr val="FFFF00"/>
                </a:solidFill>
                <a:ea typeface="ＤＦPOP体"/>
                <a:cs typeface="ＤＦPOP体"/>
              </a:rPr>
              <a:t>ニコチンには、様々な害があります。</a:t>
            </a:r>
            <a:endParaRPr lang="en-US" altLang="ja-JP" sz="1500" dirty="0">
              <a:solidFill>
                <a:srgbClr val="FFFF00"/>
              </a:solidFill>
              <a:ea typeface="ＤＦPOP体"/>
              <a:cs typeface="ＤＦPOP体"/>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タバコのニコチンが、どれくらい血液の流れをじゃましているか、</a:t>
            </a:r>
            <a:endParaRPr kumimoji="1" lang="en-US" altLang="ja-JP" dirty="0"/>
          </a:p>
          <a:p>
            <a:r>
              <a:rPr kumimoji="1" lang="ja-JP" altLang="en-US"/>
              <a:t>ウサギの耳の血管をつかった実験の動画があるので見てみましょう。</a:t>
            </a:r>
          </a:p>
          <a:p>
            <a:endParaRPr kumimoji="1" lang="ja-JP" altLang="en-US"/>
          </a:p>
        </p:txBody>
      </p:sp>
      <p:sp>
        <p:nvSpPr>
          <p:cNvPr id="4" name="スライド番号プレースホルダー 3"/>
          <p:cNvSpPr>
            <a:spLocks noGrp="1"/>
          </p:cNvSpPr>
          <p:nvPr>
            <p:ph type="sldNum" sz="quarter" idx="5"/>
          </p:nvPr>
        </p:nvSpPr>
        <p:spPr/>
        <p:txBody>
          <a:bodyPr/>
          <a:lstStyle/>
          <a:p>
            <a:pPr>
              <a:defRPr/>
            </a:pPr>
            <a:fld id="{3A9E5B4D-E565-40F7-AA7B-3E5B50C6CA60}" type="slidenum">
              <a:rPr lang="en-US" altLang="ja-JP" smtClean="0"/>
              <a:pPr>
                <a:defRPr/>
              </a:pPr>
              <a:t>9</a:t>
            </a:fld>
            <a:endParaRPr lang="en-US" altLang="ja-JP"/>
          </a:p>
        </p:txBody>
      </p:sp>
    </p:spTree>
    <p:extLst>
      <p:ext uri="{BB962C8B-B14F-4D97-AF65-F5344CB8AC3E}">
        <p14:creationId xmlns:p14="http://schemas.microsoft.com/office/powerpoint/2010/main" val="3380465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05EFD1C-10B8-BF42-809D-2F88738190A7}"/>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BE1DB534-7407-5F4F-9AB0-59B5C575C7E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356BEC3-F2EB-DE45-9A78-E8D55CAFF474}"/>
              </a:ext>
            </a:extLst>
          </p:cNvPr>
          <p:cNvSpPr>
            <a:spLocks noGrp="1"/>
          </p:cNvSpPr>
          <p:nvPr>
            <p:ph type="dt" sz="half" idx="10"/>
          </p:nvPr>
        </p:nvSpPr>
        <p:spPr/>
        <p:txBody>
          <a:bodyPr/>
          <a:lstStyle/>
          <a:p>
            <a:pPr>
              <a:defRPr/>
            </a:pPr>
            <a:endParaRPr lang="en-US" altLang="ja-JP"/>
          </a:p>
        </p:txBody>
      </p:sp>
      <p:sp>
        <p:nvSpPr>
          <p:cNvPr id="5" name="フッター プレースホルダー 4">
            <a:extLst>
              <a:ext uri="{FF2B5EF4-FFF2-40B4-BE49-F238E27FC236}">
                <a16:creationId xmlns:a16="http://schemas.microsoft.com/office/drawing/2014/main" id="{220384C0-30C6-AF4E-8EFA-8B9903D2560C}"/>
              </a:ext>
            </a:extLst>
          </p:cNvPr>
          <p:cNvSpPr>
            <a:spLocks noGrp="1"/>
          </p:cNvSpPr>
          <p:nvPr>
            <p:ph type="ftr" sz="quarter" idx="11"/>
          </p:nvPr>
        </p:nvSpPr>
        <p:spPr/>
        <p:txBody>
          <a:bodyPr/>
          <a:lstStyle/>
          <a:p>
            <a:pPr>
              <a:defRPr/>
            </a:pPr>
            <a:endParaRPr lang="en-US" altLang="ja-JP"/>
          </a:p>
        </p:txBody>
      </p:sp>
      <p:sp>
        <p:nvSpPr>
          <p:cNvPr id="6" name="スライド番号プレースホルダー 5">
            <a:extLst>
              <a:ext uri="{FF2B5EF4-FFF2-40B4-BE49-F238E27FC236}">
                <a16:creationId xmlns:a16="http://schemas.microsoft.com/office/drawing/2014/main" id="{47BDB502-C787-3A44-AE0B-E5FF6BC28FD8}"/>
              </a:ext>
            </a:extLst>
          </p:cNvPr>
          <p:cNvSpPr>
            <a:spLocks noGrp="1"/>
          </p:cNvSpPr>
          <p:nvPr>
            <p:ph type="sldNum" sz="quarter" idx="12"/>
          </p:nvPr>
        </p:nvSpPr>
        <p:spPr/>
        <p:txBody>
          <a:bodyPr/>
          <a:lstStyle/>
          <a:p>
            <a:pPr>
              <a:defRPr/>
            </a:pPr>
            <a:fld id="{90E4D353-5991-474D-A1AD-DBAAEDA2788D}" type="slidenum">
              <a:rPr lang="en-US" altLang="ja-JP" smtClean="0"/>
              <a:pPr>
                <a:defRPr/>
              </a:pPr>
              <a:t>‹#›</a:t>
            </a:fld>
            <a:endParaRPr lang="en-US" altLang="ja-JP"/>
          </a:p>
        </p:txBody>
      </p:sp>
    </p:spTree>
    <p:extLst>
      <p:ext uri="{BB962C8B-B14F-4D97-AF65-F5344CB8AC3E}">
        <p14:creationId xmlns:p14="http://schemas.microsoft.com/office/powerpoint/2010/main" val="1645330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8906C2-79C7-4A42-9C80-E2213544E34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187F7CB-7473-D74C-B09A-D303222D1A9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67D66C2-57AD-8C46-B2FA-AFAD4CBF1B80}"/>
              </a:ext>
            </a:extLst>
          </p:cNvPr>
          <p:cNvSpPr>
            <a:spLocks noGrp="1"/>
          </p:cNvSpPr>
          <p:nvPr>
            <p:ph type="dt" sz="half" idx="10"/>
          </p:nvPr>
        </p:nvSpPr>
        <p:spPr/>
        <p:txBody>
          <a:bodyPr/>
          <a:lstStyle/>
          <a:p>
            <a:pPr>
              <a:defRPr/>
            </a:pPr>
            <a:endParaRPr lang="en-US" altLang="ja-JP"/>
          </a:p>
        </p:txBody>
      </p:sp>
      <p:sp>
        <p:nvSpPr>
          <p:cNvPr id="5" name="フッター プレースホルダー 4">
            <a:extLst>
              <a:ext uri="{FF2B5EF4-FFF2-40B4-BE49-F238E27FC236}">
                <a16:creationId xmlns:a16="http://schemas.microsoft.com/office/drawing/2014/main" id="{9CE93BAA-1C72-F848-AC1E-C2022A10A2F3}"/>
              </a:ext>
            </a:extLst>
          </p:cNvPr>
          <p:cNvSpPr>
            <a:spLocks noGrp="1"/>
          </p:cNvSpPr>
          <p:nvPr>
            <p:ph type="ftr" sz="quarter" idx="11"/>
          </p:nvPr>
        </p:nvSpPr>
        <p:spPr/>
        <p:txBody>
          <a:bodyPr/>
          <a:lstStyle/>
          <a:p>
            <a:pPr>
              <a:defRPr/>
            </a:pPr>
            <a:endParaRPr lang="en-US" altLang="ja-JP"/>
          </a:p>
        </p:txBody>
      </p:sp>
      <p:sp>
        <p:nvSpPr>
          <p:cNvPr id="6" name="スライド番号プレースホルダー 5">
            <a:extLst>
              <a:ext uri="{FF2B5EF4-FFF2-40B4-BE49-F238E27FC236}">
                <a16:creationId xmlns:a16="http://schemas.microsoft.com/office/drawing/2014/main" id="{C9FF038C-04DA-8E48-899F-D67EA932A8FC}"/>
              </a:ext>
            </a:extLst>
          </p:cNvPr>
          <p:cNvSpPr>
            <a:spLocks noGrp="1"/>
          </p:cNvSpPr>
          <p:nvPr>
            <p:ph type="sldNum" sz="quarter" idx="12"/>
          </p:nvPr>
        </p:nvSpPr>
        <p:spPr/>
        <p:txBody>
          <a:bodyPr/>
          <a:lstStyle/>
          <a:p>
            <a:pPr>
              <a:defRPr/>
            </a:pPr>
            <a:fld id="{27271934-1D93-4FB2-A12C-D154D981DC02}" type="slidenum">
              <a:rPr lang="en-US" altLang="ja-JP" smtClean="0"/>
              <a:pPr>
                <a:defRPr/>
              </a:pPr>
              <a:t>‹#›</a:t>
            </a:fld>
            <a:endParaRPr lang="en-US" altLang="ja-JP"/>
          </a:p>
        </p:txBody>
      </p:sp>
    </p:spTree>
    <p:extLst>
      <p:ext uri="{BB962C8B-B14F-4D97-AF65-F5344CB8AC3E}">
        <p14:creationId xmlns:p14="http://schemas.microsoft.com/office/powerpoint/2010/main" val="4199148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2EC39D5-84BD-1C40-86E8-6079151B60B5}"/>
              </a:ext>
            </a:extLst>
          </p:cNvPr>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73A9BD6-5AF1-E64E-A6B4-92F76C6FC0F0}"/>
              </a:ext>
            </a:extLst>
          </p:cNvPr>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597CFAA-DB9A-CD4D-9AEB-3F03D1AB4B22}"/>
              </a:ext>
            </a:extLst>
          </p:cNvPr>
          <p:cNvSpPr>
            <a:spLocks noGrp="1"/>
          </p:cNvSpPr>
          <p:nvPr>
            <p:ph type="dt" sz="half" idx="10"/>
          </p:nvPr>
        </p:nvSpPr>
        <p:spPr/>
        <p:txBody>
          <a:bodyPr/>
          <a:lstStyle/>
          <a:p>
            <a:pPr>
              <a:defRPr/>
            </a:pPr>
            <a:endParaRPr lang="en-US" altLang="ja-JP"/>
          </a:p>
        </p:txBody>
      </p:sp>
      <p:sp>
        <p:nvSpPr>
          <p:cNvPr id="5" name="フッター プレースホルダー 4">
            <a:extLst>
              <a:ext uri="{FF2B5EF4-FFF2-40B4-BE49-F238E27FC236}">
                <a16:creationId xmlns:a16="http://schemas.microsoft.com/office/drawing/2014/main" id="{138ADAE4-A65A-7A40-BD28-01F581413F4B}"/>
              </a:ext>
            </a:extLst>
          </p:cNvPr>
          <p:cNvSpPr>
            <a:spLocks noGrp="1"/>
          </p:cNvSpPr>
          <p:nvPr>
            <p:ph type="ftr" sz="quarter" idx="11"/>
          </p:nvPr>
        </p:nvSpPr>
        <p:spPr/>
        <p:txBody>
          <a:bodyPr/>
          <a:lstStyle/>
          <a:p>
            <a:pPr>
              <a:defRPr/>
            </a:pPr>
            <a:endParaRPr lang="en-US" altLang="ja-JP"/>
          </a:p>
        </p:txBody>
      </p:sp>
      <p:sp>
        <p:nvSpPr>
          <p:cNvPr id="6" name="スライド番号プレースホルダー 5">
            <a:extLst>
              <a:ext uri="{FF2B5EF4-FFF2-40B4-BE49-F238E27FC236}">
                <a16:creationId xmlns:a16="http://schemas.microsoft.com/office/drawing/2014/main" id="{D7534449-A9B4-9344-942B-0FB59274F977}"/>
              </a:ext>
            </a:extLst>
          </p:cNvPr>
          <p:cNvSpPr>
            <a:spLocks noGrp="1"/>
          </p:cNvSpPr>
          <p:nvPr>
            <p:ph type="sldNum" sz="quarter" idx="12"/>
          </p:nvPr>
        </p:nvSpPr>
        <p:spPr/>
        <p:txBody>
          <a:bodyPr/>
          <a:lstStyle/>
          <a:p>
            <a:pPr>
              <a:defRPr/>
            </a:pPr>
            <a:fld id="{CC4D8D07-8FD1-467D-972B-1A3DD2DFB63D}" type="slidenum">
              <a:rPr lang="en-US" altLang="ja-JP" smtClean="0"/>
              <a:pPr>
                <a:defRPr/>
              </a:pPr>
              <a:t>‹#›</a:t>
            </a:fld>
            <a:endParaRPr lang="en-US" altLang="ja-JP"/>
          </a:p>
        </p:txBody>
      </p:sp>
    </p:spTree>
    <p:extLst>
      <p:ext uri="{BB962C8B-B14F-4D97-AF65-F5344CB8AC3E}">
        <p14:creationId xmlns:p14="http://schemas.microsoft.com/office/powerpoint/2010/main" val="1731634781"/>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a:t>マスタ タイトルの書式設定</a:t>
            </a:r>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63A5126F-AC10-4501-9F02-0766F60AFC63}" type="slidenum">
              <a:rPr lang="en-US" altLang="ja-JP"/>
              <a:pPr>
                <a:defRPr/>
              </a:pPr>
              <a:t>‹#›</a:t>
            </a:fld>
            <a:endParaRPr lang="en-US" altLang="ja-JP"/>
          </a:p>
        </p:txBody>
      </p:sp>
    </p:spTree>
    <p:extLst>
      <p:ext uri="{BB962C8B-B14F-4D97-AF65-F5344CB8AC3E}">
        <p14:creationId xmlns:p14="http://schemas.microsoft.com/office/powerpoint/2010/main" val="3510350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6482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C2F2FC6-D947-4E58-8D3F-52ACBCDE776E}" type="slidenum">
              <a:rPr lang="en-US" altLang="ja-JP"/>
              <a:pPr>
                <a:defRPr/>
              </a:pPr>
              <a:t>‹#›</a:t>
            </a:fld>
            <a:endParaRPr lang="en-US" altLang="ja-JP"/>
          </a:p>
        </p:txBody>
      </p:sp>
    </p:spTree>
    <p:extLst>
      <p:ext uri="{BB962C8B-B14F-4D97-AF65-F5344CB8AC3E}">
        <p14:creationId xmlns:p14="http://schemas.microsoft.com/office/powerpoint/2010/main" val="698480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06FB5D3-C7D7-1345-A8D0-EE8BBE2D623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50C5995-6D8E-1242-9B76-8CFD19BC9C7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C9B67AF-5A79-6C4F-8D40-9AC3CA12F062}"/>
              </a:ext>
            </a:extLst>
          </p:cNvPr>
          <p:cNvSpPr>
            <a:spLocks noGrp="1"/>
          </p:cNvSpPr>
          <p:nvPr>
            <p:ph type="dt" sz="half" idx="10"/>
          </p:nvPr>
        </p:nvSpPr>
        <p:spPr/>
        <p:txBody>
          <a:bodyPr/>
          <a:lstStyle/>
          <a:p>
            <a:pPr>
              <a:defRPr/>
            </a:pPr>
            <a:endParaRPr lang="en-US" altLang="ja-JP"/>
          </a:p>
        </p:txBody>
      </p:sp>
      <p:sp>
        <p:nvSpPr>
          <p:cNvPr id="5" name="フッター プレースホルダー 4">
            <a:extLst>
              <a:ext uri="{FF2B5EF4-FFF2-40B4-BE49-F238E27FC236}">
                <a16:creationId xmlns:a16="http://schemas.microsoft.com/office/drawing/2014/main" id="{0A00CDDE-3F75-8141-93ED-BF7CEA338D03}"/>
              </a:ext>
            </a:extLst>
          </p:cNvPr>
          <p:cNvSpPr>
            <a:spLocks noGrp="1"/>
          </p:cNvSpPr>
          <p:nvPr>
            <p:ph type="ftr" sz="quarter" idx="11"/>
          </p:nvPr>
        </p:nvSpPr>
        <p:spPr/>
        <p:txBody>
          <a:bodyPr/>
          <a:lstStyle/>
          <a:p>
            <a:pPr>
              <a:defRPr/>
            </a:pPr>
            <a:endParaRPr lang="en-US" altLang="ja-JP"/>
          </a:p>
        </p:txBody>
      </p:sp>
      <p:sp>
        <p:nvSpPr>
          <p:cNvPr id="6" name="スライド番号プレースホルダー 5">
            <a:extLst>
              <a:ext uri="{FF2B5EF4-FFF2-40B4-BE49-F238E27FC236}">
                <a16:creationId xmlns:a16="http://schemas.microsoft.com/office/drawing/2014/main" id="{2BA02964-724E-EF49-AEE8-EF8095F6C70C}"/>
              </a:ext>
            </a:extLst>
          </p:cNvPr>
          <p:cNvSpPr>
            <a:spLocks noGrp="1"/>
          </p:cNvSpPr>
          <p:nvPr>
            <p:ph type="sldNum" sz="quarter" idx="12"/>
          </p:nvPr>
        </p:nvSpPr>
        <p:spPr/>
        <p:txBody>
          <a:bodyPr/>
          <a:lstStyle/>
          <a:p>
            <a:pPr>
              <a:defRPr/>
            </a:pPr>
            <a:fld id="{76146AA9-C1FD-4138-8E07-CF5540A1CA32}" type="slidenum">
              <a:rPr lang="en-US" altLang="ja-JP" smtClean="0"/>
              <a:pPr>
                <a:defRPr/>
              </a:pPr>
              <a:t>‹#›</a:t>
            </a:fld>
            <a:endParaRPr lang="en-US" altLang="ja-JP"/>
          </a:p>
        </p:txBody>
      </p:sp>
    </p:spTree>
    <p:extLst>
      <p:ext uri="{BB962C8B-B14F-4D97-AF65-F5344CB8AC3E}">
        <p14:creationId xmlns:p14="http://schemas.microsoft.com/office/powerpoint/2010/main" val="2912291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6AC118-83DE-894D-9604-CCFBFA2F52E3}"/>
              </a:ext>
            </a:extLst>
          </p:cNvPr>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6DC0ACF-7142-934E-BA71-2601A0391545}"/>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D299DF18-622C-224C-A8A6-41164DF6BD35}"/>
              </a:ext>
            </a:extLst>
          </p:cNvPr>
          <p:cNvSpPr>
            <a:spLocks noGrp="1"/>
          </p:cNvSpPr>
          <p:nvPr>
            <p:ph type="dt" sz="half" idx="10"/>
          </p:nvPr>
        </p:nvSpPr>
        <p:spPr/>
        <p:txBody>
          <a:bodyPr/>
          <a:lstStyle/>
          <a:p>
            <a:pPr>
              <a:defRPr/>
            </a:pPr>
            <a:endParaRPr lang="en-US" altLang="ja-JP"/>
          </a:p>
        </p:txBody>
      </p:sp>
      <p:sp>
        <p:nvSpPr>
          <p:cNvPr id="5" name="フッター プレースホルダー 4">
            <a:extLst>
              <a:ext uri="{FF2B5EF4-FFF2-40B4-BE49-F238E27FC236}">
                <a16:creationId xmlns:a16="http://schemas.microsoft.com/office/drawing/2014/main" id="{4D2A9985-9778-354F-8BB4-19ADB500000E}"/>
              </a:ext>
            </a:extLst>
          </p:cNvPr>
          <p:cNvSpPr>
            <a:spLocks noGrp="1"/>
          </p:cNvSpPr>
          <p:nvPr>
            <p:ph type="ftr" sz="quarter" idx="11"/>
          </p:nvPr>
        </p:nvSpPr>
        <p:spPr/>
        <p:txBody>
          <a:bodyPr/>
          <a:lstStyle/>
          <a:p>
            <a:pPr>
              <a:defRPr/>
            </a:pPr>
            <a:endParaRPr lang="en-US" altLang="ja-JP"/>
          </a:p>
        </p:txBody>
      </p:sp>
      <p:sp>
        <p:nvSpPr>
          <p:cNvPr id="6" name="スライド番号プレースホルダー 5">
            <a:extLst>
              <a:ext uri="{FF2B5EF4-FFF2-40B4-BE49-F238E27FC236}">
                <a16:creationId xmlns:a16="http://schemas.microsoft.com/office/drawing/2014/main" id="{ED682087-DF88-4646-AC42-EF97DE9AF8C7}"/>
              </a:ext>
            </a:extLst>
          </p:cNvPr>
          <p:cNvSpPr>
            <a:spLocks noGrp="1"/>
          </p:cNvSpPr>
          <p:nvPr>
            <p:ph type="sldNum" sz="quarter" idx="12"/>
          </p:nvPr>
        </p:nvSpPr>
        <p:spPr/>
        <p:txBody>
          <a:bodyPr/>
          <a:lstStyle/>
          <a:p>
            <a:pPr>
              <a:defRPr/>
            </a:pPr>
            <a:fld id="{85B35306-D03A-4F9D-A51B-31E2B24CBF07}" type="slidenum">
              <a:rPr lang="en-US" altLang="ja-JP" smtClean="0"/>
              <a:pPr>
                <a:defRPr/>
              </a:pPr>
              <a:t>‹#›</a:t>
            </a:fld>
            <a:endParaRPr lang="en-US" altLang="ja-JP"/>
          </a:p>
        </p:txBody>
      </p:sp>
    </p:spTree>
    <p:extLst>
      <p:ext uri="{BB962C8B-B14F-4D97-AF65-F5344CB8AC3E}">
        <p14:creationId xmlns:p14="http://schemas.microsoft.com/office/powerpoint/2010/main" val="4090328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BE3429-A8E2-1948-8928-EDD761F8DC3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40A3A95-F49F-EB48-8A19-A0BA446A28BC}"/>
              </a:ext>
            </a:extLst>
          </p:cNvPr>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B9E9BE82-09DE-964B-BE69-D080B3E6B391}"/>
              </a:ext>
            </a:extLst>
          </p:cNvPr>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B881B76-00AE-3E49-88A6-BC40569C9C9E}"/>
              </a:ext>
            </a:extLst>
          </p:cNvPr>
          <p:cNvSpPr>
            <a:spLocks noGrp="1"/>
          </p:cNvSpPr>
          <p:nvPr>
            <p:ph type="dt" sz="half" idx="10"/>
          </p:nvPr>
        </p:nvSpPr>
        <p:spPr/>
        <p:txBody>
          <a:bodyPr/>
          <a:lstStyle/>
          <a:p>
            <a:pPr>
              <a:defRPr/>
            </a:pPr>
            <a:endParaRPr lang="en-US" altLang="ja-JP"/>
          </a:p>
        </p:txBody>
      </p:sp>
      <p:sp>
        <p:nvSpPr>
          <p:cNvPr id="6" name="フッター プレースホルダー 5">
            <a:extLst>
              <a:ext uri="{FF2B5EF4-FFF2-40B4-BE49-F238E27FC236}">
                <a16:creationId xmlns:a16="http://schemas.microsoft.com/office/drawing/2014/main" id="{E9C23072-C5B7-FB4A-9ADC-F6D2778A15D4}"/>
              </a:ext>
            </a:extLst>
          </p:cNvPr>
          <p:cNvSpPr>
            <a:spLocks noGrp="1"/>
          </p:cNvSpPr>
          <p:nvPr>
            <p:ph type="ftr" sz="quarter" idx="11"/>
          </p:nvPr>
        </p:nvSpPr>
        <p:spPr/>
        <p:txBody>
          <a:bodyPr/>
          <a:lstStyle/>
          <a:p>
            <a:pPr>
              <a:defRPr/>
            </a:pPr>
            <a:endParaRPr lang="en-US" altLang="ja-JP"/>
          </a:p>
        </p:txBody>
      </p:sp>
      <p:sp>
        <p:nvSpPr>
          <p:cNvPr id="7" name="スライド番号プレースホルダー 6">
            <a:extLst>
              <a:ext uri="{FF2B5EF4-FFF2-40B4-BE49-F238E27FC236}">
                <a16:creationId xmlns:a16="http://schemas.microsoft.com/office/drawing/2014/main" id="{3E6D43B9-7B38-5349-BC86-177A42CDE44D}"/>
              </a:ext>
            </a:extLst>
          </p:cNvPr>
          <p:cNvSpPr>
            <a:spLocks noGrp="1"/>
          </p:cNvSpPr>
          <p:nvPr>
            <p:ph type="sldNum" sz="quarter" idx="12"/>
          </p:nvPr>
        </p:nvSpPr>
        <p:spPr/>
        <p:txBody>
          <a:bodyPr/>
          <a:lstStyle/>
          <a:p>
            <a:pPr>
              <a:defRPr/>
            </a:pPr>
            <a:fld id="{4D859614-7286-44BE-95B1-7B02024C02A4}" type="slidenum">
              <a:rPr lang="en-US" altLang="ja-JP" smtClean="0"/>
              <a:pPr>
                <a:defRPr/>
              </a:pPr>
              <a:t>‹#›</a:t>
            </a:fld>
            <a:endParaRPr lang="en-US" altLang="ja-JP"/>
          </a:p>
        </p:txBody>
      </p:sp>
    </p:spTree>
    <p:extLst>
      <p:ext uri="{BB962C8B-B14F-4D97-AF65-F5344CB8AC3E}">
        <p14:creationId xmlns:p14="http://schemas.microsoft.com/office/powerpoint/2010/main" val="588751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80B532-56C9-194A-83CF-5313D86099FE}"/>
              </a:ext>
            </a:extLst>
          </p:cNvPr>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1246CDF-E3A9-EF47-A02E-5F14F4497A19}"/>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7A30765-AE33-4447-A321-0A826C77DB08}"/>
              </a:ext>
            </a:extLst>
          </p:cNvPr>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D76682A-5496-7043-B07A-8B1958A437F1}"/>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07A7F4B-0977-C642-A7BB-A3AD62C54451}"/>
              </a:ext>
            </a:extLst>
          </p:cNvPr>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7F04C46-657A-8B46-AC67-80BF339EDF0D}"/>
              </a:ext>
            </a:extLst>
          </p:cNvPr>
          <p:cNvSpPr>
            <a:spLocks noGrp="1"/>
          </p:cNvSpPr>
          <p:nvPr>
            <p:ph type="dt" sz="half" idx="10"/>
          </p:nvPr>
        </p:nvSpPr>
        <p:spPr/>
        <p:txBody>
          <a:bodyPr/>
          <a:lstStyle/>
          <a:p>
            <a:pPr>
              <a:defRPr/>
            </a:pPr>
            <a:endParaRPr lang="en-US" altLang="ja-JP"/>
          </a:p>
        </p:txBody>
      </p:sp>
      <p:sp>
        <p:nvSpPr>
          <p:cNvPr id="8" name="フッター プレースホルダー 7">
            <a:extLst>
              <a:ext uri="{FF2B5EF4-FFF2-40B4-BE49-F238E27FC236}">
                <a16:creationId xmlns:a16="http://schemas.microsoft.com/office/drawing/2014/main" id="{4CDA2097-2CC4-E941-950B-C4C63A9415E7}"/>
              </a:ext>
            </a:extLst>
          </p:cNvPr>
          <p:cNvSpPr>
            <a:spLocks noGrp="1"/>
          </p:cNvSpPr>
          <p:nvPr>
            <p:ph type="ftr" sz="quarter" idx="11"/>
          </p:nvPr>
        </p:nvSpPr>
        <p:spPr/>
        <p:txBody>
          <a:bodyPr/>
          <a:lstStyle/>
          <a:p>
            <a:pPr>
              <a:defRPr/>
            </a:pPr>
            <a:endParaRPr lang="en-US" altLang="ja-JP"/>
          </a:p>
        </p:txBody>
      </p:sp>
      <p:sp>
        <p:nvSpPr>
          <p:cNvPr id="9" name="スライド番号プレースホルダー 8">
            <a:extLst>
              <a:ext uri="{FF2B5EF4-FFF2-40B4-BE49-F238E27FC236}">
                <a16:creationId xmlns:a16="http://schemas.microsoft.com/office/drawing/2014/main" id="{0A5EEFFC-57C2-3F4C-8824-95596ECD3BDA}"/>
              </a:ext>
            </a:extLst>
          </p:cNvPr>
          <p:cNvSpPr>
            <a:spLocks noGrp="1"/>
          </p:cNvSpPr>
          <p:nvPr>
            <p:ph type="sldNum" sz="quarter" idx="12"/>
          </p:nvPr>
        </p:nvSpPr>
        <p:spPr/>
        <p:txBody>
          <a:bodyPr/>
          <a:lstStyle/>
          <a:p>
            <a:pPr>
              <a:defRPr/>
            </a:pPr>
            <a:fld id="{C92BF78C-1E4A-425D-9F4C-AD517CC75473}" type="slidenum">
              <a:rPr lang="en-US" altLang="ja-JP" smtClean="0"/>
              <a:pPr>
                <a:defRPr/>
              </a:pPr>
              <a:t>‹#›</a:t>
            </a:fld>
            <a:endParaRPr lang="en-US" altLang="ja-JP"/>
          </a:p>
        </p:txBody>
      </p:sp>
    </p:spTree>
    <p:extLst>
      <p:ext uri="{BB962C8B-B14F-4D97-AF65-F5344CB8AC3E}">
        <p14:creationId xmlns:p14="http://schemas.microsoft.com/office/powerpoint/2010/main" val="1086174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3F5FBA-6B74-A045-8EEE-63B5D8FB3F3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BE6A46E-F48E-6B40-8F77-97936D6163DF}"/>
              </a:ext>
            </a:extLst>
          </p:cNvPr>
          <p:cNvSpPr>
            <a:spLocks noGrp="1"/>
          </p:cNvSpPr>
          <p:nvPr>
            <p:ph type="dt" sz="half" idx="10"/>
          </p:nvPr>
        </p:nvSpPr>
        <p:spPr/>
        <p:txBody>
          <a:bodyPr/>
          <a:lstStyle/>
          <a:p>
            <a:pPr>
              <a:defRPr/>
            </a:pPr>
            <a:endParaRPr lang="en-US" altLang="ja-JP"/>
          </a:p>
        </p:txBody>
      </p:sp>
      <p:sp>
        <p:nvSpPr>
          <p:cNvPr id="4" name="フッター プレースホルダー 3">
            <a:extLst>
              <a:ext uri="{FF2B5EF4-FFF2-40B4-BE49-F238E27FC236}">
                <a16:creationId xmlns:a16="http://schemas.microsoft.com/office/drawing/2014/main" id="{6F24DAE6-91AD-CD43-86AA-3D0008ABDCBD}"/>
              </a:ext>
            </a:extLst>
          </p:cNvPr>
          <p:cNvSpPr>
            <a:spLocks noGrp="1"/>
          </p:cNvSpPr>
          <p:nvPr>
            <p:ph type="ftr" sz="quarter" idx="11"/>
          </p:nvPr>
        </p:nvSpPr>
        <p:spPr/>
        <p:txBody>
          <a:bodyPr/>
          <a:lstStyle/>
          <a:p>
            <a:pPr>
              <a:defRPr/>
            </a:pPr>
            <a:endParaRPr lang="en-US" altLang="ja-JP"/>
          </a:p>
        </p:txBody>
      </p:sp>
      <p:sp>
        <p:nvSpPr>
          <p:cNvPr id="5" name="スライド番号プレースホルダー 4">
            <a:extLst>
              <a:ext uri="{FF2B5EF4-FFF2-40B4-BE49-F238E27FC236}">
                <a16:creationId xmlns:a16="http://schemas.microsoft.com/office/drawing/2014/main" id="{A62749D1-CFE2-6647-8BD8-892C4F513634}"/>
              </a:ext>
            </a:extLst>
          </p:cNvPr>
          <p:cNvSpPr>
            <a:spLocks noGrp="1"/>
          </p:cNvSpPr>
          <p:nvPr>
            <p:ph type="sldNum" sz="quarter" idx="12"/>
          </p:nvPr>
        </p:nvSpPr>
        <p:spPr/>
        <p:txBody>
          <a:bodyPr/>
          <a:lstStyle/>
          <a:p>
            <a:pPr>
              <a:defRPr/>
            </a:pPr>
            <a:fld id="{0F89AF29-D9D7-4472-8DE6-731A1F13D7E0}" type="slidenum">
              <a:rPr lang="en-US" altLang="ja-JP" smtClean="0"/>
              <a:pPr>
                <a:defRPr/>
              </a:pPr>
              <a:t>‹#›</a:t>
            </a:fld>
            <a:endParaRPr lang="en-US" altLang="ja-JP"/>
          </a:p>
        </p:txBody>
      </p:sp>
    </p:spTree>
    <p:extLst>
      <p:ext uri="{BB962C8B-B14F-4D97-AF65-F5344CB8AC3E}">
        <p14:creationId xmlns:p14="http://schemas.microsoft.com/office/powerpoint/2010/main" val="1806188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0BCC6A84-63BA-5249-ABDC-DA2725D5403F}"/>
              </a:ext>
            </a:extLst>
          </p:cNvPr>
          <p:cNvSpPr>
            <a:spLocks noGrp="1"/>
          </p:cNvSpPr>
          <p:nvPr>
            <p:ph type="dt" sz="half" idx="10"/>
          </p:nvPr>
        </p:nvSpPr>
        <p:spPr/>
        <p:txBody>
          <a:bodyPr/>
          <a:lstStyle/>
          <a:p>
            <a:pPr>
              <a:defRPr/>
            </a:pPr>
            <a:endParaRPr lang="en-US" altLang="ja-JP"/>
          </a:p>
        </p:txBody>
      </p:sp>
      <p:sp>
        <p:nvSpPr>
          <p:cNvPr id="3" name="フッター プレースホルダー 2">
            <a:extLst>
              <a:ext uri="{FF2B5EF4-FFF2-40B4-BE49-F238E27FC236}">
                <a16:creationId xmlns:a16="http://schemas.microsoft.com/office/drawing/2014/main" id="{2FD70C45-E4FA-D543-95B9-D8AB0DA97B0C}"/>
              </a:ext>
            </a:extLst>
          </p:cNvPr>
          <p:cNvSpPr>
            <a:spLocks noGrp="1"/>
          </p:cNvSpPr>
          <p:nvPr>
            <p:ph type="ftr" sz="quarter" idx="11"/>
          </p:nvPr>
        </p:nvSpPr>
        <p:spPr/>
        <p:txBody>
          <a:bodyPr/>
          <a:lstStyle/>
          <a:p>
            <a:pPr>
              <a:defRPr/>
            </a:pPr>
            <a:endParaRPr lang="en-US" altLang="ja-JP"/>
          </a:p>
        </p:txBody>
      </p:sp>
      <p:sp>
        <p:nvSpPr>
          <p:cNvPr id="4" name="スライド番号プレースホルダー 3">
            <a:extLst>
              <a:ext uri="{FF2B5EF4-FFF2-40B4-BE49-F238E27FC236}">
                <a16:creationId xmlns:a16="http://schemas.microsoft.com/office/drawing/2014/main" id="{8D30595A-37B2-B445-AB44-4B0FED2B3F44}"/>
              </a:ext>
            </a:extLst>
          </p:cNvPr>
          <p:cNvSpPr>
            <a:spLocks noGrp="1"/>
          </p:cNvSpPr>
          <p:nvPr>
            <p:ph type="sldNum" sz="quarter" idx="12"/>
          </p:nvPr>
        </p:nvSpPr>
        <p:spPr/>
        <p:txBody>
          <a:bodyPr/>
          <a:lstStyle/>
          <a:p>
            <a:pPr>
              <a:defRPr/>
            </a:pPr>
            <a:fld id="{4C531F98-CA78-470A-BCEA-FDB7CBF3E5AC}" type="slidenum">
              <a:rPr lang="en-US" altLang="ja-JP" smtClean="0"/>
              <a:pPr>
                <a:defRPr/>
              </a:pPr>
              <a:t>‹#›</a:t>
            </a:fld>
            <a:endParaRPr lang="en-US" altLang="ja-JP"/>
          </a:p>
        </p:txBody>
      </p:sp>
    </p:spTree>
    <p:extLst>
      <p:ext uri="{BB962C8B-B14F-4D97-AF65-F5344CB8AC3E}">
        <p14:creationId xmlns:p14="http://schemas.microsoft.com/office/powerpoint/2010/main" val="3694628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D0010F-2B50-5844-ABAF-0FDC87D5FBCB}"/>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7D7A473-7E7C-194F-9F96-26B0C4FAE602}"/>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561B09E-4975-374A-845A-23B97B239B9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EE873022-A452-2B4D-9ABB-7A24B1FC6DF0}"/>
              </a:ext>
            </a:extLst>
          </p:cNvPr>
          <p:cNvSpPr>
            <a:spLocks noGrp="1"/>
          </p:cNvSpPr>
          <p:nvPr>
            <p:ph type="dt" sz="half" idx="10"/>
          </p:nvPr>
        </p:nvSpPr>
        <p:spPr/>
        <p:txBody>
          <a:bodyPr/>
          <a:lstStyle/>
          <a:p>
            <a:pPr>
              <a:defRPr/>
            </a:pPr>
            <a:endParaRPr lang="en-US" altLang="ja-JP"/>
          </a:p>
        </p:txBody>
      </p:sp>
      <p:sp>
        <p:nvSpPr>
          <p:cNvPr id="6" name="フッター プレースホルダー 5">
            <a:extLst>
              <a:ext uri="{FF2B5EF4-FFF2-40B4-BE49-F238E27FC236}">
                <a16:creationId xmlns:a16="http://schemas.microsoft.com/office/drawing/2014/main" id="{B69EFF38-F051-F746-94EB-1B8A4C4046CC}"/>
              </a:ext>
            </a:extLst>
          </p:cNvPr>
          <p:cNvSpPr>
            <a:spLocks noGrp="1"/>
          </p:cNvSpPr>
          <p:nvPr>
            <p:ph type="ftr" sz="quarter" idx="11"/>
          </p:nvPr>
        </p:nvSpPr>
        <p:spPr/>
        <p:txBody>
          <a:bodyPr/>
          <a:lstStyle/>
          <a:p>
            <a:pPr>
              <a:defRPr/>
            </a:pPr>
            <a:endParaRPr lang="en-US" altLang="ja-JP"/>
          </a:p>
        </p:txBody>
      </p:sp>
      <p:sp>
        <p:nvSpPr>
          <p:cNvPr id="7" name="スライド番号プレースホルダー 6">
            <a:extLst>
              <a:ext uri="{FF2B5EF4-FFF2-40B4-BE49-F238E27FC236}">
                <a16:creationId xmlns:a16="http://schemas.microsoft.com/office/drawing/2014/main" id="{FCDE93F1-867E-664B-9664-583761BCBBC5}"/>
              </a:ext>
            </a:extLst>
          </p:cNvPr>
          <p:cNvSpPr>
            <a:spLocks noGrp="1"/>
          </p:cNvSpPr>
          <p:nvPr>
            <p:ph type="sldNum" sz="quarter" idx="12"/>
          </p:nvPr>
        </p:nvSpPr>
        <p:spPr/>
        <p:txBody>
          <a:bodyPr/>
          <a:lstStyle/>
          <a:p>
            <a:pPr>
              <a:defRPr/>
            </a:pPr>
            <a:fld id="{F2779273-66A8-470B-860E-ED032B2E30AE}" type="slidenum">
              <a:rPr lang="en-US" altLang="ja-JP" smtClean="0"/>
              <a:pPr>
                <a:defRPr/>
              </a:pPr>
              <a:t>‹#›</a:t>
            </a:fld>
            <a:endParaRPr lang="en-US" altLang="ja-JP"/>
          </a:p>
        </p:txBody>
      </p:sp>
    </p:spTree>
    <p:extLst>
      <p:ext uri="{BB962C8B-B14F-4D97-AF65-F5344CB8AC3E}">
        <p14:creationId xmlns:p14="http://schemas.microsoft.com/office/powerpoint/2010/main" val="1454105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5CE609-D572-8F46-8293-06C2E85B4261}"/>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4C160C2-04C2-A549-93C4-D591FC971DC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a:extLst>
              <a:ext uri="{FF2B5EF4-FFF2-40B4-BE49-F238E27FC236}">
                <a16:creationId xmlns:a16="http://schemas.microsoft.com/office/drawing/2014/main" id="{A12E7C0B-4822-3342-A988-04E714FE9B1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57CF089-FAAB-A64E-9C6C-0BFAAE1220A7}"/>
              </a:ext>
            </a:extLst>
          </p:cNvPr>
          <p:cNvSpPr>
            <a:spLocks noGrp="1"/>
          </p:cNvSpPr>
          <p:nvPr>
            <p:ph type="dt" sz="half" idx="10"/>
          </p:nvPr>
        </p:nvSpPr>
        <p:spPr/>
        <p:txBody>
          <a:bodyPr/>
          <a:lstStyle/>
          <a:p>
            <a:pPr>
              <a:defRPr/>
            </a:pPr>
            <a:endParaRPr lang="en-US" altLang="ja-JP"/>
          </a:p>
        </p:txBody>
      </p:sp>
      <p:sp>
        <p:nvSpPr>
          <p:cNvPr id="6" name="フッター プレースホルダー 5">
            <a:extLst>
              <a:ext uri="{FF2B5EF4-FFF2-40B4-BE49-F238E27FC236}">
                <a16:creationId xmlns:a16="http://schemas.microsoft.com/office/drawing/2014/main" id="{16F385EE-7A3B-E043-B7DC-AB525FAA082D}"/>
              </a:ext>
            </a:extLst>
          </p:cNvPr>
          <p:cNvSpPr>
            <a:spLocks noGrp="1"/>
          </p:cNvSpPr>
          <p:nvPr>
            <p:ph type="ftr" sz="quarter" idx="11"/>
          </p:nvPr>
        </p:nvSpPr>
        <p:spPr/>
        <p:txBody>
          <a:bodyPr/>
          <a:lstStyle/>
          <a:p>
            <a:pPr>
              <a:defRPr/>
            </a:pPr>
            <a:endParaRPr lang="en-US" altLang="ja-JP"/>
          </a:p>
        </p:txBody>
      </p:sp>
      <p:sp>
        <p:nvSpPr>
          <p:cNvPr id="7" name="スライド番号プレースホルダー 6">
            <a:extLst>
              <a:ext uri="{FF2B5EF4-FFF2-40B4-BE49-F238E27FC236}">
                <a16:creationId xmlns:a16="http://schemas.microsoft.com/office/drawing/2014/main" id="{B798D2C2-2FC2-6040-8237-BCB7EA0DBFBE}"/>
              </a:ext>
            </a:extLst>
          </p:cNvPr>
          <p:cNvSpPr>
            <a:spLocks noGrp="1"/>
          </p:cNvSpPr>
          <p:nvPr>
            <p:ph type="sldNum" sz="quarter" idx="12"/>
          </p:nvPr>
        </p:nvSpPr>
        <p:spPr/>
        <p:txBody>
          <a:bodyPr/>
          <a:lstStyle/>
          <a:p>
            <a:pPr>
              <a:defRPr/>
            </a:pPr>
            <a:fld id="{F3CA53B4-CFEF-4AC9-8E32-82638BF75161}" type="slidenum">
              <a:rPr lang="en-US" altLang="ja-JP" smtClean="0"/>
              <a:pPr>
                <a:defRPr/>
              </a:pPr>
              <a:t>‹#›</a:t>
            </a:fld>
            <a:endParaRPr lang="en-US" altLang="ja-JP"/>
          </a:p>
        </p:txBody>
      </p:sp>
    </p:spTree>
    <p:extLst>
      <p:ext uri="{BB962C8B-B14F-4D97-AF65-F5344CB8AC3E}">
        <p14:creationId xmlns:p14="http://schemas.microsoft.com/office/powerpoint/2010/main" val="4067632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DBA70553-7C63-314F-BBC5-31E56EEB8546}"/>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513D6ED-893D-9746-BFE4-D9A942E6ECC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767A495-D4C6-1A4D-AC06-449BF61C02B1}"/>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ja-JP"/>
          </a:p>
        </p:txBody>
      </p:sp>
      <p:sp>
        <p:nvSpPr>
          <p:cNvPr id="5" name="フッター プレースホルダー 4">
            <a:extLst>
              <a:ext uri="{FF2B5EF4-FFF2-40B4-BE49-F238E27FC236}">
                <a16:creationId xmlns:a16="http://schemas.microsoft.com/office/drawing/2014/main" id="{29D6B935-E5E0-634C-A148-CE37DE801CC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ltLang="ja-JP"/>
          </a:p>
        </p:txBody>
      </p:sp>
      <p:sp>
        <p:nvSpPr>
          <p:cNvPr id="6" name="スライド番号プレースホルダー 5">
            <a:extLst>
              <a:ext uri="{FF2B5EF4-FFF2-40B4-BE49-F238E27FC236}">
                <a16:creationId xmlns:a16="http://schemas.microsoft.com/office/drawing/2014/main" id="{86D5D85F-55A9-004E-98C8-0F4EFDAAF3F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CC4D8D07-8FD1-467D-972B-1A3DD2DFB63D}" type="slidenum">
              <a:rPr lang="en-US" altLang="ja-JP" smtClean="0"/>
              <a:pPr>
                <a:defRPr/>
              </a:pPr>
              <a:t>‹#›</a:t>
            </a:fld>
            <a:endParaRPr lang="en-US" altLang="ja-JP"/>
          </a:p>
        </p:txBody>
      </p:sp>
    </p:spTree>
    <p:extLst>
      <p:ext uri="{BB962C8B-B14F-4D97-AF65-F5344CB8AC3E}">
        <p14:creationId xmlns:p14="http://schemas.microsoft.com/office/powerpoint/2010/main" val="375066344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6" r:id="rId12"/>
    <p:sldLayoutId id="2147483687" r:id="rId13"/>
  </p:sldLayoutIdLs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xml"/><Relationship Id="rId5" Type="http://schemas.openxmlformats.org/officeDocument/2006/relationships/image" Target="../media/image32.jpe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9.emf"/></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60.emf"/></Relationships>
</file>

<file path=ppt/slides/_rels/slide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63.jpg"/></Relationships>
</file>

<file path=ppt/slides/_rels/slide49.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6146" name="スライド番号プレースホルダ 3"/>
          <p:cNvSpPr>
            <a:spLocks noGrp="1"/>
          </p:cNvSpPr>
          <p:nvPr>
            <p:ph type="sldNum" sz="quarter" idx="12"/>
          </p:nvPr>
        </p:nvSpPr>
        <p:spPr>
          <a:noFill/>
        </p:spPr>
        <p:txBody>
          <a:bodyPr/>
          <a:lstStyle/>
          <a:p>
            <a:fld id="{D739E2B5-A680-4B5A-82E7-9441CCF0211E}" type="slidenum">
              <a:rPr lang="en-US" altLang="ja-JP" smtClean="0">
                <a:latin typeface="Hiragino Maru Gothic Pro W4" panose="020F0400000000000000" pitchFamily="34" charset="-128"/>
                <a:ea typeface="Hiragino Maru Gothic Pro W4" panose="020F0400000000000000" pitchFamily="34" charset="-128"/>
              </a:rPr>
              <a:pPr/>
              <a:t>1</a:t>
            </a:fld>
            <a:endParaRPr lang="en-US" altLang="ja-JP">
              <a:latin typeface="Hiragino Maru Gothic Pro W4" panose="020F0400000000000000" pitchFamily="34" charset="-128"/>
              <a:ea typeface="Hiragino Maru Gothic Pro W4" panose="020F0400000000000000" pitchFamily="34" charset="-128"/>
            </a:endParaRPr>
          </a:p>
        </p:txBody>
      </p:sp>
      <p:sp>
        <p:nvSpPr>
          <p:cNvPr id="6147" name="Rectangle 5"/>
          <p:cNvSpPr>
            <a:spLocks noChangeArrowheads="1"/>
          </p:cNvSpPr>
          <p:nvPr/>
        </p:nvSpPr>
        <p:spPr bwMode="auto">
          <a:xfrm>
            <a:off x="1717675" y="2127250"/>
            <a:ext cx="184150" cy="396875"/>
          </a:xfrm>
          <a:prstGeom prst="rect">
            <a:avLst/>
          </a:prstGeom>
          <a:noFill/>
          <a:ln w="12700" cap="sq">
            <a:noFill/>
            <a:miter lim="800000"/>
            <a:headEnd type="none" w="sm" len="sm"/>
            <a:tailEnd type="none" w="sm" len="sm"/>
          </a:ln>
        </p:spPr>
        <p:txBody>
          <a:bodyPr wrap="none">
            <a:spAutoFit/>
          </a:bodyPr>
          <a:lstStyle/>
          <a:p>
            <a:br>
              <a:rPr lang="en-US" altLang="ja-JP" sz="1000" b="1">
                <a:latin typeface="Hiragino Maru Gothic Pro W4" panose="020F0400000000000000" pitchFamily="34" charset="-128"/>
                <a:ea typeface="Hiragino Maru Gothic Pro W4" panose="020F0400000000000000" pitchFamily="34" charset="-128"/>
              </a:rPr>
            </a:br>
            <a:endParaRPr lang="en-US" altLang="ja-JP" sz="1000">
              <a:latin typeface="Hiragino Maru Gothic Pro W4" panose="020F0400000000000000" pitchFamily="34" charset="-128"/>
              <a:ea typeface="Hiragino Maru Gothic Pro W4" panose="020F0400000000000000" pitchFamily="34" charset="-128"/>
            </a:endParaRPr>
          </a:p>
        </p:txBody>
      </p:sp>
      <p:sp>
        <p:nvSpPr>
          <p:cNvPr id="6153" name="Text Box 32"/>
          <p:cNvSpPr txBox="1">
            <a:spLocks noChangeArrowheads="1"/>
          </p:cNvSpPr>
          <p:nvPr/>
        </p:nvSpPr>
        <p:spPr bwMode="auto">
          <a:xfrm>
            <a:off x="198323" y="1203920"/>
            <a:ext cx="4108817" cy="861774"/>
          </a:xfrm>
          <a:prstGeom prst="rect">
            <a:avLst/>
          </a:prstGeom>
          <a:noFill/>
          <a:ln w="12700" cap="sq">
            <a:noFill/>
            <a:miter lim="800000"/>
            <a:headEnd type="none" w="sm" len="sm"/>
            <a:tailEnd type="none" w="sm" len="sm"/>
          </a:ln>
        </p:spPr>
        <p:txBody>
          <a:bodyPr wrap="none">
            <a:spAutoFit/>
          </a:bodyPr>
          <a:lstStyle/>
          <a:p>
            <a:pPr algn="ctr"/>
            <a:r>
              <a:rPr lang="ja-JP" altLang="en-US" sz="5000" b="1" dirty="0">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5000" b="1">
                <a:solidFill>
                  <a:srgbClr val="000099"/>
                </a:solidFill>
                <a:latin typeface="Hiragino Maru Gothic Pro W4" panose="020F0400000000000000" pitchFamily="34" charset="-128"/>
                <a:ea typeface="Hiragino Maru Gothic Pro W4" panose="020F0400000000000000" pitchFamily="34" charset="-128"/>
              </a:rPr>
              <a:t>と健康</a:t>
            </a:r>
            <a:endParaRPr lang="ja-JP" altLang="en-US" sz="50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10" name="Text Box 32">
            <a:extLst>
              <a:ext uri="{FF2B5EF4-FFF2-40B4-BE49-F238E27FC236}">
                <a16:creationId xmlns:a16="http://schemas.microsoft.com/office/drawing/2014/main" id="{5A6D12B4-52A3-8D4B-8636-9D1665BC3F25}"/>
              </a:ext>
            </a:extLst>
          </p:cNvPr>
          <p:cNvSpPr txBox="1">
            <a:spLocks noChangeArrowheads="1"/>
          </p:cNvSpPr>
          <p:nvPr/>
        </p:nvSpPr>
        <p:spPr bwMode="auto">
          <a:xfrm>
            <a:off x="-215253" y="3401434"/>
            <a:ext cx="4935967" cy="870431"/>
          </a:xfrm>
          <a:prstGeom prst="rect">
            <a:avLst/>
          </a:prstGeom>
          <a:noFill/>
          <a:ln w="12700" cap="sq">
            <a:noFill/>
            <a:miter lim="800000"/>
            <a:headEnd type="none" w="sm" len="sm"/>
            <a:tailEnd type="none" w="sm" len="sm"/>
          </a:ln>
        </p:spPr>
        <p:txBody>
          <a:bodyPr wrap="square">
            <a:spAutoFit/>
          </a:bodyPr>
          <a:lstStyle/>
          <a:p>
            <a:pPr algn="ctr">
              <a:lnSpc>
                <a:spcPts val="3180"/>
              </a:lnSpc>
            </a:pPr>
            <a:r>
              <a:rPr lang="ja-JP" altLang="en-US" sz="2400" b="1">
                <a:solidFill>
                  <a:srgbClr val="000099"/>
                </a:solidFill>
                <a:latin typeface="Hiragino Maru Gothic Pro W4" panose="020F0400000000000000" pitchFamily="34" charset="-128"/>
                <a:ea typeface="Hiragino Maru Gothic Pro W4" panose="020F0400000000000000" pitchFamily="34" charset="-128"/>
              </a:rPr>
              <a:t>佐賀県医師会喫煙対策委員会</a:t>
            </a:r>
            <a:endParaRPr lang="en-US" altLang="ja-JP" sz="2400" b="1"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3180"/>
              </a:lnSpc>
            </a:pPr>
            <a:r>
              <a:rPr lang="ja-JP" altLang="en-US" sz="2000" b="1">
                <a:solidFill>
                  <a:srgbClr val="000099"/>
                </a:solidFill>
                <a:latin typeface="Hiragino Maru Gothic Pro W4" panose="020F0400000000000000" pitchFamily="34" charset="-128"/>
                <a:ea typeface="Hiragino Maru Gothic Pro W4" panose="020F0400000000000000" pitchFamily="34" charset="-128"/>
              </a:rPr>
              <a:t>（令和３年度改訂版）</a:t>
            </a:r>
            <a:endParaRPr lang="ja-JP" altLang="en-US" sz="2000" b="1"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6" name="図 5" descr="アイコン&#10;&#10;中程度の精度で自動的に生成された説明">
            <a:extLst>
              <a:ext uri="{FF2B5EF4-FFF2-40B4-BE49-F238E27FC236}">
                <a16:creationId xmlns:a16="http://schemas.microsoft.com/office/drawing/2014/main" id="{D340FDA6-F8A6-4145-81CE-CE122ADF48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531" y="4554838"/>
            <a:ext cx="2915373" cy="2186530"/>
          </a:xfrm>
          <a:prstGeom prst="rect">
            <a:avLst/>
          </a:prstGeom>
        </p:spPr>
      </p:pic>
      <p:pic>
        <p:nvPicPr>
          <p:cNvPr id="4" name="図 3" descr="ダイアグラム&#10;&#10;自動的に生成された説明">
            <a:extLst>
              <a:ext uri="{FF2B5EF4-FFF2-40B4-BE49-F238E27FC236}">
                <a16:creationId xmlns:a16="http://schemas.microsoft.com/office/drawing/2014/main" id="{1E584D41-1C49-F44D-815F-0A3C6AB075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9992" y="144016"/>
            <a:ext cx="4567397" cy="6597352"/>
          </a:xfrm>
          <a:prstGeom prst="rect">
            <a:avLst/>
          </a:prstGeom>
        </p:spPr>
      </p:pic>
    </p:spTree>
    <p:extLst>
      <p:ext uri="{BB962C8B-B14F-4D97-AF65-F5344CB8AC3E}">
        <p14:creationId xmlns:p14="http://schemas.microsoft.com/office/powerpoint/2010/main" val="249914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9A70B10D-8C8D-A247-A712-7CE6B40C4B47}"/>
              </a:ext>
            </a:extLst>
          </p:cNvPr>
          <p:cNvSpPr/>
          <p:nvPr/>
        </p:nvSpPr>
        <p:spPr>
          <a:xfrm>
            <a:off x="208106" y="245660"/>
            <a:ext cx="8717529" cy="1160059"/>
          </a:xfrm>
          <a:prstGeom prst="roundRect">
            <a:avLst/>
          </a:prstGeom>
          <a:solidFill>
            <a:schemeClr val="accent4">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kumimoji="1" lang="ja-JP" altLang="en-US" sz="3600">
                <a:solidFill>
                  <a:srgbClr val="FF0000"/>
                </a:solidFill>
                <a:latin typeface="Hiragino Maru Gothic Pro W4" panose="020F0400000000000000" pitchFamily="34" charset="-128"/>
                <a:ea typeface="Hiragino Maru Gothic Pro W4" panose="020F0400000000000000" pitchFamily="34" charset="-128"/>
              </a:rPr>
              <a:t>ニコチンは麻薬と同じ作用がある！</a:t>
            </a:r>
            <a:endParaRPr kumimoji="1" lang="en-US" altLang="ja-JP" sz="36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3BD4EB5-6C78-DA49-A64C-2C3F0192CC65}"/>
              </a:ext>
            </a:extLst>
          </p:cNvPr>
          <p:cNvSpPr/>
          <p:nvPr/>
        </p:nvSpPr>
        <p:spPr>
          <a:xfrm>
            <a:off x="3057096" y="444118"/>
            <a:ext cx="1277760" cy="382137"/>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まやく</a:t>
            </a:r>
            <a:endParaRPr kumimoji="1" lang="en-US" altLang="ja-JP" sz="2400" dirty="0">
              <a:solidFill>
                <a:srgbClr val="FF0000"/>
              </a:solidFill>
              <a:latin typeface="Hiragino Maru Gothic Pro W4" panose="020F0400000000000000" pitchFamily="34" charset="-128"/>
              <a:ea typeface="Hiragino Maru Gothic Pro W4" panose="020F0400000000000000" pitchFamily="34" charset="-128"/>
            </a:endParaRPr>
          </a:p>
        </p:txBody>
      </p:sp>
      <p:pic>
        <p:nvPicPr>
          <p:cNvPr id="3" name="図 2" descr="ダイアグラム&#10;&#10;自動的に生成された説明">
            <a:extLst>
              <a:ext uri="{FF2B5EF4-FFF2-40B4-BE49-F238E27FC236}">
                <a16:creationId xmlns:a16="http://schemas.microsoft.com/office/drawing/2014/main" id="{875CEE55-F09E-E444-86EF-58A2115EC650}"/>
              </a:ext>
            </a:extLst>
          </p:cNvPr>
          <p:cNvPicPr>
            <a:picLocks noChangeAspect="1"/>
          </p:cNvPicPr>
          <p:nvPr/>
        </p:nvPicPr>
        <p:blipFill>
          <a:blip r:embed="rId3"/>
          <a:stretch>
            <a:fillRect/>
          </a:stretch>
        </p:blipFill>
        <p:spPr>
          <a:xfrm>
            <a:off x="1409882" y="1299592"/>
            <a:ext cx="7474817" cy="5606113"/>
          </a:xfrm>
          <a:prstGeom prst="rect">
            <a:avLst/>
          </a:prstGeom>
        </p:spPr>
      </p:pic>
      <p:sp>
        <p:nvSpPr>
          <p:cNvPr id="9" name="角丸四角形吹き出し 8">
            <a:extLst>
              <a:ext uri="{FF2B5EF4-FFF2-40B4-BE49-F238E27FC236}">
                <a16:creationId xmlns:a16="http://schemas.microsoft.com/office/drawing/2014/main" id="{75293884-56E8-4745-BD73-741A299A9C13}"/>
              </a:ext>
            </a:extLst>
          </p:cNvPr>
          <p:cNvSpPr/>
          <p:nvPr/>
        </p:nvSpPr>
        <p:spPr>
          <a:xfrm>
            <a:off x="7092280" y="4462818"/>
            <a:ext cx="1833355" cy="838390"/>
          </a:xfrm>
          <a:prstGeom prst="wedgeRoundRectCallout">
            <a:avLst>
              <a:gd name="adj1" fmla="val -40000"/>
              <a:gd name="adj2" fmla="val -130358"/>
              <a:gd name="adj3" fmla="val 16667"/>
            </a:avLst>
          </a:prstGeom>
          <a:solidFill>
            <a:srgbClr val="FEDF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いい気持ち</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lang="ja-JP" altLang="en-US" sz="2400">
                <a:solidFill>
                  <a:schemeClr val="tx1"/>
                </a:solidFill>
                <a:latin typeface="Hiragino Maru Gothic Pro W4" panose="020F0400000000000000" pitchFamily="34" charset="-128"/>
                <a:ea typeface="Hiragino Maru Gothic Pro W4" panose="020F0400000000000000" pitchFamily="34" charset="-128"/>
              </a:rPr>
              <a:t>快感</a:t>
            </a:r>
            <a:endParaRPr kumimoji="1" lang="ja-JP" altLang="en-US" sz="2400">
              <a:solidFill>
                <a:schemeClr val="tx1"/>
              </a:solidFill>
              <a:latin typeface="Hiragino Maru Gothic Pro W4" panose="020F0400000000000000" pitchFamily="34" charset="-128"/>
              <a:ea typeface="Hiragino Maru Gothic Pro W4" panose="020F0400000000000000" pitchFamily="34" charset="-128"/>
            </a:endParaRPr>
          </a:p>
        </p:txBody>
      </p:sp>
      <p:sp>
        <p:nvSpPr>
          <p:cNvPr id="2" name="爆発 2 1">
            <a:extLst>
              <a:ext uri="{FF2B5EF4-FFF2-40B4-BE49-F238E27FC236}">
                <a16:creationId xmlns:a16="http://schemas.microsoft.com/office/drawing/2014/main" id="{00C4C63E-03FD-C44E-8DB1-4A555EE69C43}"/>
              </a:ext>
            </a:extLst>
          </p:cNvPr>
          <p:cNvSpPr/>
          <p:nvPr/>
        </p:nvSpPr>
        <p:spPr>
          <a:xfrm>
            <a:off x="860921" y="1582498"/>
            <a:ext cx="4363894" cy="2880320"/>
          </a:xfrm>
          <a:prstGeom prst="irregularSeal2">
            <a:avLst/>
          </a:prstGeom>
          <a:solidFill>
            <a:srgbClr val="FFCE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8" name="テキスト ボックス 7">
            <a:extLst>
              <a:ext uri="{FF2B5EF4-FFF2-40B4-BE49-F238E27FC236}">
                <a16:creationId xmlns:a16="http://schemas.microsoft.com/office/drawing/2014/main" id="{3DD2E712-1199-6546-8A06-0C7E40BF798F}"/>
              </a:ext>
            </a:extLst>
          </p:cNvPr>
          <p:cNvSpPr txBox="1"/>
          <p:nvPr/>
        </p:nvSpPr>
        <p:spPr>
          <a:xfrm>
            <a:off x="1855278" y="2527408"/>
            <a:ext cx="2403635" cy="954107"/>
          </a:xfrm>
          <a:prstGeom prst="rect">
            <a:avLst/>
          </a:prstGeom>
          <a:solidFill>
            <a:srgbClr val="FF0000"/>
          </a:solidFill>
        </p:spPr>
        <p:txBody>
          <a:bodyPr wrap="square" rtlCol="0">
            <a:spAutoFit/>
          </a:bodyPr>
          <a:lstStyle/>
          <a:p>
            <a:pPr algn="ctr"/>
            <a:r>
              <a:rPr kumimoji="1" lang="ja-JP" altLang="en-US" sz="2800">
                <a:solidFill>
                  <a:schemeClr val="bg1"/>
                </a:solidFill>
                <a:latin typeface="Hiragino Maru Gothic Pro W4" panose="020F0400000000000000" pitchFamily="34" charset="-128"/>
                <a:ea typeface="Hiragino Maru Gothic Pro W4" panose="020F0400000000000000" pitchFamily="34" charset="-128"/>
              </a:rPr>
              <a:t>また</a:t>
            </a:r>
            <a:endParaRPr kumimoji="1" lang="en-US" altLang="ja-JP" sz="2800"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bg1"/>
                </a:solidFill>
                <a:latin typeface="Hiragino Maru Gothic Pro W4" panose="020F0400000000000000" pitchFamily="34" charset="-128"/>
                <a:ea typeface="Hiragino Maru Gothic Pro W4" panose="020F0400000000000000" pitchFamily="34" charset="-128"/>
              </a:rPr>
              <a:t>吸いたくなる</a:t>
            </a:r>
          </a:p>
        </p:txBody>
      </p:sp>
      <p:sp>
        <p:nvSpPr>
          <p:cNvPr id="10" name="四角形吹き出し 9">
            <a:extLst>
              <a:ext uri="{FF2B5EF4-FFF2-40B4-BE49-F238E27FC236}">
                <a16:creationId xmlns:a16="http://schemas.microsoft.com/office/drawing/2014/main" id="{6345BE5A-2EA9-2440-B11D-58BB7E640BA2}"/>
              </a:ext>
            </a:extLst>
          </p:cNvPr>
          <p:cNvSpPr/>
          <p:nvPr/>
        </p:nvSpPr>
        <p:spPr>
          <a:xfrm>
            <a:off x="259301" y="4497503"/>
            <a:ext cx="3098048" cy="2114837"/>
          </a:xfrm>
          <a:prstGeom prst="wedgeRectCallout">
            <a:avLst>
              <a:gd name="adj1" fmla="val 39949"/>
              <a:gd name="adj2" fmla="val -89278"/>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タバコが</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やめられないのは</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中毒に</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なるからです！</a:t>
            </a:r>
          </a:p>
        </p:txBody>
      </p:sp>
    </p:spTree>
    <p:extLst>
      <p:ext uri="{BB962C8B-B14F-4D97-AF65-F5344CB8AC3E}">
        <p14:creationId xmlns:p14="http://schemas.microsoft.com/office/powerpoint/2010/main" val="3665908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658382" y="3429000"/>
            <a:ext cx="5827236"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日本で、１年間に</a:t>
            </a:r>
            <a:endParaRPr kumimoji="1" lang="en-US" altLang="ja-JP" sz="440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タバコで病気になって</a:t>
            </a:r>
            <a:endParaRPr kumimoji="1" lang="en-US" altLang="ja-JP" sz="440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死ぬ人は、何人？</a:t>
            </a:r>
            <a:endParaRPr kumimoji="1" lang="en-US" altLang="ja-JP" sz="440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第３問</a:t>
            </a:r>
          </a:p>
        </p:txBody>
      </p:sp>
    </p:spTree>
    <p:extLst>
      <p:ext uri="{BB962C8B-B14F-4D97-AF65-F5344CB8AC3E}">
        <p14:creationId xmlns:p14="http://schemas.microsoft.com/office/powerpoint/2010/main" val="1245987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図形, 矢印&#10;&#10;自動的に生成された説明">
            <a:extLst>
              <a:ext uri="{FF2B5EF4-FFF2-40B4-BE49-F238E27FC236}">
                <a16:creationId xmlns:a16="http://schemas.microsoft.com/office/drawing/2014/main" id="{2171B1CE-3FCB-404D-8EB6-BAA8B5399326}"/>
              </a:ext>
            </a:extLst>
          </p:cNvPr>
          <p:cNvPicPr>
            <a:picLocks noChangeAspect="1"/>
          </p:cNvPicPr>
          <p:nvPr/>
        </p:nvPicPr>
        <p:blipFill>
          <a:blip r:embed="rId3"/>
          <a:stretch>
            <a:fillRect/>
          </a:stretch>
        </p:blipFill>
        <p:spPr>
          <a:xfrm>
            <a:off x="0" y="0"/>
            <a:ext cx="9144000" cy="6858000"/>
          </a:xfrm>
          <a:prstGeom prst="rect">
            <a:avLst/>
          </a:prstGeom>
        </p:spPr>
      </p:pic>
      <p:sp>
        <p:nvSpPr>
          <p:cNvPr id="4" name="Rectangle 2">
            <a:extLst>
              <a:ext uri="{FF2B5EF4-FFF2-40B4-BE49-F238E27FC236}">
                <a16:creationId xmlns:a16="http://schemas.microsoft.com/office/drawing/2014/main" id="{3739B5DB-4EF2-F347-9D3E-3CFED6195060}"/>
              </a:ext>
            </a:extLst>
          </p:cNvPr>
          <p:cNvSpPr txBox="1">
            <a:spLocks noChangeArrowheads="1"/>
          </p:cNvSpPr>
          <p:nvPr/>
        </p:nvSpPr>
        <p:spPr>
          <a:xfrm>
            <a:off x="269964" y="644175"/>
            <a:ext cx="4123531" cy="3600447"/>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4800">
                <a:latin typeface="Hiragino Maru Gothic Pro W4" panose="020F0400000000000000" pitchFamily="34" charset="-128"/>
                <a:ea typeface="Hiragino Maru Gothic Pro W4" panose="020F0400000000000000" pitchFamily="34" charset="-128"/>
              </a:rPr>
              <a:t>①</a:t>
            </a:r>
            <a:r>
              <a:rPr lang="en-US" altLang="ja-JP" sz="4800" dirty="0">
                <a:latin typeface="Hiragino Maru Gothic Pro W4" panose="020F0400000000000000" pitchFamily="34" charset="-128"/>
                <a:ea typeface="Hiragino Maru Gothic Pro W4" panose="020F0400000000000000" pitchFamily="34" charset="-128"/>
              </a:rPr>
              <a:t>1300</a:t>
            </a:r>
            <a:r>
              <a:rPr lang="ja-JP" altLang="en-US" sz="4800">
                <a:latin typeface="Hiragino Maru Gothic Pro W4" panose="020F0400000000000000" pitchFamily="34" charset="-128"/>
                <a:ea typeface="Hiragino Maru Gothic Pro W4" panose="020F0400000000000000" pitchFamily="34" charset="-128"/>
              </a:rPr>
              <a:t>人</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a:t>
            </a:r>
            <a:r>
              <a:rPr lang="en-US" altLang="ja-JP" sz="4800" dirty="0">
                <a:latin typeface="Hiragino Maru Gothic Pro W4" panose="020F0400000000000000" pitchFamily="34" charset="-128"/>
                <a:ea typeface="Hiragino Maru Gothic Pro W4" panose="020F0400000000000000" pitchFamily="34" charset="-128"/>
              </a:rPr>
              <a:t>1</a:t>
            </a:r>
            <a:r>
              <a:rPr lang="ja-JP" altLang="en-US" sz="4800">
                <a:latin typeface="Hiragino Maru Gothic Pro W4" panose="020F0400000000000000" pitchFamily="34" charset="-128"/>
                <a:ea typeface="Hiragino Maru Gothic Pro W4" panose="020F0400000000000000" pitchFamily="34" charset="-128"/>
              </a:rPr>
              <a:t>万</a:t>
            </a:r>
            <a:r>
              <a:rPr lang="en-US" altLang="ja-JP" sz="4800" dirty="0">
                <a:latin typeface="Hiragino Maru Gothic Pro W4" panose="020F0400000000000000" pitchFamily="34" charset="-128"/>
                <a:ea typeface="Hiragino Maru Gothic Pro W4" panose="020F0400000000000000" pitchFamily="34" charset="-128"/>
              </a:rPr>
              <a:t>3000</a:t>
            </a:r>
            <a:r>
              <a:rPr lang="ja-JP" altLang="en-US" sz="4800">
                <a:latin typeface="Hiragino Maru Gothic Pro W4" panose="020F0400000000000000" pitchFamily="34" charset="-128"/>
                <a:ea typeface="Hiragino Maru Gothic Pro W4" panose="020F0400000000000000" pitchFamily="34" charset="-128"/>
              </a:rPr>
              <a:t>人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a:t>
            </a:r>
            <a:r>
              <a:rPr lang="en-US" altLang="ja-JP" sz="4800" dirty="0">
                <a:latin typeface="Hiragino Maru Gothic Pro W4" panose="020F0400000000000000" pitchFamily="34" charset="-128"/>
                <a:ea typeface="Hiragino Maru Gothic Pro W4" panose="020F0400000000000000" pitchFamily="34" charset="-128"/>
              </a:rPr>
              <a:t>13</a:t>
            </a:r>
            <a:r>
              <a:rPr lang="ja-JP" altLang="en-US" sz="4800">
                <a:latin typeface="Hiragino Maru Gothic Pro W4" panose="020F0400000000000000" pitchFamily="34" charset="-128"/>
                <a:ea typeface="Hiragino Maru Gothic Pro W4" panose="020F0400000000000000" pitchFamily="34" charset="-128"/>
              </a:rPr>
              <a:t>万人</a:t>
            </a:r>
          </a:p>
        </p:txBody>
      </p:sp>
      <p:sp>
        <p:nvSpPr>
          <p:cNvPr id="7" name="テキスト ボックス 6">
            <a:extLst>
              <a:ext uri="{FF2B5EF4-FFF2-40B4-BE49-F238E27FC236}">
                <a16:creationId xmlns:a16="http://schemas.microsoft.com/office/drawing/2014/main" id="{E9E11A8F-A22A-D841-9056-C35ADE52D340}"/>
              </a:ext>
            </a:extLst>
          </p:cNvPr>
          <p:cNvSpPr txBox="1"/>
          <p:nvPr/>
        </p:nvSpPr>
        <p:spPr>
          <a:xfrm>
            <a:off x="5398480" y="992900"/>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8" name="テキスト ボックス 7">
            <a:extLst>
              <a:ext uri="{FF2B5EF4-FFF2-40B4-BE49-F238E27FC236}">
                <a16:creationId xmlns:a16="http://schemas.microsoft.com/office/drawing/2014/main" id="{E5AB2730-63A4-9744-808A-CFAD86BD6352}"/>
              </a:ext>
            </a:extLst>
          </p:cNvPr>
          <p:cNvSpPr txBox="1"/>
          <p:nvPr/>
        </p:nvSpPr>
        <p:spPr>
          <a:xfrm>
            <a:off x="5119822" y="2680559"/>
            <a:ext cx="3409908" cy="830997"/>
          </a:xfrm>
          <a:prstGeom prst="rect">
            <a:avLst/>
          </a:prstGeom>
          <a:solidFill>
            <a:schemeClr val="accent5">
              <a:lumMod val="20000"/>
              <a:lumOff val="80000"/>
            </a:schemeClr>
          </a:solidFill>
          <a:ln w="57150">
            <a:solidFill>
              <a:srgbClr val="FF0000"/>
            </a:solidFill>
          </a:ln>
        </p:spPr>
        <p:txBody>
          <a:bodyPr wrap="none" rtlCol="0">
            <a:spAutoFit/>
          </a:bodyPr>
          <a:lstStyle/>
          <a:p>
            <a:r>
              <a:rPr lang="ja-JP" altLang="en-US" sz="4800">
                <a:latin typeface="Hiragino Maru Gothic Pro W4" panose="020F0400000000000000" pitchFamily="34" charset="-128"/>
                <a:ea typeface="Hiragino Maru Gothic Pro W4" panose="020F0400000000000000" pitchFamily="34" charset="-128"/>
              </a:rPr>
              <a:t>③</a:t>
            </a:r>
            <a:r>
              <a:rPr lang="en-US" altLang="ja-JP" sz="4800">
                <a:latin typeface="Hiragino Maru Gothic Pro W4" panose="020F0400000000000000" pitchFamily="34" charset="-128"/>
                <a:ea typeface="Hiragino Maru Gothic Pro W4" panose="020F0400000000000000" pitchFamily="34" charset="-128"/>
              </a:rPr>
              <a:t> 13</a:t>
            </a:r>
            <a:r>
              <a:rPr lang="ja-JP" altLang="en-US" sz="4800">
                <a:latin typeface="Hiragino Maru Gothic Pro W4" panose="020F0400000000000000" pitchFamily="34" charset="-128"/>
                <a:ea typeface="Hiragino Maru Gothic Pro W4" panose="020F0400000000000000" pitchFamily="34" charset="-128"/>
              </a:rPr>
              <a:t>万人</a:t>
            </a:r>
            <a:r>
              <a:rPr lang="en-US" altLang="ja-JP" sz="4800">
                <a:latin typeface="Hiragino Maru Gothic Pro W4" panose="020F0400000000000000" pitchFamily="34" charset="-128"/>
                <a:ea typeface="Hiragino Maru Gothic Pro W4" panose="020F0400000000000000" pitchFamily="34" charset="-128"/>
              </a:rPr>
              <a:t>!!</a:t>
            </a:r>
            <a:endParaRPr kumimoji="1" lang="ja-JP" altLang="en-US" sz="4800" b="1">
              <a:latin typeface="Hiragino Maru Gothic Pro W4" panose="020F0400000000000000" pitchFamily="34" charset="-128"/>
              <a:ea typeface="Hiragino Maru Gothic Pro W4" panose="020F0400000000000000" pitchFamily="34" charset="-128"/>
            </a:endParaRPr>
          </a:p>
        </p:txBody>
      </p:sp>
      <p:pic>
        <p:nvPicPr>
          <p:cNvPr id="10" name="図 9" descr="テレビゲームのキャラクター&#10;&#10;中程度の精度で自動的に生成された説明">
            <a:extLst>
              <a:ext uri="{FF2B5EF4-FFF2-40B4-BE49-F238E27FC236}">
                <a16:creationId xmlns:a16="http://schemas.microsoft.com/office/drawing/2014/main" id="{7ABB2458-BF13-0242-A215-AE021290E2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4557510"/>
            <a:ext cx="3474989" cy="2615906"/>
          </a:xfrm>
          <a:prstGeom prst="rect">
            <a:avLst/>
          </a:prstGeom>
        </p:spPr>
      </p:pic>
      <p:pic>
        <p:nvPicPr>
          <p:cNvPr id="11" name="図 10" descr="ゲームのキャラクター&#10;&#10;低い精度で自動的に生成された説明">
            <a:extLst>
              <a:ext uri="{FF2B5EF4-FFF2-40B4-BE49-F238E27FC236}">
                <a16:creationId xmlns:a16="http://schemas.microsoft.com/office/drawing/2014/main" id="{A771226F-96B0-B646-91FD-74F2B00B8E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0765" y="4533743"/>
            <a:ext cx="3272202" cy="2463252"/>
          </a:xfrm>
          <a:prstGeom prst="rect">
            <a:avLst/>
          </a:prstGeom>
        </p:spPr>
      </p:pic>
    </p:spTree>
    <p:extLst>
      <p:ext uri="{BB962C8B-B14F-4D97-AF65-F5344CB8AC3E}">
        <p14:creationId xmlns:p14="http://schemas.microsoft.com/office/powerpoint/2010/main" val="258286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第４問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1458180"/>
            <a:ext cx="8192118" cy="1299908"/>
          </a:xfrm>
          <a:prstGeom prst="rect">
            <a:avLst/>
          </a:prstGeom>
          <a:solidFill>
            <a:schemeClr val="accent4">
              <a:lumMod val="20000"/>
              <a:lumOff val="80000"/>
            </a:schemeClr>
          </a:solidFill>
          <a:ln>
            <a:solidFill>
              <a:srgbClr val="0432FF"/>
            </a:solidFill>
          </a:ln>
        </p:spPr>
        <p:txBody>
          <a:bodyPr wrap="square" rtlCol="0">
            <a:spAutoFit/>
          </a:bodyPr>
          <a:lstStyle/>
          <a:p>
            <a:pPr>
              <a:lnSpc>
                <a:spcPts val="4920"/>
              </a:lnSpc>
            </a:pPr>
            <a:r>
              <a:rPr kumimoji="1" lang="ja-JP" altLang="en-US" sz="3600">
                <a:latin typeface="Hiragino Maru Gothic Pro W4" panose="020F0400000000000000" pitchFamily="34" charset="-128"/>
                <a:ea typeface="Hiragino Maru Gothic Pro W4" panose="020F0400000000000000" pitchFamily="34" charset="-128"/>
              </a:rPr>
              <a:t>タバコ</a:t>
            </a:r>
            <a:r>
              <a:rPr kumimoji="1" lang="en-US" altLang="ja-JP" sz="3600" dirty="0">
                <a:latin typeface="Hiragino Maru Gothic Pro W4" panose="020F0400000000000000" pitchFamily="34" charset="-128"/>
                <a:ea typeface="Hiragino Maru Gothic Pro W4" panose="020F0400000000000000" pitchFamily="34" charset="-128"/>
              </a:rPr>
              <a:t>1</a:t>
            </a:r>
            <a:r>
              <a:rPr kumimoji="1" lang="ja-JP" altLang="en-US" sz="3600">
                <a:latin typeface="Hiragino Maru Gothic Pro W4" panose="020F0400000000000000" pitchFamily="34" charset="-128"/>
                <a:ea typeface="Hiragino Maru Gothic Pro W4" panose="020F0400000000000000" pitchFamily="34" charset="-128"/>
              </a:rPr>
              <a:t>本で、どれくらい寿命が短くなると言われている？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889243" y="2815719"/>
            <a:ext cx="4258821" cy="2485489"/>
          </a:xfrm>
          <a:prstGeom prst="rect">
            <a:avLst/>
          </a:prstGeom>
          <a:noFill/>
        </p:spPr>
        <p:txBody>
          <a:bodyPr wrap="square" rtlCol="0">
            <a:spAutoFit/>
          </a:bodyPr>
          <a:lstStyle/>
          <a:p>
            <a:pPr>
              <a:lnSpc>
                <a:spcPct val="150000"/>
              </a:lnSpc>
            </a:pPr>
            <a:r>
              <a:rPr lang="ja-JP" altLang="en-US" sz="3600">
                <a:latin typeface="Hiragino Maru Gothic Pro W4" panose="020F0400000000000000" pitchFamily="34" charset="-128"/>
                <a:ea typeface="Hiragino Maru Gothic Pro W4" panose="020F0400000000000000" pitchFamily="34" charset="-128"/>
              </a:rPr>
              <a:t>①　</a:t>
            </a:r>
            <a:r>
              <a:rPr kumimoji="1" lang="en-US" altLang="ja-JP" sz="3600" dirty="0">
                <a:latin typeface="Hiragino Maru Gothic Pro W4" panose="020F0400000000000000" pitchFamily="34" charset="-128"/>
                <a:ea typeface="Hiragino Maru Gothic Pro W4" panose="020F0400000000000000" pitchFamily="34" charset="-128"/>
              </a:rPr>
              <a:t>1</a:t>
            </a:r>
            <a:r>
              <a:rPr kumimoji="1" lang="ja-JP" altLang="en-US" sz="3600">
                <a:latin typeface="Hiragino Maru Gothic Pro W4" panose="020F0400000000000000" pitchFamily="34" charset="-128"/>
                <a:ea typeface="Hiragino Maru Gothic Pro W4" panose="020F0400000000000000" pitchFamily="34" charset="-128"/>
              </a:rPr>
              <a:t>分</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ct val="150000"/>
              </a:lnSpc>
            </a:pPr>
            <a:r>
              <a:rPr lang="ja-JP" altLang="en-US" sz="3600">
                <a:latin typeface="Hiragino Maru Gothic Pro W4" panose="020F0400000000000000" pitchFamily="34" charset="-128"/>
                <a:ea typeface="Hiragino Maru Gothic Pro W4" panose="020F0400000000000000" pitchFamily="34" charset="-128"/>
              </a:rPr>
              <a:t>②　</a:t>
            </a:r>
            <a:r>
              <a:rPr kumimoji="1" lang="en-US" altLang="ja-JP" sz="3600" dirty="0">
                <a:latin typeface="Hiragino Maru Gothic Pro W4" panose="020F0400000000000000" pitchFamily="34" charset="-128"/>
                <a:ea typeface="Hiragino Maru Gothic Pro W4" panose="020F0400000000000000" pitchFamily="34" charset="-128"/>
              </a:rPr>
              <a:t>5</a:t>
            </a:r>
            <a:r>
              <a:rPr kumimoji="1" lang="ja-JP" altLang="en-US" sz="3600">
                <a:latin typeface="Hiragino Maru Gothic Pro W4" panose="020F0400000000000000" pitchFamily="34" charset="-128"/>
                <a:ea typeface="Hiragino Maru Gothic Pro W4" panose="020F0400000000000000" pitchFamily="34" charset="-128"/>
              </a:rPr>
              <a:t>分</a:t>
            </a:r>
            <a:r>
              <a:rPr kumimoji="1" lang="en-US" altLang="ja-JP" sz="3600" dirty="0">
                <a:latin typeface="Hiragino Maru Gothic Pro W4" panose="020F0400000000000000" pitchFamily="34" charset="-128"/>
                <a:ea typeface="Hiragino Maru Gothic Pro W4" panose="020F0400000000000000" pitchFamily="34" charset="-128"/>
              </a:rPr>
              <a:t>30</a:t>
            </a:r>
            <a:r>
              <a:rPr kumimoji="1" lang="ja-JP" altLang="en-US" sz="3600">
                <a:latin typeface="Hiragino Maru Gothic Pro W4" panose="020F0400000000000000" pitchFamily="34" charset="-128"/>
                <a:ea typeface="Hiragino Maru Gothic Pro W4" panose="020F0400000000000000" pitchFamily="34" charset="-128"/>
              </a:rPr>
              <a:t>秒</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ct val="150000"/>
              </a:lnSpc>
            </a:pPr>
            <a:r>
              <a:rPr lang="ja-JP" altLang="en-US" sz="3600">
                <a:latin typeface="Hiragino Maru Gothic Pro W4" panose="020F0400000000000000" pitchFamily="34" charset="-128"/>
                <a:ea typeface="Hiragino Maru Gothic Pro W4" panose="020F0400000000000000" pitchFamily="34" charset="-128"/>
              </a:rPr>
              <a:t>③　</a:t>
            </a:r>
            <a:r>
              <a:rPr lang="en-US" altLang="ja-JP" sz="3600" dirty="0">
                <a:latin typeface="Hiragino Maru Gothic Pro W4" panose="020F0400000000000000" pitchFamily="34" charset="-128"/>
                <a:ea typeface="Hiragino Maru Gothic Pro W4" panose="020F0400000000000000" pitchFamily="34" charset="-128"/>
              </a:rPr>
              <a:t>10</a:t>
            </a:r>
            <a:r>
              <a:rPr lang="ja-JP" altLang="en-US" sz="3600">
                <a:latin typeface="Hiragino Maru Gothic Pro W4" panose="020F0400000000000000" pitchFamily="34" charset="-128"/>
                <a:ea typeface="Hiragino Maru Gothic Pro W4" panose="020F0400000000000000" pitchFamily="34" charset="-128"/>
              </a:rPr>
              <a:t>分</a:t>
            </a:r>
            <a:endParaRPr kumimoji="1" lang="en-US" altLang="ja-JP" sz="36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028CFAB1-FD17-7F4A-90C0-2A0A01A8DA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4934" y="4519598"/>
            <a:ext cx="3180053" cy="2393884"/>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85388D62-3D72-4449-87F0-FB9771988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3986" y="4459584"/>
            <a:ext cx="2994478" cy="2254187"/>
          </a:xfrm>
          <a:prstGeom prst="rect">
            <a:avLst/>
          </a:prstGeom>
        </p:spPr>
      </p:pic>
      <p:sp>
        <p:nvSpPr>
          <p:cNvPr id="10" name="テキスト ボックス 9">
            <a:extLst>
              <a:ext uri="{FF2B5EF4-FFF2-40B4-BE49-F238E27FC236}">
                <a16:creationId xmlns:a16="http://schemas.microsoft.com/office/drawing/2014/main" id="{590628F7-F12A-424F-8936-1818E2B9DFA8}"/>
              </a:ext>
            </a:extLst>
          </p:cNvPr>
          <p:cNvSpPr txBox="1"/>
          <p:nvPr/>
        </p:nvSpPr>
        <p:spPr>
          <a:xfrm>
            <a:off x="912603" y="5586677"/>
            <a:ext cx="3073277" cy="707886"/>
          </a:xfrm>
          <a:prstGeom prst="rect">
            <a:avLst/>
          </a:prstGeom>
          <a:solidFill>
            <a:schemeClr val="accent4">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Tree>
    <p:extLst>
      <p:ext uri="{BB962C8B-B14F-4D97-AF65-F5344CB8AC3E}">
        <p14:creationId xmlns:p14="http://schemas.microsoft.com/office/powerpoint/2010/main" val="27020903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230FDB1-5990-BB44-8F7F-4DAD0D261AD1}"/>
              </a:ext>
            </a:extLst>
          </p:cNvPr>
          <p:cNvSpPr txBox="1"/>
          <p:nvPr/>
        </p:nvSpPr>
        <p:spPr>
          <a:xfrm>
            <a:off x="409084" y="435838"/>
            <a:ext cx="3326552" cy="830997"/>
          </a:xfrm>
          <a:prstGeom prst="rect">
            <a:avLst/>
          </a:prstGeom>
          <a:solidFill>
            <a:schemeClr val="accent2">
              <a:lumMod val="40000"/>
              <a:lumOff val="60000"/>
            </a:schemeClr>
          </a:solidFill>
        </p:spPr>
        <p:txBody>
          <a:bodyPr wrap="none" rtlCol="0">
            <a:spAutoFit/>
          </a:bodyPr>
          <a:lstStyle/>
          <a:p>
            <a:r>
              <a:rPr kumimoji="1" lang="ja-JP" altLang="en-US" sz="4800" b="1">
                <a:latin typeface="Hiragino Maru Gothic Pro W4" panose="020F0400000000000000" pitchFamily="34" charset="-128"/>
                <a:ea typeface="Hiragino Maru Gothic Pro W4" panose="020F0400000000000000" pitchFamily="34" charset="-128"/>
              </a:rPr>
              <a:t>こたえは②</a:t>
            </a:r>
          </a:p>
        </p:txBody>
      </p:sp>
      <p:sp>
        <p:nvSpPr>
          <p:cNvPr id="3" name="正方形/長方形 2">
            <a:extLst>
              <a:ext uri="{FF2B5EF4-FFF2-40B4-BE49-F238E27FC236}">
                <a16:creationId xmlns:a16="http://schemas.microsoft.com/office/drawing/2014/main" id="{1CA16EBD-C4D2-3947-A912-617C0AEDAC9E}"/>
              </a:ext>
            </a:extLst>
          </p:cNvPr>
          <p:cNvSpPr/>
          <p:nvPr/>
        </p:nvSpPr>
        <p:spPr>
          <a:xfrm>
            <a:off x="4061460" y="597421"/>
            <a:ext cx="4673455" cy="669414"/>
          </a:xfrm>
          <a:prstGeom prst="rect">
            <a:avLst/>
          </a:prstGeom>
        </p:spPr>
        <p:txBody>
          <a:bodyPr wrap="square">
            <a:spAutoFit/>
          </a:bodyPr>
          <a:lstStyle/>
          <a:p>
            <a:pPr>
              <a:lnSpc>
                <a:spcPts val="4500"/>
              </a:lnSpc>
            </a:pPr>
            <a:r>
              <a:rPr kumimoji="1" lang="en-US" altLang="ja-JP" sz="4800" dirty="0">
                <a:latin typeface="Hiragino Maru Gothic Pro W4" panose="020F0400000000000000" pitchFamily="34" charset="-128"/>
                <a:ea typeface="Hiragino Maru Gothic Pro W4" panose="020F0400000000000000" pitchFamily="34" charset="-128"/>
              </a:rPr>
              <a:t>5</a:t>
            </a:r>
            <a:r>
              <a:rPr kumimoji="1" lang="ja-JP" altLang="en-US" sz="4800">
                <a:latin typeface="Hiragino Maru Gothic Pro W4" panose="020F0400000000000000" pitchFamily="34" charset="-128"/>
                <a:ea typeface="Hiragino Maru Gothic Pro W4" panose="020F0400000000000000" pitchFamily="34" charset="-128"/>
              </a:rPr>
              <a:t>分</a:t>
            </a:r>
            <a:r>
              <a:rPr kumimoji="1" lang="en-US" altLang="ja-JP" sz="4800" dirty="0">
                <a:latin typeface="Hiragino Maru Gothic Pro W4" panose="020F0400000000000000" pitchFamily="34" charset="-128"/>
                <a:ea typeface="Hiragino Maru Gothic Pro W4" panose="020F0400000000000000" pitchFamily="34" charset="-128"/>
              </a:rPr>
              <a:t>30</a:t>
            </a:r>
            <a:r>
              <a:rPr kumimoji="1" lang="ja-JP" altLang="en-US" sz="4800">
                <a:latin typeface="Hiragino Maru Gothic Pro W4" panose="020F0400000000000000" pitchFamily="34" charset="-128"/>
                <a:ea typeface="Hiragino Maru Gothic Pro W4" panose="020F0400000000000000" pitchFamily="34" charset="-128"/>
              </a:rPr>
              <a:t>秒です</a:t>
            </a:r>
            <a:r>
              <a:rPr kumimoji="1" lang="en-US" altLang="ja-JP" sz="4800" dirty="0">
                <a:latin typeface="Hiragino Maru Gothic Pro W4" panose="020F0400000000000000" pitchFamily="34" charset="-128"/>
                <a:ea typeface="Hiragino Maru Gothic Pro W4" panose="020F0400000000000000" pitchFamily="34" charset="-128"/>
              </a:rPr>
              <a:t>!</a:t>
            </a:r>
          </a:p>
        </p:txBody>
      </p:sp>
      <p:sp>
        <p:nvSpPr>
          <p:cNvPr id="7" name="テキスト ボックス 6">
            <a:extLst>
              <a:ext uri="{FF2B5EF4-FFF2-40B4-BE49-F238E27FC236}">
                <a16:creationId xmlns:a16="http://schemas.microsoft.com/office/drawing/2014/main" id="{DD154814-E658-DC47-8895-F7F5A597ED0F}"/>
              </a:ext>
            </a:extLst>
          </p:cNvPr>
          <p:cNvSpPr txBox="1"/>
          <p:nvPr/>
        </p:nvSpPr>
        <p:spPr>
          <a:xfrm>
            <a:off x="430512" y="1751844"/>
            <a:ext cx="7887367" cy="2219647"/>
          </a:xfrm>
          <a:prstGeom prst="rect">
            <a:avLst/>
          </a:prstGeom>
          <a:noFill/>
        </p:spPr>
        <p:txBody>
          <a:bodyPr wrap="square" rtlCol="0">
            <a:spAutoFit/>
          </a:bodyPr>
          <a:lstStyle/>
          <a:p>
            <a:pPr>
              <a:lnSpc>
                <a:spcPct val="150000"/>
              </a:lnSpc>
            </a:pPr>
            <a:r>
              <a:rPr lang="ja-JP" altLang="en-US" sz="3200">
                <a:latin typeface="Hiragino Maru Gothic Pro W4" panose="020F0400000000000000" pitchFamily="34" charset="-128"/>
                <a:ea typeface="Hiragino Maru Gothic Pro W4" panose="020F0400000000000000" pitchFamily="34" charset="-128"/>
              </a:rPr>
              <a:t>タバコ</a:t>
            </a:r>
            <a:r>
              <a:rPr lang="en-US" altLang="ja-JP" sz="3200" dirty="0">
                <a:latin typeface="Hiragino Maru Gothic Pro W4" panose="020F0400000000000000" pitchFamily="34" charset="-128"/>
                <a:ea typeface="Hiragino Maru Gothic Pro W4" panose="020F0400000000000000" pitchFamily="34" charset="-128"/>
              </a:rPr>
              <a:t>1</a:t>
            </a:r>
            <a:r>
              <a:rPr lang="ja-JP" altLang="en-US" sz="3200">
                <a:latin typeface="Hiragino Maru Gothic Pro W4" panose="020F0400000000000000" pitchFamily="34" charset="-128"/>
                <a:ea typeface="Hiragino Maru Gothic Pro W4" panose="020F0400000000000000" pitchFamily="34" charset="-128"/>
              </a:rPr>
              <a:t>本につき、</a:t>
            </a:r>
            <a:r>
              <a:rPr lang="en-US" altLang="ja-JP" sz="3200" dirty="0">
                <a:latin typeface="Hiragino Maru Gothic Pro W4" panose="020F0400000000000000" pitchFamily="34" charset="-128"/>
                <a:ea typeface="Hiragino Maru Gothic Pro W4" panose="020F0400000000000000" pitchFamily="34" charset="-128"/>
              </a:rPr>
              <a:t>5</a:t>
            </a:r>
            <a:r>
              <a:rPr lang="ja-JP" altLang="en-US" sz="3200">
                <a:latin typeface="Hiragino Maru Gothic Pro W4" panose="020F0400000000000000" pitchFamily="34" charset="-128"/>
                <a:ea typeface="Hiragino Maru Gothic Pro W4" panose="020F0400000000000000" pitchFamily="34" charset="-128"/>
              </a:rPr>
              <a:t>分</a:t>
            </a:r>
            <a:r>
              <a:rPr lang="en-US" altLang="ja-JP" sz="3200" dirty="0">
                <a:latin typeface="Hiragino Maru Gothic Pro W4" panose="020F0400000000000000" pitchFamily="34" charset="-128"/>
                <a:ea typeface="Hiragino Maru Gothic Pro W4" panose="020F0400000000000000" pitchFamily="34" charset="-128"/>
              </a:rPr>
              <a:t>30</a:t>
            </a:r>
            <a:r>
              <a:rPr lang="ja-JP" altLang="en-US" sz="3200">
                <a:latin typeface="Hiragino Maru Gothic Pro W4" panose="020F0400000000000000" pitchFamily="34" charset="-128"/>
                <a:ea typeface="Hiragino Maru Gothic Pro W4" panose="020F0400000000000000" pitchFamily="34" charset="-128"/>
              </a:rPr>
              <a:t>秒の寿命が縮む。</a:t>
            </a:r>
            <a:endParaRPr lang="en-US" altLang="ja-JP" sz="3200" dirty="0">
              <a:latin typeface="Hiragino Maru Gothic Pro W4" panose="020F0400000000000000" pitchFamily="34" charset="-128"/>
              <a:ea typeface="Hiragino Maru Gothic Pro W4" panose="020F0400000000000000" pitchFamily="34" charset="-128"/>
            </a:endParaRPr>
          </a:p>
          <a:p>
            <a:pPr>
              <a:lnSpc>
                <a:spcPct val="150000"/>
              </a:lnSpc>
            </a:pPr>
            <a:r>
              <a:rPr kumimoji="1" lang="en-US" altLang="ja-JP" sz="3200" dirty="0">
                <a:latin typeface="Hiragino Maru Gothic Pro W4" panose="020F0400000000000000" pitchFamily="34" charset="-128"/>
                <a:ea typeface="Hiragino Maru Gothic Pro W4" panose="020F0400000000000000" pitchFamily="34" charset="-128"/>
              </a:rPr>
              <a:t>1</a:t>
            </a:r>
            <a:r>
              <a:rPr kumimoji="1" lang="ja-JP" altLang="en-US" sz="3200">
                <a:latin typeface="Hiragino Maru Gothic Pro W4" panose="020F0400000000000000" pitchFamily="34" charset="-128"/>
                <a:ea typeface="Hiragino Maru Gothic Pro W4" panose="020F0400000000000000" pitchFamily="34" charset="-128"/>
              </a:rPr>
              <a:t>日</a:t>
            </a:r>
            <a:r>
              <a:rPr kumimoji="1" lang="en-US" altLang="ja-JP" sz="3200" dirty="0">
                <a:latin typeface="Hiragino Maru Gothic Pro W4" panose="020F0400000000000000" pitchFamily="34" charset="-128"/>
                <a:ea typeface="Hiragino Maru Gothic Pro W4" panose="020F0400000000000000" pitchFamily="34" charset="-128"/>
              </a:rPr>
              <a:t>20</a:t>
            </a:r>
            <a:r>
              <a:rPr kumimoji="1" lang="ja-JP" altLang="en-US" sz="3200">
                <a:latin typeface="Hiragino Maru Gothic Pro W4" panose="020F0400000000000000" pitchFamily="34" charset="-128"/>
                <a:ea typeface="Hiragino Maru Gothic Pro W4" panose="020F0400000000000000" pitchFamily="34" charset="-128"/>
              </a:rPr>
              <a:t>本を</a:t>
            </a:r>
            <a:r>
              <a:rPr kumimoji="1" lang="en-US" altLang="ja-JP" sz="3200" dirty="0">
                <a:latin typeface="Hiragino Maru Gothic Pro W4" panose="020F0400000000000000" pitchFamily="34" charset="-128"/>
                <a:ea typeface="Hiragino Maru Gothic Pro W4" panose="020F0400000000000000" pitchFamily="34" charset="-128"/>
              </a:rPr>
              <a:t>1</a:t>
            </a:r>
            <a:r>
              <a:rPr lang="ja-JP" altLang="en-US" sz="3200">
                <a:latin typeface="Hiragino Maru Gothic Pro W4" panose="020F0400000000000000" pitchFamily="34" charset="-128"/>
                <a:ea typeface="Hiragino Maru Gothic Pro W4" panose="020F0400000000000000" pitchFamily="34" charset="-128"/>
              </a:rPr>
              <a:t>年間吸えば、</a:t>
            </a:r>
            <a:r>
              <a:rPr lang="en-US" altLang="ja-JP" sz="3200" dirty="0">
                <a:latin typeface="Hiragino Maru Gothic Pro W4" panose="020F0400000000000000" pitchFamily="34" charset="-128"/>
                <a:ea typeface="Hiragino Maru Gothic Pro W4" panose="020F0400000000000000" pitchFamily="34" charset="-128"/>
              </a:rPr>
              <a:t>28</a:t>
            </a:r>
            <a:r>
              <a:rPr lang="ja-JP" altLang="en-US" sz="3200">
                <a:latin typeface="Hiragino Maru Gothic Pro W4" panose="020F0400000000000000" pitchFamily="34" charset="-128"/>
                <a:ea typeface="Hiragino Maru Gothic Pro W4" panose="020F0400000000000000" pitchFamily="34" charset="-128"/>
              </a:rPr>
              <a:t>日間が失われる」</a:t>
            </a:r>
            <a:r>
              <a:rPr lang="en-US" altLang="ja-JP" sz="3200" dirty="0">
                <a:latin typeface="Hiragino Maru Gothic Pro W4" panose="020F0400000000000000" pitchFamily="34" charset="-128"/>
                <a:ea typeface="Hiragino Maru Gothic Pro W4" panose="020F0400000000000000" pitchFamily="34" charset="-128"/>
              </a:rPr>
              <a:t> </a:t>
            </a:r>
            <a:r>
              <a:rPr kumimoji="1" lang="ja-JP" altLang="en-US" sz="3200">
                <a:latin typeface="Hiragino Maru Gothic Pro W4" panose="020F0400000000000000" pitchFamily="34" charset="-128"/>
                <a:ea typeface="Hiragino Maru Gothic Pro W4" panose="020F0400000000000000" pitchFamily="34" charset="-128"/>
              </a:rPr>
              <a:t>と言われている</a:t>
            </a:r>
            <a:r>
              <a:rPr kumimoji="1" lang="en-US" altLang="ja-JP" sz="3200" baseline="30000" dirty="0">
                <a:latin typeface="Hiragino Maru Gothic Pro W4" panose="020F0400000000000000" pitchFamily="34" charset="-128"/>
                <a:ea typeface="Hiragino Maru Gothic Pro W4" panose="020F0400000000000000" pitchFamily="34" charset="-128"/>
              </a:rPr>
              <a:t>※</a:t>
            </a:r>
            <a:r>
              <a:rPr lang="ja-JP" altLang="en-US" sz="3200">
                <a:latin typeface="Hiragino Maru Gothic Pro W4" panose="020F0400000000000000" pitchFamily="34" charset="-128"/>
                <a:ea typeface="Hiragino Maru Gothic Pro W4" panose="020F0400000000000000" pitchFamily="34" charset="-128"/>
              </a:rPr>
              <a:t>。</a:t>
            </a:r>
            <a:endParaRPr kumimoji="1" lang="ja-JP" altLang="en-US" sz="3200">
              <a:latin typeface="Hiragino Maru Gothic Pro W4" panose="020F0400000000000000" pitchFamily="34" charset="-128"/>
              <a:ea typeface="Hiragino Maru Gothic Pro W4" panose="020F0400000000000000" pitchFamily="34" charset="-128"/>
            </a:endParaRPr>
          </a:p>
        </p:txBody>
      </p:sp>
      <p:pic>
        <p:nvPicPr>
          <p:cNvPr id="8" name="図 7">
            <a:extLst>
              <a:ext uri="{FF2B5EF4-FFF2-40B4-BE49-F238E27FC236}">
                <a16:creationId xmlns:a16="http://schemas.microsoft.com/office/drawing/2014/main" id="{3D7A6342-9420-7749-8543-1D85F0CB3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025" y="4149080"/>
            <a:ext cx="3418630" cy="2563973"/>
          </a:xfrm>
          <a:prstGeom prst="rect">
            <a:avLst/>
          </a:prstGeom>
        </p:spPr>
      </p:pic>
      <p:sp>
        <p:nvSpPr>
          <p:cNvPr id="9" name="テキスト ボックス 8">
            <a:extLst>
              <a:ext uri="{FF2B5EF4-FFF2-40B4-BE49-F238E27FC236}">
                <a16:creationId xmlns:a16="http://schemas.microsoft.com/office/drawing/2014/main" id="{2CAE23C4-C797-3745-B978-0E223300221B}"/>
              </a:ext>
            </a:extLst>
          </p:cNvPr>
          <p:cNvSpPr txBox="1"/>
          <p:nvPr/>
        </p:nvSpPr>
        <p:spPr>
          <a:xfrm>
            <a:off x="5186894" y="5661248"/>
            <a:ext cx="3130985" cy="369332"/>
          </a:xfrm>
          <a:prstGeom prst="rect">
            <a:avLst/>
          </a:prstGeom>
          <a:noFill/>
        </p:spPr>
        <p:txBody>
          <a:bodyPr wrap="none" rtlCol="0">
            <a:spAutoFit/>
          </a:bodyPr>
          <a:lstStyle/>
          <a:p>
            <a:r>
              <a:rPr kumimoji="1" lang="en-US" altLang="ja-JP" dirty="0"/>
              <a:t>※</a:t>
            </a:r>
            <a:r>
              <a:rPr lang="ja-JP" altLang="en-US"/>
              <a:t>英国王立内科医学会</a:t>
            </a:r>
            <a:r>
              <a:rPr lang="en-US" altLang="ja-JP" dirty="0"/>
              <a:t>, 1977</a:t>
            </a:r>
            <a:endParaRPr kumimoji="1" lang="ja-JP" altLang="en-US"/>
          </a:p>
        </p:txBody>
      </p:sp>
    </p:spTree>
    <p:extLst>
      <p:ext uri="{BB962C8B-B14F-4D97-AF65-F5344CB8AC3E}">
        <p14:creationId xmlns:p14="http://schemas.microsoft.com/office/powerpoint/2010/main" val="1052933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564510" y="3519334"/>
            <a:ext cx="4698722"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タバコを吸ったら</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肺</a:t>
            </a:r>
            <a:r>
              <a:rPr kumimoji="1" lang="en-US" altLang="ja-JP" sz="4400" dirty="0">
                <a:latin typeface="Hiragino Maru Gothic Pro W4" panose="020F0400000000000000" pitchFamily="34" charset="-128"/>
                <a:ea typeface="Hiragino Maru Gothic Pro W4" panose="020F0400000000000000" pitchFamily="34" charset="-128"/>
              </a:rPr>
              <a:t>(</a:t>
            </a:r>
            <a:r>
              <a:rPr kumimoji="1" lang="ja-JP" altLang="en-US" sz="4400">
                <a:latin typeface="Hiragino Maru Gothic Pro W4" panose="020F0400000000000000" pitchFamily="34" charset="-128"/>
                <a:ea typeface="Hiragino Maru Gothic Pro W4" panose="020F0400000000000000" pitchFamily="34" charset="-128"/>
              </a:rPr>
              <a:t>はい</a:t>
            </a:r>
            <a:r>
              <a:rPr kumimoji="1" lang="en-US" altLang="ja-JP" sz="4400" dirty="0">
                <a:latin typeface="Hiragino Maru Gothic Pro W4" panose="020F0400000000000000" pitchFamily="34" charset="-128"/>
                <a:ea typeface="Hiragino Maru Gothic Pro W4" panose="020F0400000000000000" pitchFamily="34" charset="-128"/>
              </a:rPr>
              <a:t>)</a:t>
            </a:r>
            <a:r>
              <a:rPr kumimoji="1" lang="ja-JP" altLang="en-US" sz="4400">
                <a:latin typeface="Hiragino Maru Gothic Pro W4" panose="020F0400000000000000" pitchFamily="34" charset="-128"/>
                <a:ea typeface="Hiragino Maru Gothic Pro W4" panose="020F0400000000000000" pitchFamily="34" charset="-128"/>
              </a:rPr>
              <a:t>の中は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どうなるの？</a:t>
            </a:r>
            <a:endParaRPr kumimoji="1" lang="en-US" altLang="ja-JP" sz="4400" dirty="0">
              <a:latin typeface="Hiragino Maru Gothic Pro W4" panose="020F0400000000000000" pitchFamily="34" charset="-128"/>
              <a:ea typeface="Hiragino Maru Gothic Pro W4" panose="020F0400000000000000" pitchFamily="34" charset="-128"/>
            </a:endParaRPr>
          </a:p>
        </p:txBody>
      </p:sp>
      <p:pic>
        <p:nvPicPr>
          <p:cNvPr id="7" name="図 6" descr="ロゴ が含まれている画像&#10;&#10;自動的に生成された説明">
            <a:extLst>
              <a:ext uri="{FF2B5EF4-FFF2-40B4-BE49-F238E27FC236}">
                <a16:creationId xmlns:a16="http://schemas.microsoft.com/office/drawing/2014/main" id="{6C76B240-93C7-C545-8273-538BAAFF2521}"/>
              </a:ext>
            </a:extLst>
          </p:cNvPr>
          <p:cNvPicPr>
            <a:picLocks noChangeAspect="1"/>
          </p:cNvPicPr>
          <p:nvPr/>
        </p:nvPicPr>
        <p:blipFill>
          <a:blip r:embed="rId4"/>
          <a:stretch>
            <a:fillRect/>
          </a:stretch>
        </p:blipFill>
        <p:spPr>
          <a:xfrm>
            <a:off x="141141" y="305927"/>
            <a:ext cx="1716235" cy="1214221"/>
          </a:xfrm>
          <a:prstGeom prst="rect">
            <a:avLst/>
          </a:prstGeom>
        </p:spPr>
      </p:pic>
      <p:pic>
        <p:nvPicPr>
          <p:cNvPr id="4" name="図 3" descr="挿絵 が含まれている画像&#10;&#10;自動的に生成された説明">
            <a:extLst>
              <a:ext uri="{FF2B5EF4-FFF2-40B4-BE49-F238E27FC236}">
                <a16:creationId xmlns:a16="http://schemas.microsoft.com/office/drawing/2014/main" id="{D524F6ED-BC74-5845-94B0-7555B51104FE}"/>
              </a:ext>
            </a:extLst>
          </p:cNvPr>
          <p:cNvPicPr>
            <a:picLocks noChangeAspect="1"/>
          </p:cNvPicPr>
          <p:nvPr/>
        </p:nvPicPr>
        <p:blipFill>
          <a:blip r:embed="rId5"/>
          <a:stretch>
            <a:fillRect/>
          </a:stretch>
        </p:blipFill>
        <p:spPr>
          <a:xfrm>
            <a:off x="5121029" y="3298750"/>
            <a:ext cx="4252261" cy="2988617"/>
          </a:xfrm>
          <a:prstGeom prst="rect">
            <a:avLst/>
          </a:prstGeom>
        </p:spPr>
      </p:pic>
      <p:sp>
        <p:nvSpPr>
          <p:cNvPr id="6" name="角丸四角形吹き出し 5">
            <a:extLst>
              <a:ext uri="{FF2B5EF4-FFF2-40B4-BE49-F238E27FC236}">
                <a16:creationId xmlns:a16="http://schemas.microsoft.com/office/drawing/2014/main" id="{9C854FD8-3A6B-894F-94A3-C67632D06A81}"/>
              </a:ext>
            </a:extLst>
          </p:cNvPr>
          <p:cNvSpPr/>
          <p:nvPr/>
        </p:nvSpPr>
        <p:spPr>
          <a:xfrm>
            <a:off x="5425872" y="4793058"/>
            <a:ext cx="803739" cy="577228"/>
          </a:xfrm>
          <a:prstGeom prst="wedgeRoundRectCallout">
            <a:avLst>
              <a:gd name="adj1" fmla="val 156140"/>
              <a:gd name="adj2" fmla="val 11250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ysClr val="windowText" lastClr="000000"/>
                </a:solidFill>
                <a:latin typeface="Hiragino Maru Gothic Pro W4" panose="020F0400000000000000" pitchFamily="34" charset="-128"/>
                <a:ea typeface="Hiragino Maru Gothic Pro W4" panose="020F0400000000000000" pitchFamily="34" charset="-128"/>
              </a:rPr>
              <a:t>肺</a:t>
            </a:r>
          </a:p>
        </p:txBody>
      </p:sp>
    </p:spTree>
    <p:extLst>
      <p:ext uri="{BB962C8B-B14F-4D97-AF65-F5344CB8AC3E}">
        <p14:creationId xmlns:p14="http://schemas.microsoft.com/office/powerpoint/2010/main" val="22423111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531A976B-2075-CE4E-ABD2-6B26F7810F4D}"/>
              </a:ext>
            </a:extLst>
          </p:cNvPr>
          <p:cNvPicPr>
            <a:picLocks noChangeAspect="1" noChangeArrowheads="1"/>
          </p:cNvPicPr>
          <p:nvPr/>
        </p:nvPicPr>
        <p:blipFill>
          <a:blip r:embed="rId3" cstate="print"/>
          <a:srcRect/>
          <a:stretch>
            <a:fillRect/>
          </a:stretch>
        </p:blipFill>
        <p:spPr>
          <a:xfrm>
            <a:off x="1619672" y="980728"/>
            <a:ext cx="6121677" cy="5746945"/>
          </a:xfrm>
          <a:prstGeom prst="rect">
            <a:avLst/>
          </a:prstGeom>
          <a:noFill/>
        </p:spPr>
      </p:pic>
      <p:sp>
        <p:nvSpPr>
          <p:cNvPr id="2" name="テキスト ボックス 1">
            <a:extLst>
              <a:ext uri="{FF2B5EF4-FFF2-40B4-BE49-F238E27FC236}">
                <a16:creationId xmlns:a16="http://schemas.microsoft.com/office/drawing/2014/main" id="{3D70318B-FB10-B949-8BCB-461F0D7DA49D}"/>
              </a:ext>
            </a:extLst>
          </p:cNvPr>
          <p:cNvSpPr txBox="1"/>
          <p:nvPr/>
        </p:nvSpPr>
        <p:spPr>
          <a:xfrm>
            <a:off x="251520" y="260648"/>
            <a:ext cx="7109639" cy="553998"/>
          </a:xfrm>
          <a:prstGeom prst="rect">
            <a:avLst/>
          </a:prstGeom>
          <a:solidFill>
            <a:schemeClr val="accent4">
              <a:lumMod val="20000"/>
              <a:lumOff val="80000"/>
            </a:schemeClr>
          </a:solidFill>
        </p:spPr>
        <p:txBody>
          <a:bodyPr wrap="none" rtlCol="0">
            <a:spAutoFit/>
          </a:bodyPr>
          <a:lstStyle/>
          <a:p>
            <a:r>
              <a:rPr kumimoji="1" lang="ja-JP" altLang="en-US" sz="3000">
                <a:latin typeface="Hiragino Maru Gothic Pro W4" panose="020F0400000000000000" pitchFamily="34" charset="-128"/>
                <a:ea typeface="Hiragino Maru Gothic Pro W4" panose="020F0400000000000000" pitchFamily="34" charset="-128"/>
              </a:rPr>
              <a:t>煙を吸い込む</a:t>
            </a:r>
            <a:r>
              <a:rPr lang="ja-JP" altLang="en-US" sz="3000">
                <a:latin typeface="Hiragino Maru Gothic Pro W4" panose="020F0400000000000000" pitchFamily="34" charset="-128"/>
                <a:ea typeface="Hiragino Maru Gothic Pro W4" panose="020F0400000000000000" pitchFamily="34" charset="-128"/>
              </a:rPr>
              <a:t>肺は、影響が大きいです。</a:t>
            </a:r>
            <a:endParaRPr kumimoji="1" lang="ja-JP" altLang="en-US" sz="30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927160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31746" name="スライド番号プレースホルダ 4"/>
          <p:cNvSpPr>
            <a:spLocks noGrp="1"/>
          </p:cNvSpPr>
          <p:nvPr>
            <p:ph type="sldNum" sz="quarter" idx="12"/>
          </p:nvPr>
        </p:nvSpPr>
        <p:spPr>
          <a:noFill/>
        </p:spPr>
        <p:txBody>
          <a:bodyPr/>
          <a:lstStyle/>
          <a:p>
            <a:fld id="{92F71F13-867E-4D49-A74B-5B4F8EAEB04D}" type="slidenum">
              <a:rPr lang="en-US" altLang="ja-JP" smtClean="0">
                <a:latin typeface="Hiragino Maru Gothic Pro W4" panose="020F0400000000000000" pitchFamily="34" charset="-128"/>
                <a:ea typeface="Hiragino Maru Gothic Pro W4" panose="020F0400000000000000" pitchFamily="34" charset="-128"/>
              </a:rPr>
              <a:pPr/>
              <a:t>17</a:t>
            </a:fld>
            <a:endParaRPr lang="en-US" altLang="ja-JP">
              <a:latin typeface="Hiragino Maru Gothic Pro W4" panose="020F0400000000000000" pitchFamily="34" charset="-128"/>
              <a:ea typeface="Hiragino Maru Gothic Pro W4" panose="020F0400000000000000" pitchFamily="34" charset="-128"/>
            </a:endParaRPr>
          </a:p>
        </p:txBody>
      </p:sp>
      <p:sp>
        <p:nvSpPr>
          <p:cNvPr id="587791" name="Text Box 15"/>
          <p:cNvSpPr txBox="1">
            <a:spLocks noChangeArrowheads="1"/>
          </p:cNvSpPr>
          <p:nvPr/>
        </p:nvSpPr>
        <p:spPr bwMode="auto">
          <a:xfrm>
            <a:off x="839685" y="274533"/>
            <a:ext cx="2031325" cy="762000"/>
          </a:xfrm>
          <a:prstGeom prst="rect">
            <a:avLst/>
          </a:prstGeom>
          <a:noFill/>
          <a:ln w="12700" cap="sq">
            <a:noFill/>
            <a:miter lim="800000"/>
            <a:headEnd type="none" w="sm" len="sm"/>
            <a:tailEnd type="none" w="sm" len="sm"/>
          </a:ln>
          <a:effectLst/>
        </p:spPr>
        <p:txBody>
          <a:bodyPr wrap="square">
            <a:spAutoFit/>
          </a:bodyPr>
          <a:lstStyle/>
          <a:p>
            <a:pPr>
              <a:spcBef>
                <a:spcPct val="50000"/>
              </a:spcBef>
              <a:defRPr/>
            </a:pPr>
            <a:r>
              <a:rPr lang="ja-JP" altLang="en-US" sz="4400" dirty="0">
                <a:solidFill>
                  <a:srgbClr val="008000"/>
                </a:solidFill>
                <a:effectLst>
                  <a:outerShdw blurRad="38100" dist="38100" dir="2700000" algn="tl">
                    <a:srgbClr val="C0C0C0"/>
                  </a:outerShdw>
                </a:effectLst>
                <a:latin typeface="Hiragino Maru Gothic Pro W4" panose="020F0400000000000000" pitchFamily="34" charset="-128"/>
                <a:ea typeface="Hiragino Maru Gothic Pro W4" panose="020F0400000000000000" pitchFamily="34" charset="-128"/>
              </a:rPr>
              <a:t>肺気腫</a:t>
            </a:r>
          </a:p>
        </p:txBody>
      </p:sp>
      <p:pic>
        <p:nvPicPr>
          <p:cNvPr id="31749" name="Picture 5"/>
          <p:cNvPicPr>
            <a:picLocks noChangeAspect="1" noChangeArrowheads="1"/>
          </p:cNvPicPr>
          <p:nvPr/>
        </p:nvPicPr>
        <p:blipFill rotWithShape="1">
          <a:blip r:embed="rId3" cstate="print"/>
          <a:srcRect l="2510" r="4110" b="5427"/>
          <a:stretch/>
        </p:blipFill>
        <p:spPr bwMode="auto">
          <a:xfrm>
            <a:off x="4096143" y="2641351"/>
            <a:ext cx="5013353" cy="4172025"/>
          </a:xfrm>
          <a:prstGeom prst="rect">
            <a:avLst/>
          </a:prstGeom>
          <a:noFill/>
          <a:ln w="9525">
            <a:noFill/>
            <a:miter lim="800000"/>
            <a:headEnd/>
            <a:tailEnd/>
          </a:ln>
        </p:spPr>
      </p:pic>
      <p:pic>
        <p:nvPicPr>
          <p:cNvPr id="31750" name="Picture 6"/>
          <p:cNvPicPr>
            <a:picLocks noChangeAspect="1" noChangeArrowheads="1"/>
          </p:cNvPicPr>
          <p:nvPr/>
        </p:nvPicPr>
        <p:blipFill rotWithShape="1">
          <a:blip r:embed="rId4" cstate="print"/>
          <a:srcRect l="2759" t="-2320" r="-2320" b="6506"/>
          <a:stretch/>
        </p:blipFill>
        <p:spPr bwMode="auto">
          <a:xfrm>
            <a:off x="34504" y="3340055"/>
            <a:ext cx="4044594" cy="3001340"/>
          </a:xfrm>
          <a:prstGeom prst="rect">
            <a:avLst/>
          </a:prstGeom>
          <a:noFill/>
          <a:ln w="9525">
            <a:noFill/>
            <a:miter lim="800000"/>
            <a:headEnd/>
            <a:tailEnd/>
          </a:ln>
        </p:spPr>
      </p:pic>
      <p:sp>
        <p:nvSpPr>
          <p:cNvPr id="31751" name="正方形/長方形 1"/>
          <p:cNvSpPr>
            <a:spLocks noChangeArrowheads="1"/>
          </p:cNvSpPr>
          <p:nvPr/>
        </p:nvSpPr>
        <p:spPr bwMode="auto">
          <a:xfrm>
            <a:off x="611560" y="1238418"/>
            <a:ext cx="7537547" cy="646331"/>
          </a:xfrm>
          <a:prstGeom prst="rect">
            <a:avLst/>
          </a:prstGeom>
          <a:noFill/>
          <a:ln w="9525">
            <a:noFill/>
            <a:miter lim="800000"/>
            <a:headEnd/>
            <a:tailEnd/>
          </a:ln>
        </p:spPr>
        <p:txBody>
          <a:bodyPr wrap="square">
            <a:spAutoFit/>
          </a:bodyPr>
          <a:lstStyle/>
          <a:p>
            <a:r>
              <a:rPr lang="ja-JP" altLang="en-US" sz="3600" dirty="0">
                <a:solidFill>
                  <a:srgbClr val="FF0000"/>
                </a:solidFill>
                <a:latin typeface="Hiragino Maru Gothic Pro W4" panose="020F0400000000000000" pitchFamily="34" charset="-128"/>
                <a:ea typeface="Hiragino Maru Gothic Pro W4" panose="020F0400000000000000" pitchFamily="34" charset="-128"/>
              </a:rPr>
              <a:t>知らない</a:t>
            </a:r>
            <a:r>
              <a:rPr lang="ja-JP" altLang="en-US" sz="3600">
                <a:solidFill>
                  <a:srgbClr val="FF0000"/>
                </a:solidFill>
                <a:latin typeface="Hiragino Maru Gothic Pro W4" panose="020F0400000000000000" pitchFamily="34" charset="-128"/>
                <a:ea typeface="Hiragino Maru Gothic Pro W4" panose="020F0400000000000000" pitchFamily="34" charset="-128"/>
              </a:rPr>
              <a:t>うちに肺</a:t>
            </a:r>
            <a:r>
              <a:rPr lang="ja-JP" altLang="en-US" sz="3600" dirty="0">
                <a:solidFill>
                  <a:srgbClr val="FF0000"/>
                </a:solidFill>
                <a:latin typeface="Hiragino Maru Gothic Pro W4" panose="020F0400000000000000" pitchFamily="34" charset="-128"/>
                <a:ea typeface="Hiragino Maru Gothic Pro W4" panose="020F0400000000000000" pitchFamily="34" charset="-128"/>
              </a:rPr>
              <a:t>はこわされている</a:t>
            </a:r>
          </a:p>
        </p:txBody>
      </p:sp>
      <p:sp>
        <p:nvSpPr>
          <p:cNvPr id="31752" name="正方形/長方形 4"/>
          <p:cNvSpPr>
            <a:spLocks noChangeArrowheads="1"/>
          </p:cNvSpPr>
          <p:nvPr/>
        </p:nvSpPr>
        <p:spPr bwMode="auto">
          <a:xfrm>
            <a:off x="3059832" y="178480"/>
            <a:ext cx="5256584" cy="954107"/>
          </a:xfrm>
          <a:prstGeom prst="rect">
            <a:avLst/>
          </a:prstGeom>
          <a:noFill/>
          <a:ln w="9525">
            <a:noFill/>
            <a:miter lim="800000"/>
            <a:headEnd/>
            <a:tailEnd/>
          </a:ln>
        </p:spPr>
        <p:txBody>
          <a:bodyPr wrap="square">
            <a:spAutoFit/>
          </a:bodyPr>
          <a:lstStyle/>
          <a:p>
            <a:r>
              <a:rPr lang="ja-JP" altLang="en-US" sz="2800" dirty="0">
                <a:latin typeface="Hiragino Maru Gothic Pro W4" panose="020F0400000000000000" pitchFamily="34" charset="-128"/>
                <a:ea typeface="Hiragino Maru Gothic Pro W4" panose="020F0400000000000000" pitchFamily="34" charset="-128"/>
              </a:rPr>
              <a:t>タバコを吸うと</a:t>
            </a:r>
          </a:p>
          <a:p>
            <a:r>
              <a:rPr lang="ja-JP" altLang="en-US" sz="2800" dirty="0">
                <a:latin typeface="Hiragino Maru Gothic Pro W4" panose="020F0400000000000000" pitchFamily="34" charset="-128"/>
                <a:ea typeface="Hiragino Maru Gothic Pro W4" panose="020F0400000000000000" pitchFamily="34" charset="-128"/>
              </a:rPr>
              <a:t>肺気腫の危険性が高まります。</a:t>
            </a:r>
          </a:p>
        </p:txBody>
      </p:sp>
      <p:sp>
        <p:nvSpPr>
          <p:cNvPr id="31753" name="テキスト ボックス 5"/>
          <p:cNvSpPr txBox="1">
            <a:spLocks noChangeArrowheads="1"/>
          </p:cNvSpPr>
          <p:nvPr/>
        </p:nvSpPr>
        <p:spPr bwMode="auto">
          <a:xfrm>
            <a:off x="1115616" y="2710661"/>
            <a:ext cx="2031325" cy="646331"/>
          </a:xfrm>
          <a:prstGeom prst="rect">
            <a:avLst/>
          </a:prstGeom>
          <a:noFill/>
          <a:ln w="9525">
            <a:noFill/>
            <a:miter lim="800000"/>
            <a:headEnd/>
            <a:tailEnd/>
          </a:ln>
        </p:spPr>
        <p:txBody>
          <a:bodyPr wrap="none">
            <a:spAutoFit/>
          </a:bodyPr>
          <a:lstStyle/>
          <a:p>
            <a:r>
              <a:rPr lang="ja-JP" altLang="en-US" sz="3600">
                <a:solidFill>
                  <a:srgbClr val="0070C0"/>
                </a:solidFill>
                <a:latin typeface="Hiragino Maru Gothic Pro W4" panose="020F0400000000000000" pitchFamily="34" charset="-128"/>
                <a:ea typeface="Hiragino Maru Gothic Pro W4" panose="020F0400000000000000" pitchFamily="34" charset="-128"/>
              </a:rPr>
              <a:t>正常な肺</a:t>
            </a:r>
          </a:p>
        </p:txBody>
      </p:sp>
      <p:sp>
        <p:nvSpPr>
          <p:cNvPr id="31754" name="テキスト ボックス 6"/>
          <p:cNvSpPr txBox="1">
            <a:spLocks noChangeArrowheads="1"/>
          </p:cNvSpPr>
          <p:nvPr/>
        </p:nvSpPr>
        <p:spPr bwMode="auto">
          <a:xfrm>
            <a:off x="5817989" y="1990581"/>
            <a:ext cx="1569660" cy="646331"/>
          </a:xfrm>
          <a:prstGeom prst="rect">
            <a:avLst/>
          </a:prstGeom>
          <a:noFill/>
          <a:ln w="9525">
            <a:noFill/>
            <a:miter lim="800000"/>
            <a:headEnd/>
            <a:tailEnd/>
          </a:ln>
        </p:spPr>
        <p:txBody>
          <a:bodyPr wrap="none">
            <a:spAutoFit/>
          </a:bodyPr>
          <a:lstStyle/>
          <a:p>
            <a:r>
              <a:rPr lang="ja-JP" altLang="en-US" sz="3600" dirty="0">
                <a:solidFill>
                  <a:srgbClr val="0070C0"/>
                </a:solidFill>
                <a:latin typeface="Hiragino Maru Gothic Pro W4" panose="020F0400000000000000" pitchFamily="34" charset="-128"/>
                <a:ea typeface="Hiragino Maru Gothic Pro W4" panose="020F0400000000000000" pitchFamily="34" charset="-128"/>
              </a:rPr>
              <a:t>肺気腫</a:t>
            </a:r>
          </a:p>
        </p:txBody>
      </p:sp>
    </p:spTree>
    <p:extLst>
      <p:ext uri="{BB962C8B-B14F-4D97-AF65-F5344CB8AC3E}">
        <p14:creationId xmlns:p14="http://schemas.microsoft.com/office/powerpoint/2010/main" val="385157140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第５問</a:t>
            </a:r>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AB8A6F12-D1DD-1E43-859F-66E69207C296}"/>
              </a:ext>
            </a:extLst>
          </p:cNvPr>
          <p:cNvPicPr>
            <a:picLocks noChangeAspect="1"/>
          </p:cNvPicPr>
          <p:nvPr/>
        </p:nvPicPr>
        <p:blipFill rotWithShape="1">
          <a:blip r:embed="rId3"/>
          <a:srcRect b="53884"/>
          <a:stretch/>
        </p:blipFill>
        <p:spPr>
          <a:xfrm>
            <a:off x="2050814" y="108118"/>
            <a:ext cx="4913494" cy="1520682"/>
          </a:xfrm>
          <a:prstGeom prst="rect">
            <a:avLst/>
          </a:prstGeom>
        </p:spPr>
      </p:pic>
      <p:sp>
        <p:nvSpPr>
          <p:cNvPr id="3" name="角丸四角形 2">
            <a:extLst>
              <a:ext uri="{FF2B5EF4-FFF2-40B4-BE49-F238E27FC236}">
                <a16:creationId xmlns:a16="http://schemas.microsoft.com/office/drawing/2014/main" id="{776A6979-9398-9547-A1C4-1D119534E3D6}"/>
              </a:ext>
            </a:extLst>
          </p:cNvPr>
          <p:cNvSpPr/>
          <p:nvPr/>
        </p:nvSpPr>
        <p:spPr>
          <a:xfrm>
            <a:off x="338666" y="1554846"/>
            <a:ext cx="8337790" cy="3164672"/>
          </a:xfrm>
          <a:prstGeom prst="round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500"/>
              </a:lnSpc>
            </a:pPr>
            <a:r>
              <a:rPr kumimoji="1" lang="ja-JP" altLang="en-US" sz="4400">
                <a:solidFill>
                  <a:schemeClr val="tx1"/>
                </a:solidFill>
                <a:latin typeface="Hiragino Maru Gothic Pro W4" panose="020F0400000000000000" pitchFamily="34" charset="-128"/>
                <a:ea typeface="Hiragino Maru Gothic Pro W4" panose="020F0400000000000000" pitchFamily="34" charset="-128"/>
              </a:rPr>
              <a:t>その他に</a:t>
            </a:r>
            <a:endParaRPr kumimoji="1" lang="en-US" altLang="ja-JP" sz="4400" dirty="0">
              <a:solidFill>
                <a:schemeClr val="tx1"/>
              </a:solidFill>
              <a:latin typeface="Hiragino Maru Gothic Pro W4" panose="020F0400000000000000" pitchFamily="34" charset="-128"/>
              <a:ea typeface="Hiragino Maru Gothic Pro W4" panose="020F0400000000000000" pitchFamily="34" charset="-128"/>
            </a:endParaRPr>
          </a:p>
          <a:p>
            <a:pPr algn="ctr">
              <a:lnSpc>
                <a:spcPts val="6500"/>
              </a:lnSpc>
            </a:pPr>
            <a:r>
              <a:rPr kumimoji="1" lang="ja-JP" altLang="en-US" sz="4400">
                <a:solidFill>
                  <a:schemeClr val="tx1"/>
                </a:solidFill>
                <a:latin typeface="Hiragino Maru Gothic Pro W4" panose="020F0400000000000000" pitchFamily="34" charset="-128"/>
                <a:ea typeface="Hiragino Maru Gothic Pro W4" panose="020F0400000000000000" pitchFamily="34" charset="-128"/>
              </a:rPr>
              <a:t>タバコをすえば、</a:t>
            </a:r>
            <a:r>
              <a:rPr lang="ja-JP" altLang="en-US" sz="4400">
                <a:solidFill>
                  <a:schemeClr val="tx1"/>
                </a:solidFill>
                <a:latin typeface="Hiragino Maru Gothic Pro W4" panose="020F0400000000000000" pitchFamily="34" charset="-128"/>
                <a:ea typeface="Hiragino Maru Gothic Pro W4" panose="020F0400000000000000" pitchFamily="34" charset="-128"/>
              </a:rPr>
              <a:t>どんな病気や</a:t>
            </a:r>
            <a:endParaRPr lang="en-US" altLang="ja-JP" sz="4400" dirty="0">
              <a:solidFill>
                <a:schemeClr val="tx1"/>
              </a:solidFill>
              <a:latin typeface="Hiragino Maru Gothic Pro W4" panose="020F0400000000000000" pitchFamily="34" charset="-128"/>
              <a:ea typeface="Hiragino Maru Gothic Pro W4" panose="020F0400000000000000" pitchFamily="34" charset="-128"/>
            </a:endParaRPr>
          </a:p>
          <a:p>
            <a:pPr algn="ctr">
              <a:lnSpc>
                <a:spcPts val="6500"/>
              </a:lnSpc>
            </a:pPr>
            <a:r>
              <a:rPr lang="ja-JP" altLang="en-US" sz="4400">
                <a:solidFill>
                  <a:schemeClr val="tx1"/>
                </a:solidFill>
                <a:latin typeface="Hiragino Maru Gothic Pro W4" panose="020F0400000000000000" pitchFamily="34" charset="-128"/>
                <a:ea typeface="Hiragino Maru Gothic Pro W4" panose="020F0400000000000000" pitchFamily="34" charset="-128"/>
              </a:rPr>
              <a:t>体への影響が出るのだろう？</a:t>
            </a:r>
            <a:endParaRPr kumimoji="1" lang="ja-JP" altLang="en-US" sz="4400">
              <a:solidFill>
                <a:schemeClr val="tx1"/>
              </a:solidFill>
              <a:latin typeface="Hiragino Maru Gothic Pro W4" panose="020F0400000000000000" pitchFamily="34" charset="-128"/>
              <a:ea typeface="Hiragino Maru Gothic Pro W4" panose="020F0400000000000000" pitchFamily="34" charset="-128"/>
            </a:endParaRPr>
          </a:p>
        </p:txBody>
      </p:sp>
      <p:pic>
        <p:nvPicPr>
          <p:cNvPr id="7" name="図 6" descr="テレビゲームのキャラクター&#10;&#10;中程度の精度で自動的に生成された説明">
            <a:extLst>
              <a:ext uri="{FF2B5EF4-FFF2-40B4-BE49-F238E27FC236}">
                <a16:creationId xmlns:a16="http://schemas.microsoft.com/office/drawing/2014/main" id="{7B01785D-AB15-BB43-A975-AAE6232DE8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4934" y="4779532"/>
            <a:ext cx="3180053" cy="2393884"/>
          </a:xfrm>
          <a:prstGeom prst="rect">
            <a:avLst/>
          </a:prstGeom>
        </p:spPr>
      </p:pic>
      <p:pic>
        <p:nvPicPr>
          <p:cNvPr id="8" name="図 7" descr="ゲームのキャラクター&#10;&#10;低い精度で自動的に生成された説明">
            <a:extLst>
              <a:ext uri="{FF2B5EF4-FFF2-40B4-BE49-F238E27FC236}">
                <a16:creationId xmlns:a16="http://schemas.microsoft.com/office/drawing/2014/main" id="{59C4FF25-4F2F-A34C-B5C9-E7E809DE26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3986" y="4719518"/>
            <a:ext cx="2994478" cy="2254187"/>
          </a:xfrm>
          <a:prstGeom prst="rect">
            <a:avLst/>
          </a:prstGeom>
        </p:spPr>
      </p:pic>
    </p:spTree>
    <p:extLst>
      <p:ext uri="{BB962C8B-B14F-4D97-AF65-F5344CB8AC3E}">
        <p14:creationId xmlns:p14="http://schemas.microsoft.com/office/powerpoint/2010/main" val="24663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6" name="図 25">
            <a:extLst>
              <a:ext uri="{FF2B5EF4-FFF2-40B4-BE49-F238E27FC236}">
                <a16:creationId xmlns:a16="http://schemas.microsoft.com/office/drawing/2014/main" id="{ADEA8182-B1DB-724B-A9A9-8CD2102CEAF3}"/>
              </a:ext>
            </a:extLst>
          </p:cNvPr>
          <p:cNvPicPr>
            <a:picLocks noChangeAspect="1"/>
          </p:cNvPicPr>
          <p:nvPr/>
        </p:nvPicPr>
        <p:blipFill>
          <a:blip r:embed="rId3"/>
          <a:stretch>
            <a:fillRect/>
          </a:stretch>
        </p:blipFill>
        <p:spPr>
          <a:xfrm>
            <a:off x="2682991" y="1271588"/>
            <a:ext cx="3366880" cy="4741116"/>
          </a:xfrm>
          <a:prstGeom prst="rect">
            <a:avLst/>
          </a:prstGeom>
        </p:spPr>
      </p:pic>
      <p:sp>
        <p:nvSpPr>
          <p:cNvPr id="27" name="テキスト ボックス 26">
            <a:extLst>
              <a:ext uri="{FF2B5EF4-FFF2-40B4-BE49-F238E27FC236}">
                <a16:creationId xmlns:a16="http://schemas.microsoft.com/office/drawing/2014/main" id="{6BDC5C0F-4971-B743-87F6-37F26D51FA6C}"/>
              </a:ext>
            </a:extLst>
          </p:cNvPr>
          <p:cNvSpPr txBox="1"/>
          <p:nvPr/>
        </p:nvSpPr>
        <p:spPr>
          <a:xfrm>
            <a:off x="485775" y="198965"/>
            <a:ext cx="8032968" cy="646331"/>
          </a:xfrm>
          <a:prstGeom prst="rect">
            <a:avLst/>
          </a:prstGeom>
          <a:solidFill>
            <a:srgbClr val="FFFF00"/>
          </a:solidFill>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タバコに関係があるかもしれない病気</a:t>
            </a:r>
          </a:p>
        </p:txBody>
      </p:sp>
      <p:sp>
        <p:nvSpPr>
          <p:cNvPr id="28" name="角丸四角形 27">
            <a:extLst>
              <a:ext uri="{FF2B5EF4-FFF2-40B4-BE49-F238E27FC236}">
                <a16:creationId xmlns:a16="http://schemas.microsoft.com/office/drawing/2014/main" id="{D359B247-D355-864C-8196-813677B5E526}"/>
              </a:ext>
            </a:extLst>
          </p:cNvPr>
          <p:cNvSpPr/>
          <p:nvPr/>
        </p:nvSpPr>
        <p:spPr>
          <a:xfrm>
            <a:off x="212817" y="1000125"/>
            <a:ext cx="2343150" cy="5658910"/>
          </a:xfrm>
          <a:prstGeom prst="roundRect">
            <a:avLst/>
          </a:prstGeom>
          <a:solidFill>
            <a:schemeClr val="accent6">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ガン</a:t>
            </a: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肺</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口･のど</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鼻</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食道</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胃</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肝ぞう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lang="ja-JP" altLang="en-US" sz="3200">
                <a:solidFill>
                  <a:schemeClr val="tx1"/>
                </a:solidFill>
                <a:latin typeface="Hiragino Maru Gothic Pro W4" panose="020F0400000000000000" pitchFamily="34" charset="-128"/>
                <a:ea typeface="Hiragino Maru Gothic Pro W4" panose="020F0400000000000000" pitchFamily="34" charset="-128"/>
              </a:rPr>
              <a:t>膵ぞう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ぼうこう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子宮</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32" name="角丸四角形 31">
            <a:extLst>
              <a:ext uri="{FF2B5EF4-FFF2-40B4-BE49-F238E27FC236}">
                <a16:creationId xmlns:a16="http://schemas.microsoft.com/office/drawing/2014/main" id="{60567480-A439-4B45-A3C4-4727F9057269}"/>
              </a:ext>
            </a:extLst>
          </p:cNvPr>
          <p:cNvSpPr/>
          <p:nvPr/>
        </p:nvSpPr>
        <p:spPr>
          <a:xfrm>
            <a:off x="6176895" y="1134690"/>
            <a:ext cx="2754288" cy="5014912"/>
          </a:xfrm>
          <a:prstGeom prst="roundRect">
            <a:avLst/>
          </a:prstGeom>
          <a:solidFill>
            <a:schemeClr val="accent6">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40"/>
              </a:lnSpc>
            </a:pP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血管がつまる</a:t>
            </a: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脳こうそく</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000">
                <a:solidFill>
                  <a:schemeClr val="tx1"/>
                </a:solidFill>
                <a:latin typeface="Hiragino Maru Gothic Pro W4" panose="020F0400000000000000" pitchFamily="34" charset="-128"/>
                <a:ea typeface="Hiragino Maru Gothic Pro W4" panose="020F0400000000000000" pitchFamily="34" charset="-128"/>
              </a:rPr>
              <a:t>心筋こうそく</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動脈瘤</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糖尿病</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lang="ja-JP" altLang="en-US" sz="3200">
                <a:solidFill>
                  <a:schemeClr val="tx1"/>
                </a:solidFill>
                <a:latin typeface="Hiragino Maru Gothic Pro W4" panose="020F0400000000000000" pitchFamily="34" charset="-128"/>
                <a:ea typeface="Hiragino Maru Gothic Pro W4" panose="020F0400000000000000" pitchFamily="34" charset="-128"/>
              </a:rPr>
              <a:t>胃潰瘍</a:t>
            </a:r>
            <a:endParaRPr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lang="ja-JP" altLang="en-US" sz="3200">
                <a:solidFill>
                  <a:schemeClr val="tx1"/>
                </a:solidFill>
                <a:latin typeface="Hiragino Maru Gothic Pro W4" panose="020F0400000000000000" pitchFamily="34" charset="-128"/>
                <a:ea typeface="Hiragino Maru Gothic Pro W4" panose="020F0400000000000000" pitchFamily="34" charset="-128"/>
              </a:rPr>
              <a:t>歯周病</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457796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7170" name="Picture 2" descr="lung cancer pictures, addict, addiction, Athens, Australia, baby, bed, birth, birthday,  breast, breast-feed, breast feed, breastfeeding, Glykos, photograph, breast feeding, bronchitis, feed, feeding, Camel, cancer, chewing, child, children, Christmas, chronic, cigarette, smoker, cigarettes, cold, cold turkey, COPD, danger, death, die, die young, died, died young, dies, directory, disease, discussion, drug addict, dying, education, emphysema, England, fetus, forum, Freedom, girl, young woman, God, Greece, Greek, group, group, group support, groups, heart, heart attack, help, hooked, how, images, index, instructor, infant, Ireland, library, links, list, Lord, lung, lung cancer,  Marlboro, Players, Salem, Kool, me, message, mother, movie, New Zealand, nicotine, Noni, None, Knownee, nonie, pack, packs,  asthma, photographs, photos, picture, pictures, please, please help me, prisoner, program, pulmonary, pneumonia, quit, quit smoking, quitting, Scotland, slave, skills, smoke, Brian, Bryan, smokers, smokes, smoking, son, stop, stop smoking, story, stories, stroke, support, support group, surgery, teen, teenage, teenager, teenagers, tobacco, transplant, training, turkey, UK, US U.S., why, Africa,why quit, WhyQuit, Glyckos, woman, Hong Kong, Winston, words, Canada, World No Tobacco Day, young, youth, youngsters"/>
          <p:cNvPicPr>
            <a:picLocks noChangeAspect="1" noChangeArrowheads="1"/>
          </p:cNvPicPr>
          <p:nvPr/>
        </p:nvPicPr>
        <p:blipFill>
          <a:blip r:embed="rId3" cstate="print"/>
          <a:srcRect/>
          <a:stretch>
            <a:fillRect/>
          </a:stretch>
        </p:blipFill>
        <p:spPr bwMode="auto">
          <a:xfrm>
            <a:off x="283086" y="1964618"/>
            <a:ext cx="4197903" cy="4056670"/>
          </a:xfrm>
          <a:prstGeom prst="rect">
            <a:avLst/>
          </a:prstGeom>
          <a:noFill/>
          <a:ln w="9525">
            <a:noFill/>
            <a:miter lim="800000"/>
            <a:headEnd/>
            <a:tailEnd/>
          </a:ln>
        </p:spPr>
      </p:pic>
      <p:sp>
        <p:nvSpPr>
          <p:cNvPr id="7171" name="Text Box 3"/>
          <p:cNvSpPr txBox="1">
            <a:spLocks noChangeArrowheads="1"/>
          </p:cNvSpPr>
          <p:nvPr/>
        </p:nvSpPr>
        <p:spPr bwMode="auto">
          <a:xfrm>
            <a:off x="296863" y="6156593"/>
            <a:ext cx="4275137" cy="584775"/>
          </a:xfrm>
          <a:prstGeom prst="rect">
            <a:avLst/>
          </a:prstGeom>
          <a:noFill/>
          <a:ln w="9525">
            <a:noFill/>
            <a:miter lim="800000"/>
            <a:headEnd/>
            <a:tailEnd/>
          </a:ln>
        </p:spPr>
        <p:txBody>
          <a:bodyPr>
            <a:spAutoFit/>
          </a:bodyPr>
          <a:lstStyle/>
          <a:p>
            <a:pPr algn="ctr">
              <a:spcBef>
                <a:spcPct val="50000"/>
              </a:spcBef>
            </a:pP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才で結婚</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7172" name="Text Box 4"/>
          <p:cNvSpPr txBox="1">
            <a:spLocks noChangeArrowheads="1"/>
          </p:cNvSpPr>
          <p:nvPr/>
        </p:nvSpPr>
        <p:spPr bwMode="auto">
          <a:xfrm>
            <a:off x="177542" y="1114195"/>
            <a:ext cx="5081002" cy="840551"/>
          </a:xfrm>
          <a:prstGeom prst="rect">
            <a:avLst/>
          </a:prstGeom>
          <a:noFill/>
          <a:ln w="9525">
            <a:noFill/>
            <a:miter lim="800000"/>
            <a:headEnd/>
            <a:tailEnd/>
          </a:ln>
        </p:spPr>
        <p:txBody>
          <a:bodyPr wrap="square">
            <a:spAutoFit/>
          </a:bodyPr>
          <a:lstStyle/>
          <a:p>
            <a:pPr>
              <a:lnSpc>
                <a:spcPts val="1960"/>
              </a:lnSpc>
              <a:spcBef>
                <a:spcPct val="50000"/>
              </a:spcBef>
            </a:pPr>
            <a:r>
              <a:rPr lang="en-US" altLang="ja-JP" sz="2800" dirty="0">
                <a:solidFill>
                  <a:srgbClr val="000099"/>
                </a:solidFill>
                <a:latin typeface="Hiragino Maru Gothic Pro W4" panose="020F0400000000000000" pitchFamily="34" charset="-128"/>
                <a:ea typeface="Hiragino Maru Gothic Pro W4" panose="020F0400000000000000" pitchFamily="34" charset="-128"/>
              </a:rPr>
              <a:t>14</a:t>
            </a:r>
            <a:r>
              <a:rPr lang="ja-JP" altLang="en-US" sz="2800">
                <a:solidFill>
                  <a:srgbClr val="000099"/>
                </a:solidFill>
                <a:latin typeface="Hiragino Maru Gothic Pro W4" panose="020F0400000000000000" pitchFamily="34" charset="-128"/>
                <a:ea typeface="Hiragino Maru Gothic Pro W4" panose="020F0400000000000000" pitchFamily="34" charset="-128"/>
              </a:rPr>
              <a:t>才からタバコを吸っていた</a:t>
            </a:r>
            <a:endParaRPr lang="en-US" altLang="ja-JP" sz="2800" dirty="0">
              <a:solidFill>
                <a:srgbClr val="000099"/>
              </a:solidFill>
              <a:latin typeface="Hiragino Maru Gothic Pro W4" panose="020F0400000000000000" pitchFamily="34" charset="-128"/>
              <a:ea typeface="Hiragino Maru Gothic Pro W4" panose="020F0400000000000000" pitchFamily="34" charset="-128"/>
            </a:endParaRPr>
          </a:p>
          <a:p>
            <a:pPr>
              <a:lnSpc>
                <a:spcPts val="1960"/>
              </a:lnSpc>
              <a:spcBef>
                <a:spcPct val="50000"/>
              </a:spcBef>
            </a:pPr>
            <a:r>
              <a:rPr lang="ja-JP" altLang="en-US" sz="2800">
                <a:solidFill>
                  <a:srgbClr val="000099"/>
                </a:solidFill>
                <a:latin typeface="Hiragino Maru Gothic Pro W4" panose="020F0400000000000000" pitchFamily="34" charset="-128"/>
                <a:ea typeface="Hiragino Maru Gothic Pro W4" panose="020F0400000000000000" pitchFamily="34" charset="-128"/>
              </a:rPr>
              <a:t>ノニさん</a:t>
            </a:r>
            <a:endParaRPr lang="ja-JP" altLang="en-US" sz="28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7173" name="Picture 3" descr="noni4"/>
          <p:cNvPicPr>
            <a:picLocks noChangeAspect="1" noChangeArrowheads="1"/>
          </p:cNvPicPr>
          <p:nvPr/>
        </p:nvPicPr>
        <p:blipFill>
          <a:blip r:embed="rId4" cstate="print"/>
          <a:srcRect/>
          <a:stretch>
            <a:fillRect/>
          </a:stretch>
        </p:blipFill>
        <p:spPr bwMode="auto">
          <a:xfrm>
            <a:off x="5220072" y="1340767"/>
            <a:ext cx="3183997" cy="4680521"/>
          </a:xfrm>
          <a:prstGeom prst="rect">
            <a:avLst/>
          </a:prstGeom>
          <a:noFill/>
          <a:ln w="9525">
            <a:noFill/>
            <a:miter lim="800000"/>
            <a:headEnd/>
            <a:tailEnd/>
          </a:ln>
        </p:spPr>
      </p:pic>
      <p:sp>
        <p:nvSpPr>
          <p:cNvPr id="7174" name="正方形/長方形 5"/>
          <p:cNvSpPr>
            <a:spLocks noChangeArrowheads="1"/>
          </p:cNvSpPr>
          <p:nvPr/>
        </p:nvSpPr>
        <p:spPr bwMode="auto">
          <a:xfrm>
            <a:off x="5724128" y="6156593"/>
            <a:ext cx="2409634" cy="584775"/>
          </a:xfrm>
          <a:prstGeom prst="rect">
            <a:avLst/>
          </a:prstGeom>
          <a:noFill/>
          <a:ln w="9525">
            <a:noFill/>
            <a:miter lim="800000"/>
            <a:headEnd/>
            <a:tailEnd/>
          </a:ln>
        </p:spPr>
        <p:txBody>
          <a:bodyPr wrap="none">
            <a:spAutoFit/>
          </a:bodyPr>
          <a:lstStyle/>
          <a:p>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32</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才で出産</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AECFC2EE-DFC8-E048-860B-5361BB081841}"/>
              </a:ext>
            </a:extLst>
          </p:cNvPr>
          <p:cNvSpPr txBox="1"/>
          <p:nvPr/>
        </p:nvSpPr>
        <p:spPr>
          <a:xfrm>
            <a:off x="283086" y="188640"/>
            <a:ext cx="8379217" cy="584775"/>
          </a:xfrm>
          <a:prstGeom prst="rect">
            <a:avLst/>
          </a:prstGeom>
          <a:solidFill>
            <a:schemeClr val="accent4">
              <a:lumMod val="20000"/>
              <a:lumOff val="80000"/>
            </a:schemeClr>
          </a:solidFill>
        </p:spPr>
        <p:txBody>
          <a:bodyPr wrap="none" rtlCol="0">
            <a:spAutoFit/>
          </a:bodyPr>
          <a:lstStyle/>
          <a:p>
            <a:r>
              <a:rPr kumimoji="1" lang="en-US" altLang="ja-JP" sz="3200" dirty="0">
                <a:latin typeface="Hiragino Maru Gothic Pro W4" panose="020F0400000000000000" pitchFamily="34" charset="-128"/>
                <a:ea typeface="Hiragino Maru Gothic Pro W4" panose="020F0400000000000000" pitchFamily="34" charset="-128"/>
              </a:rPr>
              <a:t>10</a:t>
            </a:r>
            <a:r>
              <a:rPr kumimoji="1" lang="ja-JP" altLang="en-US" sz="3200">
                <a:latin typeface="Hiragino Maru Gothic Pro W4" panose="020F0400000000000000" pitchFamily="34" charset="-128"/>
                <a:ea typeface="Hiragino Maru Gothic Pro W4" panose="020F0400000000000000" pitchFamily="34" charset="-128"/>
              </a:rPr>
              <a:t>代からタバコを吸っていた</a:t>
            </a:r>
            <a:r>
              <a:rPr kumimoji="1" lang="en-US" altLang="ja-JP" sz="3200" dirty="0">
                <a:latin typeface="Hiragino Maru Gothic Pro W4" panose="020F0400000000000000" pitchFamily="34" charset="-128"/>
                <a:ea typeface="Hiragino Maru Gothic Pro W4" panose="020F0400000000000000" pitchFamily="34" charset="-128"/>
              </a:rPr>
              <a:t>  </a:t>
            </a:r>
            <a:r>
              <a:rPr kumimoji="1" lang="ja-JP" altLang="en-US" sz="3200">
                <a:latin typeface="Hiragino Maru Gothic Pro W4" panose="020F0400000000000000" pitchFamily="34" charset="-128"/>
                <a:ea typeface="Hiragino Maru Gothic Pro W4" panose="020F0400000000000000" pitchFamily="34" charset="-128"/>
              </a:rPr>
              <a:t>ある人の人生</a:t>
            </a:r>
          </a:p>
        </p:txBody>
      </p:sp>
    </p:spTree>
    <p:extLst>
      <p:ext uri="{BB962C8B-B14F-4D97-AF65-F5344CB8AC3E}">
        <p14:creationId xmlns:p14="http://schemas.microsoft.com/office/powerpoint/2010/main" val="3079838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2EEB05E-7351-164B-B8B8-A0D0BF155B65}"/>
              </a:ext>
            </a:extLst>
          </p:cNvPr>
          <p:cNvSpPr>
            <a:spLocks noGrp="1"/>
          </p:cNvSpPr>
          <p:nvPr>
            <p:ph type="sldNum" sz="quarter" idx="12"/>
          </p:nvPr>
        </p:nvSpPr>
        <p:spPr/>
        <p:txBody>
          <a:bodyPr/>
          <a:lstStyle/>
          <a:p>
            <a:pPr>
              <a:defRPr/>
            </a:pPr>
            <a:fld id="{4C531F98-CA78-470A-BCEA-FDB7CBF3E5AC}" type="slidenum">
              <a:rPr lang="en-US" altLang="ja-JP" smtClean="0"/>
              <a:pPr>
                <a:defRPr/>
              </a:pPr>
              <a:t>20</a:t>
            </a:fld>
            <a:endParaRPr lang="en-US" altLang="ja-JP"/>
          </a:p>
        </p:txBody>
      </p:sp>
      <p:pic>
        <p:nvPicPr>
          <p:cNvPr id="4" name="図 3" descr="白いシャツを着ている人の絵&#10;&#10;低い精度で自動的に生成された説明">
            <a:extLst>
              <a:ext uri="{FF2B5EF4-FFF2-40B4-BE49-F238E27FC236}">
                <a16:creationId xmlns:a16="http://schemas.microsoft.com/office/drawing/2014/main" id="{334B62C7-881A-7343-8B01-09EB6ADB8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0104" y="206791"/>
            <a:ext cx="4160127" cy="5886505"/>
          </a:xfrm>
          <a:prstGeom prst="rect">
            <a:avLst/>
          </a:prstGeom>
        </p:spPr>
      </p:pic>
      <p:sp>
        <p:nvSpPr>
          <p:cNvPr id="5" name="テキスト ボックス 4">
            <a:extLst>
              <a:ext uri="{FF2B5EF4-FFF2-40B4-BE49-F238E27FC236}">
                <a16:creationId xmlns:a16="http://schemas.microsoft.com/office/drawing/2014/main" id="{AF10C8EF-A234-6E4E-B1B5-0BD4D3930233}"/>
              </a:ext>
            </a:extLst>
          </p:cNvPr>
          <p:cNvSpPr txBox="1"/>
          <p:nvPr/>
        </p:nvSpPr>
        <p:spPr>
          <a:xfrm>
            <a:off x="299263" y="377731"/>
            <a:ext cx="8545474" cy="500778"/>
          </a:xfrm>
          <a:prstGeom prst="rect">
            <a:avLst/>
          </a:prstGeom>
          <a:noFill/>
        </p:spPr>
        <p:txBody>
          <a:bodyPr wrap="square" rtlCol="0">
            <a:spAutoFit/>
          </a:bodyPr>
          <a:lstStyle/>
          <a:p>
            <a:pPr lvl="0">
              <a:lnSpc>
                <a:spcPts val="3000"/>
              </a:lnSpc>
            </a:pPr>
            <a:r>
              <a:rPr lang="ja-JP" altLang="en-US" sz="4000">
                <a:solidFill>
                  <a:srgbClr val="000099"/>
                </a:solidFill>
                <a:latin typeface="Hiragino Maru Gothic Pro W4" panose="020F0400000000000000" pitchFamily="34" charset="-128"/>
                <a:ea typeface="Hiragino Maru Gothic Pro W4" panose="020F0400000000000000" pitchFamily="34" charset="-128"/>
              </a:rPr>
              <a:t>喫煙</a:t>
            </a:r>
            <a:r>
              <a:rPr lang="ja-JP" altLang="en-US" sz="4000" dirty="0">
                <a:solidFill>
                  <a:srgbClr val="000099"/>
                </a:solidFill>
                <a:latin typeface="Hiragino Maru Gothic Pro W4" panose="020F0400000000000000" pitchFamily="34" charset="-128"/>
                <a:ea typeface="Hiragino Maru Gothic Pro W4" panose="020F0400000000000000" pitchFamily="34" charset="-128"/>
              </a:rPr>
              <a:t>との相関が強いガン</a:t>
            </a:r>
          </a:p>
        </p:txBody>
      </p:sp>
      <p:sp>
        <p:nvSpPr>
          <p:cNvPr id="6" name="角丸四角形吹き出し 5">
            <a:extLst>
              <a:ext uri="{FF2B5EF4-FFF2-40B4-BE49-F238E27FC236}">
                <a16:creationId xmlns:a16="http://schemas.microsoft.com/office/drawing/2014/main" id="{A84CA7D3-3208-2C40-B84A-D57E26985BCC}"/>
              </a:ext>
            </a:extLst>
          </p:cNvPr>
          <p:cNvSpPr/>
          <p:nvPr/>
        </p:nvSpPr>
        <p:spPr>
          <a:xfrm>
            <a:off x="6179382" y="712356"/>
            <a:ext cx="1426418" cy="826149"/>
          </a:xfrm>
          <a:prstGeom prst="wedgeRoundRectCallout">
            <a:avLst>
              <a:gd name="adj1" fmla="val -164806"/>
              <a:gd name="adj2" fmla="val 95160"/>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喉頭癌</a:t>
            </a:r>
            <a:endParaRPr kumimoji="1" lang="en-US" altLang="ja-JP" sz="2600" dirty="0">
              <a:solidFill>
                <a:schemeClr val="tx1"/>
              </a:solidFill>
            </a:endParaRPr>
          </a:p>
          <a:p>
            <a:pPr algn="ctr"/>
            <a:r>
              <a:rPr lang="en-US" altLang="ja-JP" sz="2600" dirty="0">
                <a:solidFill>
                  <a:schemeClr val="tx1"/>
                </a:solidFill>
              </a:rPr>
              <a:t>32.5</a:t>
            </a:r>
            <a:r>
              <a:rPr lang="ja-JP" altLang="en-US" sz="2600">
                <a:solidFill>
                  <a:schemeClr val="tx1"/>
                </a:solidFill>
              </a:rPr>
              <a:t>倍</a:t>
            </a:r>
            <a:endParaRPr kumimoji="1" lang="ja-JP" altLang="en-US" sz="2600">
              <a:solidFill>
                <a:schemeClr val="tx1"/>
              </a:solidFill>
            </a:endParaRPr>
          </a:p>
        </p:txBody>
      </p:sp>
      <p:sp>
        <p:nvSpPr>
          <p:cNvPr id="7" name="角丸四角形吹き出し 6">
            <a:extLst>
              <a:ext uri="{FF2B5EF4-FFF2-40B4-BE49-F238E27FC236}">
                <a16:creationId xmlns:a16="http://schemas.microsoft.com/office/drawing/2014/main" id="{30303015-B8D2-1E42-B153-DFC542CC2743}"/>
              </a:ext>
            </a:extLst>
          </p:cNvPr>
          <p:cNvSpPr/>
          <p:nvPr/>
        </p:nvSpPr>
        <p:spPr>
          <a:xfrm>
            <a:off x="6740614" y="1977183"/>
            <a:ext cx="1426418" cy="826149"/>
          </a:xfrm>
          <a:prstGeom prst="wedgeRoundRectCallout">
            <a:avLst>
              <a:gd name="adj1" fmla="val -202638"/>
              <a:gd name="adj2" fmla="val -10079"/>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食道癌</a:t>
            </a:r>
            <a:endParaRPr kumimoji="1" lang="en-US" altLang="ja-JP" sz="2600" dirty="0">
              <a:solidFill>
                <a:schemeClr val="tx1"/>
              </a:solidFill>
            </a:endParaRPr>
          </a:p>
          <a:p>
            <a:pPr algn="ctr"/>
            <a:r>
              <a:rPr lang="en-US" altLang="ja-JP" sz="2600" dirty="0">
                <a:solidFill>
                  <a:schemeClr val="tx1"/>
                </a:solidFill>
              </a:rPr>
              <a:t>2.2</a:t>
            </a:r>
            <a:r>
              <a:rPr lang="ja-JP" altLang="en-US" sz="2600">
                <a:solidFill>
                  <a:schemeClr val="tx1"/>
                </a:solidFill>
              </a:rPr>
              <a:t>倍</a:t>
            </a:r>
            <a:endParaRPr kumimoji="1" lang="ja-JP" altLang="en-US" sz="2600">
              <a:solidFill>
                <a:schemeClr val="tx1"/>
              </a:solidFill>
            </a:endParaRPr>
          </a:p>
        </p:txBody>
      </p:sp>
      <p:sp>
        <p:nvSpPr>
          <p:cNvPr id="8" name="角丸四角形吹き出し 7">
            <a:extLst>
              <a:ext uri="{FF2B5EF4-FFF2-40B4-BE49-F238E27FC236}">
                <a16:creationId xmlns:a16="http://schemas.microsoft.com/office/drawing/2014/main" id="{B117C56A-0145-084C-BBF3-9E8F78928794}"/>
              </a:ext>
            </a:extLst>
          </p:cNvPr>
          <p:cNvSpPr/>
          <p:nvPr/>
        </p:nvSpPr>
        <p:spPr>
          <a:xfrm>
            <a:off x="6419807" y="3118424"/>
            <a:ext cx="1426418" cy="826149"/>
          </a:xfrm>
          <a:prstGeom prst="wedgeRoundRectCallout">
            <a:avLst>
              <a:gd name="adj1" fmla="val -151144"/>
              <a:gd name="adj2" fmla="val 55242"/>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胃癌</a:t>
            </a:r>
            <a:endParaRPr kumimoji="1" lang="en-US" altLang="ja-JP" sz="2600" dirty="0">
              <a:solidFill>
                <a:schemeClr val="tx1"/>
              </a:solidFill>
            </a:endParaRPr>
          </a:p>
          <a:p>
            <a:pPr algn="ctr"/>
            <a:r>
              <a:rPr lang="en-US" altLang="ja-JP" sz="2600" dirty="0">
                <a:solidFill>
                  <a:schemeClr val="tx1"/>
                </a:solidFill>
              </a:rPr>
              <a:t>1.4</a:t>
            </a:r>
            <a:r>
              <a:rPr lang="ja-JP" altLang="en-US" sz="2600">
                <a:solidFill>
                  <a:schemeClr val="tx1"/>
                </a:solidFill>
              </a:rPr>
              <a:t>倍</a:t>
            </a:r>
            <a:endParaRPr kumimoji="1" lang="ja-JP" altLang="en-US" sz="2600">
              <a:solidFill>
                <a:schemeClr val="tx1"/>
              </a:solidFill>
            </a:endParaRPr>
          </a:p>
        </p:txBody>
      </p:sp>
      <p:sp>
        <p:nvSpPr>
          <p:cNvPr id="9" name="角丸四角形吹き出し 8">
            <a:extLst>
              <a:ext uri="{FF2B5EF4-FFF2-40B4-BE49-F238E27FC236}">
                <a16:creationId xmlns:a16="http://schemas.microsoft.com/office/drawing/2014/main" id="{8EF5E34B-7778-C74D-B4B3-4D34C091146A}"/>
              </a:ext>
            </a:extLst>
          </p:cNvPr>
          <p:cNvSpPr/>
          <p:nvPr/>
        </p:nvSpPr>
        <p:spPr>
          <a:xfrm>
            <a:off x="6603691" y="4265375"/>
            <a:ext cx="1426418" cy="826149"/>
          </a:xfrm>
          <a:prstGeom prst="wedgeRoundRectCallout">
            <a:avLst>
              <a:gd name="adj1" fmla="val -179518"/>
              <a:gd name="adj2" fmla="val -40924"/>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a:solidFill>
                  <a:schemeClr val="tx1"/>
                </a:solidFill>
              </a:rPr>
              <a:t>膵臓</a:t>
            </a:r>
            <a:r>
              <a:rPr kumimoji="1" lang="ja-JP" altLang="en-US" sz="2600">
                <a:solidFill>
                  <a:schemeClr val="tx1"/>
                </a:solidFill>
              </a:rPr>
              <a:t>癌</a:t>
            </a:r>
            <a:endParaRPr kumimoji="1" lang="en-US" altLang="ja-JP" sz="2600" dirty="0">
              <a:solidFill>
                <a:schemeClr val="tx1"/>
              </a:solidFill>
            </a:endParaRPr>
          </a:p>
          <a:p>
            <a:pPr algn="ctr"/>
            <a:r>
              <a:rPr lang="en-US" altLang="ja-JP" sz="2600" dirty="0">
                <a:solidFill>
                  <a:schemeClr val="tx1"/>
                </a:solidFill>
              </a:rPr>
              <a:t>1.4</a:t>
            </a:r>
            <a:r>
              <a:rPr lang="ja-JP" altLang="en-US" sz="2600">
                <a:solidFill>
                  <a:schemeClr val="tx1"/>
                </a:solidFill>
              </a:rPr>
              <a:t>倍</a:t>
            </a:r>
            <a:endParaRPr kumimoji="1" lang="ja-JP" altLang="en-US" sz="2600">
              <a:solidFill>
                <a:schemeClr val="tx1"/>
              </a:solidFill>
            </a:endParaRPr>
          </a:p>
        </p:txBody>
      </p:sp>
      <p:sp>
        <p:nvSpPr>
          <p:cNvPr id="10" name="角丸四角形吹き出し 9">
            <a:extLst>
              <a:ext uri="{FF2B5EF4-FFF2-40B4-BE49-F238E27FC236}">
                <a16:creationId xmlns:a16="http://schemas.microsoft.com/office/drawing/2014/main" id="{2344D763-5295-E846-9530-924B7EA7B426}"/>
              </a:ext>
            </a:extLst>
          </p:cNvPr>
          <p:cNvSpPr/>
          <p:nvPr/>
        </p:nvSpPr>
        <p:spPr>
          <a:xfrm>
            <a:off x="976968" y="1239314"/>
            <a:ext cx="1426418" cy="826149"/>
          </a:xfrm>
          <a:prstGeom prst="wedgeRoundRectCallout">
            <a:avLst>
              <a:gd name="adj1" fmla="val 162023"/>
              <a:gd name="adj2" fmla="val 40726"/>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口頭癌</a:t>
            </a:r>
            <a:endParaRPr kumimoji="1" lang="en-US" altLang="ja-JP" sz="2600" dirty="0">
              <a:solidFill>
                <a:schemeClr val="tx1"/>
              </a:solidFill>
            </a:endParaRPr>
          </a:p>
          <a:p>
            <a:pPr algn="ctr"/>
            <a:r>
              <a:rPr lang="en-US" altLang="ja-JP" sz="2600" dirty="0">
                <a:solidFill>
                  <a:schemeClr val="tx1"/>
                </a:solidFill>
              </a:rPr>
              <a:t>3.0</a:t>
            </a:r>
            <a:r>
              <a:rPr lang="ja-JP" altLang="en-US" sz="2600">
                <a:solidFill>
                  <a:schemeClr val="tx1"/>
                </a:solidFill>
              </a:rPr>
              <a:t>倍</a:t>
            </a:r>
            <a:endParaRPr kumimoji="1" lang="ja-JP" altLang="en-US" sz="2600">
              <a:solidFill>
                <a:schemeClr val="tx1"/>
              </a:solidFill>
            </a:endParaRPr>
          </a:p>
        </p:txBody>
      </p:sp>
      <p:sp>
        <p:nvSpPr>
          <p:cNvPr id="11" name="角丸四角形吹き出し 10">
            <a:extLst>
              <a:ext uri="{FF2B5EF4-FFF2-40B4-BE49-F238E27FC236}">
                <a16:creationId xmlns:a16="http://schemas.microsoft.com/office/drawing/2014/main" id="{513C356D-7EFF-8C43-BCB2-940307D60929}"/>
              </a:ext>
            </a:extLst>
          </p:cNvPr>
          <p:cNvSpPr/>
          <p:nvPr/>
        </p:nvSpPr>
        <p:spPr>
          <a:xfrm>
            <a:off x="841326" y="2659753"/>
            <a:ext cx="1426418" cy="826149"/>
          </a:xfrm>
          <a:prstGeom prst="wedgeRoundRectCallout">
            <a:avLst>
              <a:gd name="adj1" fmla="val 187244"/>
              <a:gd name="adj2" fmla="val -6450"/>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肺癌</a:t>
            </a:r>
            <a:endParaRPr kumimoji="1" lang="en-US" altLang="ja-JP" sz="2600" dirty="0">
              <a:solidFill>
                <a:schemeClr val="tx1"/>
              </a:solidFill>
            </a:endParaRPr>
          </a:p>
          <a:p>
            <a:pPr algn="ctr"/>
            <a:r>
              <a:rPr lang="en-US" altLang="ja-JP" sz="2600" dirty="0">
                <a:solidFill>
                  <a:schemeClr val="tx1"/>
                </a:solidFill>
              </a:rPr>
              <a:t>4.5</a:t>
            </a:r>
            <a:r>
              <a:rPr lang="ja-JP" altLang="en-US" sz="2600">
                <a:solidFill>
                  <a:schemeClr val="tx1"/>
                </a:solidFill>
              </a:rPr>
              <a:t>倍</a:t>
            </a:r>
            <a:endParaRPr kumimoji="1" lang="ja-JP" altLang="en-US" sz="2600">
              <a:solidFill>
                <a:schemeClr val="tx1"/>
              </a:solidFill>
            </a:endParaRPr>
          </a:p>
        </p:txBody>
      </p:sp>
      <p:sp>
        <p:nvSpPr>
          <p:cNvPr id="12" name="角丸四角形吹き出し 11">
            <a:extLst>
              <a:ext uri="{FF2B5EF4-FFF2-40B4-BE49-F238E27FC236}">
                <a16:creationId xmlns:a16="http://schemas.microsoft.com/office/drawing/2014/main" id="{875BB64C-EED3-B64C-A51E-88A7C4B78605}"/>
              </a:ext>
            </a:extLst>
          </p:cNvPr>
          <p:cNvSpPr/>
          <p:nvPr/>
        </p:nvSpPr>
        <p:spPr>
          <a:xfrm>
            <a:off x="841326" y="4017263"/>
            <a:ext cx="1426418" cy="826149"/>
          </a:xfrm>
          <a:prstGeom prst="wedgeRoundRectCallout">
            <a:avLst>
              <a:gd name="adj1" fmla="val 178837"/>
              <a:gd name="adj2" fmla="val -35481"/>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600">
                <a:solidFill>
                  <a:schemeClr val="tx1"/>
                </a:solidFill>
              </a:rPr>
              <a:t>肝臓癌</a:t>
            </a:r>
            <a:endParaRPr kumimoji="1" lang="en-US" altLang="ja-JP" sz="2600" dirty="0">
              <a:solidFill>
                <a:schemeClr val="tx1"/>
              </a:solidFill>
            </a:endParaRPr>
          </a:p>
          <a:p>
            <a:pPr algn="ctr"/>
            <a:r>
              <a:rPr lang="en-US" altLang="ja-JP" sz="2600" dirty="0">
                <a:solidFill>
                  <a:schemeClr val="tx1"/>
                </a:solidFill>
              </a:rPr>
              <a:t>3.1</a:t>
            </a:r>
            <a:r>
              <a:rPr lang="ja-JP" altLang="en-US" sz="2600">
                <a:solidFill>
                  <a:schemeClr val="tx1"/>
                </a:solidFill>
              </a:rPr>
              <a:t>倍</a:t>
            </a:r>
            <a:endParaRPr kumimoji="1" lang="ja-JP" altLang="en-US" sz="2600">
              <a:solidFill>
                <a:schemeClr val="tx1"/>
              </a:solidFill>
            </a:endParaRPr>
          </a:p>
        </p:txBody>
      </p:sp>
      <p:sp>
        <p:nvSpPr>
          <p:cNvPr id="13" name="角丸四角形吹き出し 12">
            <a:extLst>
              <a:ext uri="{FF2B5EF4-FFF2-40B4-BE49-F238E27FC236}">
                <a16:creationId xmlns:a16="http://schemas.microsoft.com/office/drawing/2014/main" id="{108902AD-C97A-6048-88EC-30EF15906F15}"/>
              </a:ext>
            </a:extLst>
          </p:cNvPr>
          <p:cNvSpPr/>
          <p:nvPr/>
        </p:nvSpPr>
        <p:spPr>
          <a:xfrm>
            <a:off x="841326" y="5205611"/>
            <a:ext cx="1426418" cy="826149"/>
          </a:xfrm>
          <a:prstGeom prst="wedgeRoundRectCallout">
            <a:avLst>
              <a:gd name="adj1" fmla="val 209313"/>
              <a:gd name="adj2" fmla="val -46368"/>
              <a:gd name="adj3" fmla="val 16667"/>
            </a:avLst>
          </a:prstGeom>
          <a:solidFill>
            <a:schemeClr val="accent4">
              <a:lumMod val="20000"/>
              <a:lumOff val="80000"/>
            </a:schemeClr>
          </a:solid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600">
                <a:solidFill>
                  <a:schemeClr val="tx1"/>
                </a:solidFill>
              </a:rPr>
              <a:t>膀胱</a:t>
            </a:r>
            <a:r>
              <a:rPr kumimoji="1" lang="ja-JP" altLang="en-US" sz="2600">
                <a:solidFill>
                  <a:schemeClr val="tx1"/>
                </a:solidFill>
              </a:rPr>
              <a:t>癌</a:t>
            </a:r>
            <a:endParaRPr kumimoji="1" lang="en-US" altLang="ja-JP" sz="2600" dirty="0">
              <a:solidFill>
                <a:schemeClr val="tx1"/>
              </a:solidFill>
            </a:endParaRPr>
          </a:p>
          <a:p>
            <a:pPr algn="ctr"/>
            <a:r>
              <a:rPr lang="en-US" altLang="ja-JP" sz="2600" dirty="0">
                <a:solidFill>
                  <a:schemeClr val="tx1"/>
                </a:solidFill>
              </a:rPr>
              <a:t>1.6</a:t>
            </a:r>
            <a:r>
              <a:rPr lang="ja-JP" altLang="en-US" sz="2600">
                <a:solidFill>
                  <a:schemeClr val="tx1"/>
                </a:solidFill>
              </a:rPr>
              <a:t>倍</a:t>
            </a:r>
            <a:endParaRPr kumimoji="1" lang="ja-JP" altLang="en-US" sz="2600">
              <a:solidFill>
                <a:schemeClr val="tx1"/>
              </a:solidFill>
            </a:endParaRPr>
          </a:p>
        </p:txBody>
      </p:sp>
      <p:sp>
        <p:nvSpPr>
          <p:cNvPr id="14" name="テキスト ボックス 13">
            <a:extLst>
              <a:ext uri="{FF2B5EF4-FFF2-40B4-BE49-F238E27FC236}">
                <a16:creationId xmlns:a16="http://schemas.microsoft.com/office/drawing/2014/main" id="{3D12CA71-2501-0447-8397-8B65EFF188F6}"/>
              </a:ext>
            </a:extLst>
          </p:cNvPr>
          <p:cNvSpPr txBox="1"/>
          <p:nvPr/>
        </p:nvSpPr>
        <p:spPr>
          <a:xfrm>
            <a:off x="2243938" y="6199395"/>
            <a:ext cx="4305987" cy="923330"/>
          </a:xfrm>
          <a:prstGeom prst="rect">
            <a:avLst/>
          </a:prstGeom>
          <a:noFill/>
        </p:spPr>
        <p:txBody>
          <a:bodyPr wrap="none" rtlCol="0">
            <a:spAutoFit/>
          </a:bodyPr>
          <a:lstStyle/>
          <a:p>
            <a:r>
              <a:rPr lang="ja-JP" altLang="en-US">
                <a:solidFill>
                  <a:srgbClr val="FF0000"/>
                </a:solidFill>
                <a:latin typeface="Hiragino Maru Gothic Pro W4" panose="020F0400000000000000" pitchFamily="34" charset="-128"/>
                <a:ea typeface="Hiragino Maru Gothic Pro W4" panose="020F0400000000000000" pitchFamily="34" charset="-128"/>
              </a:rPr>
              <a:t>数字は男性において</a:t>
            </a:r>
            <a:endParaRPr lang="en-US" altLang="ja-JP" dirty="0">
              <a:solidFill>
                <a:srgbClr val="FF0000"/>
              </a:solidFill>
              <a:latin typeface="Hiragino Maru Gothic Pro W4" panose="020F0400000000000000" pitchFamily="34" charset="-128"/>
              <a:ea typeface="Hiragino Maru Gothic Pro W4" panose="020F0400000000000000" pitchFamily="34" charset="-128"/>
            </a:endParaRPr>
          </a:p>
          <a:p>
            <a:r>
              <a:rPr lang="ja-JP" altLang="en-US">
                <a:solidFill>
                  <a:srgbClr val="FF0000"/>
                </a:solidFill>
                <a:latin typeface="Hiragino Maru Gothic Pro W4" panose="020F0400000000000000" pitchFamily="34" charset="-128"/>
                <a:ea typeface="Hiragino Maru Gothic Pro W4" panose="020F0400000000000000" pitchFamily="34" charset="-128"/>
              </a:rPr>
              <a:t>非喫煙者を</a:t>
            </a:r>
            <a:r>
              <a:rPr lang="en-US" altLang="ja-JP" dirty="0">
                <a:solidFill>
                  <a:srgbClr val="FF0000"/>
                </a:solidFill>
                <a:latin typeface="Hiragino Maru Gothic Pro W4" panose="020F0400000000000000" pitchFamily="34" charset="-128"/>
                <a:ea typeface="Hiragino Maru Gothic Pro W4" panose="020F0400000000000000" pitchFamily="34" charset="-128"/>
              </a:rPr>
              <a:t>1</a:t>
            </a:r>
            <a:r>
              <a:rPr lang="ja-JP" altLang="en-US">
                <a:solidFill>
                  <a:srgbClr val="FF0000"/>
                </a:solidFill>
                <a:latin typeface="Hiragino Maru Gothic Pro W4" panose="020F0400000000000000" pitchFamily="34" charset="-128"/>
                <a:ea typeface="Hiragino Maru Gothic Pro W4" panose="020F0400000000000000" pitchFamily="34" charset="-128"/>
              </a:rPr>
              <a:t>とした場合の各癌の死亡率</a:t>
            </a:r>
            <a:r>
              <a:rPr lang="ja-JP" altLang="en-US" sz="1100">
                <a:solidFill>
                  <a:srgbClr val="FF0000"/>
                </a:solidFill>
                <a:latin typeface="Hiragino Maru Gothic Pro W4" panose="020F0400000000000000" pitchFamily="34" charset="-128"/>
                <a:ea typeface="Hiragino Maru Gothic Pro W4" panose="020F0400000000000000" pitchFamily="34" charset="-128"/>
              </a:rPr>
              <a:t> </a:t>
            </a:r>
            <a:endParaRPr lang="ja-JP" altLang="en-US">
              <a:solidFill>
                <a:srgbClr val="FF0000"/>
              </a:solidFill>
              <a:latin typeface="Hiragino Maru Gothic Pro W4" panose="020F0400000000000000" pitchFamily="34" charset="-128"/>
              <a:ea typeface="Hiragino Maru Gothic Pro W4" panose="020F0400000000000000" pitchFamily="34" charset="-128"/>
            </a:endParaRPr>
          </a:p>
          <a:p>
            <a:endParaRPr kumimoji="1" lang="ja-JP" altLang="en-US">
              <a:solidFill>
                <a:srgbClr val="FF0000"/>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57668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第６問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1339832"/>
            <a:ext cx="8192118" cy="1200329"/>
          </a:xfrm>
          <a:prstGeom prst="rect">
            <a:avLst/>
          </a:prstGeom>
          <a:solidFill>
            <a:schemeClr val="accent4">
              <a:lumMod val="20000"/>
              <a:lumOff val="80000"/>
            </a:schemeClr>
          </a:solidFill>
          <a:ln>
            <a:solidFill>
              <a:srgbClr val="0432FF"/>
            </a:solidFill>
          </a:ln>
        </p:spPr>
        <p:txBody>
          <a:bodyPr wrap="squar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タバコを吸い始めた年齢と、肺ガンに</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関係はあるの？</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457195" y="2722838"/>
            <a:ext cx="8192118" cy="1769267"/>
          </a:xfrm>
          <a:prstGeom prst="rect">
            <a:avLst/>
          </a:prstGeom>
          <a:noFill/>
        </p:spPr>
        <p:txBody>
          <a:bodyPr wrap="square" rtlCol="0">
            <a:spAutoFit/>
          </a:bodyPr>
          <a:lstStyle/>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早く吸い始めた人ほど、肺ガンになりやすい</a:t>
            </a:r>
            <a:endParaRPr kumimoji="1" lang="en-US" altLang="ja-JP" sz="3000" dirty="0">
              <a:latin typeface="Hiragino Maru Gothic Pro W4" panose="020F0400000000000000" pitchFamily="34" charset="-128"/>
              <a:ea typeface="Hiragino Maru Gothic Pro W4" panose="020F0400000000000000" pitchFamily="34" charset="-128"/>
            </a:endParaRPr>
          </a:p>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遅く吸い始めた人ほど、肺ガンになりやすい</a:t>
            </a:r>
            <a:endParaRPr kumimoji="1" lang="en-US" altLang="ja-JP" sz="3000" dirty="0">
              <a:latin typeface="Hiragino Maru Gothic Pro W4" panose="020F0400000000000000" pitchFamily="34" charset="-128"/>
              <a:ea typeface="Hiragino Maru Gothic Pro W4" panose="020F0400000000000000" pitchFamily="34" charset="-128"/>
            </a:endParaRPr>
          </a:p>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吸い始めた年齢とは関係ない</a:t>
            </a:r>
            <a:endParaRPr kumimoji="1" lang="en-US" altLang="ja-JP" sz="30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028CFAB1-FD17-7F4A-90C0-2A0A01A8DA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6" y="4725144"/>
            <a:ext cx="2907003" cy="2188337"/>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85388D62-3D72-4449-87F0-FB9771988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8614" y="4653136"/>
            <a:ext cx="2737362" cy="2060635"/>
          </a:xfrm>
          <a:prstGeom prst="rect">
            <a:avLst/>
          </a:prstGeom>
        </p:spPr>
      </p:pic>
      <p:sp>
        <p:nvSpPr>
          <p:cNvPr id="15" name="テキスト ボックス 14">
            <a:extLst>
              <a:ext uri="{FF2B5EF4-FFF2-40B4-BE49-F238E27FC236}">
                <a16:creationId xmlns:a16="http://schemas.microsoft.com/office/drawing/2014/main" id="{C95E78B4-26CB-C241-8D7F-46B8900D4C8D}"/>
              </a:ext>
            </a:extLst>
          </p:cNvPr>
          <p:cNvSpPr txBox="1"/>
          <p:nvPr/>
        </p:nvSpPr>
        <p:spPr>
          <a:xfrm>
            <a:off x="5039918" y="5383816"/>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Tree>
    <p:extLst>
      <p:ext uri="{BB962C8B-B14F-4D97-AF65-F5344CB8AC3E}">
        <p14:creationId xmlns:p14="http://schemas.microsoft.com/office/powerpoint/2010/main" val="125319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2" name="Picture 19">
            <a:extLst>
              <a:ext uri="{FF2B5EF4-FFF2-40B4-BE49-F238E27FC236}">
                <a16:creationId xmlns:a16="http://schemas.microsoft.com/office/drawing/2014/main" id="{73197D0A-EBC9-E24D-9D08-A4156D3B7489}"/>
              </a:ext>
            </a:extLst>
          </p:cNvPr>
          <p:cNvPicPr>
            <a:picLocks noChangeAspect="1" noChangeArrowheads="1"/>
          </p:cNvPicPr>
          <p:nvPr/>
        </p:nvPicPr>
        <p:blipFill>
          <a:blip r:embed="rId3" cstate="print"/>
          <a:srcRect/>
          <a:stretch>
            <a:fillRect/>
          </a:stretch>
        </p:blipFill>
        <p:spPr>
          <a:xfrm>
            <a:off x="3431755" y="2440374"/>
            <a:ext cx="5474101" cy="4228985"/>
          </a:xfrm>
          <a:prstGeom prst="rect">
            <a:avLst/>
          </a:prstGeom>
          <a:noFill/>
        </p:spPr>
      </p:pic>
      <p:sp>
        <p:nvSpPr>
          <p:cNvPr id="3" name="正方形/長方形 2">
            <a:extLst>
              <a:ext uri="{FF2B5EF4-FFF2-40B4-BE49-F238E27FC236}">
                <a16:creationId xmlns:a16="http://schemas.microsoft.com/office/drawing/2014/main" id="{2FA8FD61-6067-8D47-BA4A-3B20B0AD95BB}"/>
              </a:ext>
            </a:extLst>
          </p:cNvPr>
          <p:cNvSpPr/>
          <p:nvPr/>
        </p:nvSpPr>
        <p:spPr>
          <a:xfrm>
            <a:off x="1297536" y="1077603"/>
            <a:ext cx="6267046" cy="1246495"/>
          </a:xfrm>
          <a:prstGeom prst="rect">
            <a:avLst/>
          </a:prstGeom>
        </p:spPr>
        <p:txBody>
          <a:bodyPr wrap="square">
            <a:spAutoFit/>
          </a:bodyPr>
          <a:lstStyle/>
          <a:p>
            <a:pPr marL="342900" indent="-342900">
              <a:lnSpc>
                <a:spcPts val="45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早くすい始めた人ほど</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4500"/>
              </a:lnSpc>
            </a:pPr>
            <a:r>
              <a:rPr kumimoji="1" lang="ja-JP" altLang="en-US" sz="4000">
                <a:latin typeface="Hiragino Maru Gothic Pro W4" panose="020F0400000000000000" pitchFamily="34" charset="-128"/>
                <a:ea typeface="Hiragino Maru Gothic Pro W4" panose="020F0400000000000000" pitchFamily="34" charset="-128"/>
              </a:rPr>
              <a:t>　肺ガンになりやすい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1F291D1B-B477-2547-892B-9DC821C62A25}"/>
              </a:ext>
            </a:extLst>
          </p:cNvPr>
          <p:cNvSpPr txBox="1"/>
          <p:nvPr/>
        </p:nvSpPr>
        <p:spPr>
          <a:xfrm>
            <a:off x="300009" y="253441"/>
            <a:ext cx="2797561"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こたえは①</a:t>
            </a:r>
          </a:p>
        </p:txBody>
      </p:sp>
      <p:sp>
        <p:nvSpPr>
          <p:cNvPr id="7" name="角丸四角形吹き出し 6">
            <a:extLst>
              <a:ext uri="{FF2B5EF4-FFF2-40B4-BE49-F238E27FC236}">
                <a16:creationId xmlns:a16="http://schemas.microsoft.com/office/drawing/2014/main" id="{0D709FAA-75CB-874B-A2AC-D6ADF2176DC9}"/>
              </a:ext>
            </a:extLst>
          </p:cNvPr>
          <p:cNvSpPr/>
          <p:nvPr/>
        </p:nvSpPr>
        <p:spPr>
          <a:xfrm>
            <a:off x="238144" y="3148260"/>
            <a:ext cx="2806624" cy="1662545"/>
          </a:xfrm>
          <a:prstGeom prst="wedgeRoundRectCallout">
            <a:avLst>
              <a:gd name="adj1" fmla="val 68419"/>
              <a:gd name="adj2" fmla="val 62390"/>
              <a:gd name="adj3" fmla="val 16667"/>
            </a:avLst>
          </a:prstGeom>
          <a:solidFill>
            <a:srgbClr val="FFFF00"/>
          </a:solidFill>
          <a:ln w="508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とくに</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15</a:t>
            </a: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才以下は</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あぶない</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92280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9A70B10D-8C8D-A247-A712-7CE6B40C4B47}"/>
              </a:ext>
            </a:extLst>
          </p:cNvPr>
          <p:cNvSpPr/>
          <p:nvPr/>
        </p:nvSpPr>
        <p:spPr>
          <a:xfrm>
            <a:off x="208107" y="188640"/>
            <a:ext cx="6076970" cy="1646512"/>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rgbClr val="FF0000"/>
                </a:solidFill>
                <a:latin typeface="Hiragino Maru Gothic Pro W4" panose="020F0400000000000000" pitchFamily="34" charset="-128"/>
                <a:ea typeface="Hiragino Maru Gothic Pro W4" panose="020F0400000000000000" pitchFamily="34" charset="-128"/>
              </a:rPr>
              <a:t>タバコの害は、ガンだけでなく</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lang="ja-JP" altLang="en-US" sz="3200">
                <a:solidFill>
                  <a:srgbClr val="FF0000"/>
                </a:solidFill>
                <a:latin typeface="Hiragino Maru Gothic Pro W4" panose="020F0400000000000000" pitchFamily="34" charset="-128"/>
                <a:ea typeface="Hiragino Maru Gothic Pro W4" panose="020F0400000000000000" pitchFamily="34" charset="-128"/>
              </a:rPr>
              <a:t>体全体の色々な病気の原因と</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lang="ja-JP" altLang="en-US" sz="3200">
                <a:solidFill>
                  <a:srgbClr val="FF0000"/>
                </a:solidFill>
                <a:latin typeface="Hiragino Maru Gothic Pro W4" panose="020F0400000000000000" pitchFamily="34" charset="-128"/>
                <a:ea typeface="Hiragino Maru Gothic Pro W4" panose="020F0400000000000000" pitchFamily="34" charset="-128"/>
              </a:rPr>
              <a:t>なることがあります。</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p:txBody>
      </p:sp>
      <p:pic>
        <p:nvPicPr>
          <p:cNvPr id="4" name="図 3" descr="男性の顔の絵&#10;&#10;低い精度で自動的に生成された説明">
            <a:extLst>
              <a:ext uri="{FF2B5EF4-FFF2-40B4-BE49-F238E27FC236}">
                <a16:creationId xmlns:a16="http://schemas.microsoft.com/office/drawing/2014/main" id="{F7904114-265E-C44E-816C-0FE104F5B65B}"/>
              </a:ext>
            </a:extLst>
          </p:cNvPr>
          <p:cNvPicPr>
            <a:picLocks noChangeAspect="1"/>
          </p:cNvPicPr>
          <p:nvPr/>
        </p:nvPicPr>
        <p:blipFill>
          <a:blip r:embed="rId3"/>
          <a:stretch>
            <a:fillRect/>
          </a:stretch>
        </p:blipFill>
        <p:spPr>
          <a:xfrm>
            <a:off x="259509" y="2099200"/>
            <a:ext cx="1956707" cy="2659603"/>
          </a:xfrm>
          <a:prstGeom prst="rect">
            <a:avLst/>
          </a:prstGeom>
        </p:spPr>
      </p:pic>
      <p:pic>
        <p:nvPicPr>
          <p:cNvPr id="11" name="図 10" descr="ロゴ&#10;&#10;自動的に生成された説明">
            <a:extLst>
              <a:ext uri="{FF2B5EF4-FFF2-40B4-BE49-F238E27FC236}">
                <a16:creationId xmlns:a16="http://schemas.microsoft.com/office/drawing/2014/main" id="{C06AA1F5-8BD2-9047-B960-AF8B7B420FD3}"/>
              </a:ext>
            </a:extLst>
          </p:cNvPr>
          <p:cNvPicPr>
            <a:picLocks noChangeAspect="1"/>
          </p:cNvPicPr>
          <p:nvPr/>
        </p:nvPicPr>
        <p:blipFill>
          <a:blip r:embed="rId4"/>
          <a:stretch>
            <a:fillRect/>
          </a:stretch>
        </p:blipFill>
        <p:spPr>
          <a:xfrm>
            <a:off x="1894397" y="4355137"/>
            <a:ext cx="2396310" cy="2114391"/>
          </a:xfrm>
          <a:prstGeom prst="rect">
            <a:avLst/>
          </a:prstGeom>
        </p:spPr>
      </p:pic>
      <p:pic>
        <p:nvPicPr>
          <p:cNvPr id="3" name="図 2" descr="おもちゃ が含まれている画像&#10;&#10;自動的に生成された説明">
            <a:extLst>
              <a:ext uri="{FF2B5EF4-FFF2-40B4-BE49-F238E27FC236}">
                <a16:creationId xmlns:a16="http://schemas.microsoft.com/office/drawing/2014/main" id="{F93FD67E-2696-BF41-AE47-BDAB55ECE7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6601" y="2705433"/>
            <a:ext cx="2622798" cy="3299404"/>
          </a:xfrm>
          <a:prstGeom prst="rect">
            <a:avLst/>
          </a:prstGeom>
        </p:spPr>
      </p:pic>
      <p:pic>
        <p:nvPicPr>
          <p:cNvPr id="9" name="図 8" descr="挿絵 が含まれている画像&#10;&#10;自動的に生成された説明">
            <a:extLst>
              <a:ext uri="{FF2B5EF4-FFF2-40B4-BE49-F238E27FC236}">
                <a16:creationId xmlns:a16="http://schemas.microsoft.com/office/drawing/2014/main" id="{0A9AC6F5-97BF-B74A-98A6-C03FC573FE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5043" y="190925"/>
            <a:ext cx="2405914" cy="2115545"/>
          </a:xfrm>
          <a:prstGeom prst="rect">
            <a:avLst/>
          </a:prstGeom>
        </p:spPr>
      </p:pic>
      <p:pic>
        <p:nvPicPr>
          <p:cNvPr id="12" name="図 11" descr="時計 が含まれている画像&#10;&#10;自動的に生成された説明">
            <a:extLst>
              <a:ext uri="{FF2B5EF4-FFF2-40B4-BE49-F238E27FC236}">
                <a16:creationId xmlns:a16="http://schemas.microsoft.com/office/drawing/2014/main" id="{E93AB71A-E88B-D141-B2E3-23965D4260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55778" y="1988842"/>
            <a:ext cx="3420959" cy="2565719"/>
          </a:xfrm>
          <a:prstGeom prst="rect">
            <a:avLst/>
          </a:prstGeom>
        </p:spPr>
      </p:pic>
      <p:pic>
        <p:nvPicPr>
          <p:cNvPr id="14" name="図 13" descr="シャツ が含まれている画像&#10;&#10;自動的に生成された説明">
            <a:extLst>
              <a:ext uri="{FF2B5EF4-FFF2-40B4-BE49-F238E27FC236}">
                <a16:creationId xmlns:a16="http://schemas.microsoft.com/office/drawing/2014/main" id="{8B272A0D-C61F-9D46-B6E4-00B131758D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90707" y="4562405"/>
            <a:ext cx="2952328" cy="2214246"/>
          </a:xfrm>
          <a:prstGeom prst="rect">
            <a:avLst/>
          </a:prstGeom>
        </p:spPr>
      </p:pic>
    </p:spTree>
    <p:extLst>
      <p:ext uri="{BB962C8B-B14F-4D97-AF65-F5344CB8AC3E}">
        <p14:creationId xmlns:p14="http://schemas.microsoft.com/office/powerpoint/2010/main" val="3347705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6867" name="Rectangle 2"/>
          <p:cNvSpPr>
            <a:spLocks noGrp="1" noChangeArrowheads="1"/>
          </p:cNvSpPr>
          <p:nvPr>
            <p:ph type="title" sz="quarter"/>
          </p:nvPr>
        </p:nvSpPr>
        <p:spPr>
          <a:xfrm>
            <a:off x="355665" y="438149"/>
            <a:ext cx="8402388" cy="985837"/>
          </a:xfrm>
          <a:solidFill>
            <a:schemeClr val="accent4">
              <a:lumMod val="20000"/>
              <a:lumOff val="80000"/>
            </a:schemeClr>
          </a:solidFill>
          <a:ln w="47625">
            <a:solidFill>
              <a:srgbClr val="0066FF"/>
            </a:solidFill>
          </a:ln>
        </p:spPr>
        <p:txBody>
          <a:bodyPr>
            <a:noAutofit/>
          </a:bodyPr>
          <a:lstStyle/>
          <a:p>
            <a:pPr eaLnBrk="1" hangingPunct="1"/>
            <a:r>
              <a:rPr lang="ja-JP" altLang="en-US" sz="3600">
                <a:latin typeface="Hiragino Maru Gothic Pro W4" panose="020F0400000000000000" pitchFamily="34" charset="-128"/>
                <a:ea typeface="Hiragino Maru Gothic Pro W4" panose="020F0400000000000000" pitchFamily="34" charset="-128"/>
              </a:rPr>
              <a:t>この</a:t>
            </a:r>
            <a:r>
              <a:rPr lang="en-US" altLang="ja-JP" sz="3600" dirty="0">
                <a:latin typeface="Hiragino Maru Gothic Pro W4" panose="020F0400000000000000" pitchFamily="34" charset="-128"/>
                <a:ea typeface="Hiragino Maru Gothic Pro W4" panose="020F0400000000000000" pitchFamily="34" charset="-128"/>
              </a:rPr>
              <a:t>2</a:t>
            </a:r>
            <a:r>
              <a:rPr lang="ja-JP" altLang="en-US" sz="3600">
                <a:latin typeface="Hiragino Maru Gothic Pro W4" panose="020F0400000000000000" pitchFamily="34" charset="-128"/>
                <a:ea typeface="Hiragino Maru Gothic Pro W4" panose="020F0400000000000000" pitchFamily="34" charset="-128"/>
              </a:rPr>
              <a:t>人の生活習慣の差は何でしょう？</a:t>
            </a:r>
          </a:p>
        </p:txBody>
      </p:sp>
      <p:pic>
        <p:nvPicPr>
          <p:cNvPr id="36871" name="Picture 6" descr="photo_"/>
          <p:cNvPicPr>
            <a:picLocks noGrp="1" noChangeAspect="1" noChangeArrowheads="1"/>
          </p:cNvPicPr>
          <p:nvPr>
            <p:ph sz="quarter" idx="1"/>
          </p:nvPr>
        </p:nvPicPr>
        <p:blipFill rotWithShape="1">
          <a:blip r:embed="rId4" cstate="print"/>
          <a:srcRect t="11337" b="8575"/>
          <a:stretch/>
        </p:blipFill>
        <p:spPr>
          <a:xfrm>
            <a:off x="120649" y="1756504"/>
            <a:ext cx="4465638" cy="2854294"/>
          </a:xfrm>
          <a:ln>
            <a:solidFill>
              <a:schemeClr val="tx1"/>
            </a:solidFill>
          </a:ln>
        </p:spPr>
      </p:pic>
      <p:pic>
        <p:nvPicPr>
          <p:cNvPr id="36870" name="Picture 5" descr="photo_"/>
          <p:cNvPicPr>
            <a:picLocks noGrp="1" noChangeAspect="1" noChangeArrowheads="1"/>
          </p:cNvPicPr>
          <p:nvPr>
            <p:ph sz="quarter" idx="2"/>
          </p:nvPr>
        </p:nvPicPr>
        <p:blipFill>
          <a:blip r:embed="rId5" cstate="print"/>
          <a:stretch>
            <a:fillRect/>
          </a:stretch>
        </p:blipFill>
        <p:spPr>
          <a:xfrm>
            <a:off x="4644007" y="1756504"/>
            <a:ext cx="4153917" cy="2836912"/>
          </a:xfrm>
          <a:ln>
            <a:solidFill>
              <a:schemeClr val="tx1"/>
            </a:solidFill>
          </a:ln>
        </p:spPr>
      </p:pic>
      <p:sp>
        <p:nvSpPr>
          <p:cNvPr id="36866" name="スライド番号プレースホルダ 8"/>
          <p:cNvSpPr>
            <a:spLocks noGrp="1"/>
          </p:cNvSpPr>
          <p:nvPr>
            <p:ph type="sldNum" sz="quarter" idx="12"/>
          </p:nvPr>
        </p:nvSpPr>
        <p:spPr>
          <a:noFill/>
        </p:spPr>
        <p:txBody>
          <a:bodyPr/>
          <a:lstStyle/>
          <a:p>
            <a:fld id="{EC177FAD-9165-4B40-B346-3E257E6A0731}" type="slidenum">
              <a:rPr lang="en-US" altLang="ja-JP" smtClean="0">
                <a:latin typeface="Hiragino Maru Gothic Pro W4" panose="020F0400000000000000" pitchFamily="34" charset="-128"/>
                <a:ea typeface="Hiragino Maru Gothic Pro W4" panose="020F0400000000000000" pitchFamily="34" charset="-128"/>
              </a:rPr>
              <a:pPr/>
              <a:t>24</a:t>
            </a:fld>
            <a:endParaRPr lang="en-US" altLang="ja-JP">
              <a:latin typeface="Hiragino Maru Gothic Pro W4" panose="020F0400000000000000" pitchFamily="34" charset="-128"/>
              <a:ea typeface="Hiragino Maru Gothic Pro W4" panose="020F0400000000000000" pitchFamily="34" charset="-128"/>
            </a:endParaRPr>
          </a:p>
        </p:txBody>
      </p:sp>
      <p:sp>
        <p:nvSpPr>
          <p:cNvPr id="36868" name="Text Box 3"/>
          <p:cNvSpPr txBox="1">
            <a:spLocks noChangeArrowheads="1"/>
          </p:cNvSpPr>
          <p:nvPr/>
        </p:nvSpPr>
        <p:spPr bwMode="auto">
          <a:xfrm>
            <a:off x="604653" y="4884258"/>
            <a:ext cx="8153400" cy="1654492"/>
          </a:xfrm>
          <a:prstGeom prst="rect">
            <a:avLst/>
          </a:prstGeom>
          <a:noFill/>
          <a:ln w="9525">
            <a:noFill/>
            <a:miter lim="800000"/>
            <a:headEnd/>
            <a:tailEnd/>
          </a:ln>
        </p:spPr>
        <p:txBody>
          <a:bodyPr>
            <a:spAutoFit/>
          </a:bodyPr>
          <a:lstStyle/>
          <a:p>
            <a:pPr>
              <a:lnSpc>
                <a:spcPct val="150000"/>
              </a:lnSpc>
              <a:spcBef>
                <a:spcPct val="50000"/>
              </a:spcBef>
            </a:pPr>
            <a:r>
              <a:rPr lang="ja-JP" altLang="en-US" sz="3600">
                <a:latin typeface="Hiragino Maru Gothic Pro W4" panose="020F0400000000000000" pitchFamily="34" charset="-128"/>
                <a:ea typeface="Hiragino Maru Gothic Pro W4" panose="020F0400000000000000" pitchFamily="34" charset="-128"/>
              </a:rPr>
              <a:t>１．歯みがき　　　２．タバコ　　　３．飲酒</a:t>
            </a:r>
          </a:p>
        </p:txBody>
      </p:sp>
      <p:sp>
        <p:nvSpPr>
          <p:cNvPr id="827396" name="Oval 4"/>
          <p:cNvSpPr>
            <a:spLocks noChangeArrowheads="1"/>
          </p:cNvSpPr>
          <p:nvPr/>
        </p:nvSpPr>
        <p:spPr bwMode="auto">
          <a:xfrm>
            <a:off x="4613229" y="4701532"/>
            <a:ext cx="2997200" cy="1412875"/>
          </a:xfrm>
          <a:prstGeom prst="ellipse">
            <a:avLst/>
          </a:prstGeom>
          <a:noFill/>
          <a:ln w="101600">
            <a:solidFill>
              <a:srgbClr val="FF0000"/>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27396"/>
                                        </p:tgtEl>
                                        <p:attrNameLst>
                                          <p:attrName>style.visibility</p:attrName>
                                        </p:attrNameLst>
                                      </p:cBhvr>
                                      <p:to>
                                        <p:strVal val="visible"/>
                                      </p:to>
                                    </p:set>
                                    <p:animEffect transition="in" filter="wheel(1)">
                                      <p:cBhvr>
                                        <p:cTn id="7" dur="1000"/>
                                        <p:tgtEl>
                                          <p:spTgt spid="827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39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7891" name="Picture 2" descr="Twins, 22, made up to show how they would look at 40 if Kirsty, left, was a smoker and Kelly, right, was not"/>
          <p:cNvPicPr>
            <a:picLocks noGrp="1" noChangeAspect="1" noChangeArrowheads="1"/>
          </p:cNvPicPr>
          <p:nvPr>
            <p:ph idx="1"/>
          </p:nvPr>
        </p:nvPicPr>
        <p:blipFill>
          <a:blip r:embed="rId4" cstate="print"/>
          <a:srcRect/>
          <a:stretch>
            <a:fillRect/>
          </a:stretch>
        </p:blipFill>
        <p:spPr>
          <a:xfrm>
            <a:off x="827584" y="1125131"/>
            <a:ext cx="7242001" cy="4344313"/>
          </a:xfrm>
        </p:spPr>
      </p:pic>
      <p:sp>
        <p:nvSpPr>
          <p:cNvPr id="37890" name="スライド番号プレースホルダ 5"/>
          <p:cNvSpPr>
            <a:spLocks noGrp="1"/>
          </p:cNvSpPr>
          <p:nvPr>
            <p:ph type="sldNum" sz="quarter" idx="12"/>
          </p:nvPr>
        </p:nvSpPr>
        <p:spPr>
          <a:noFill/>
        </p:spPr>
        <p:txBody>
          <a:bodyPr/>
          <a:lstStyle/>
          <a:p>
            <a:fld id="{6CCBB773-8723-4B3E-B488-AC5053B1DF69}" type="slidenum">
              <a:rPr lang="en-US" altLang="ja-JP" smtClean="0">
                <a:latin typeface="Hiragino Maru Gothic Pro W4" panose="020F0400000000000000" pitchFamily="34" charset="-128"/>
                <a:ea typeface="Hiragino Maru Gothic Pro W4" panose="020F0400000000000000" pitchFamily="34" charset="-128"/>
              </a:rPr>
              <a:pPr/>
              <a:t>25</a:t>
            </a:fld>
            <a:endParaRPr lang="en-US" altLang="ja-JP">
              <a:latin typeface="Hiragino Maru Gothic Pro W4" panose="020F0400000000000000" pitchFamily="34" charset="-128"/>
              <a:ea typeface="Hiragino Maru Gothic Pro W4" panose="020F0400000000000000" pitchFamily="34" charset="-128"/>
            </a:endParaRPr>
          </a:p>
        </p:txBody>
      </p:sp>
      <p:sp>
        <p:nvSpPr>
          <p:cNvPr id="37894" name="Text Box 5"/>
          <p:cNvSpPr txBox="1">
            <a:spLocks noChangeArrowheads="1"/>
          </p:cNvSpPr>
          <p:nvPr/>
        </p:nvSpPr>
        <p:spPr bwMode="auto">
          <a:xfrm>
            <a:off x="1619672" y="5732869"/>
            <a:ext cx="8632825" cy="707886"/>
          </a:xfrm>
          <a:prstGeom prst="rect">
            <a:avLst/>
          </a:prstGeom>
          <a:noFill/>
          <a:ln w="9525">
            <a:noFill/>
            <a:miter lim="800000"/>
            <a:headEnd/>
            <a:tailEnd/>
          </a:ln>
        </p:spPr>
        <p:txBody>
          <a:bodyPr>
            <a:spAutoFit/>
          </a:bodyPr>
          <a:lstStyle/>
          <a:p>
            <a:pPr>
              <a:spcBef>
                <a:spcPct val="50000"/>
              </a:spcBef>
            </a:pPr>
            <a:r>
              <a:rPr lang="ja-JP" altLang="en-US" sz="4000" dirty="0">
                <a:latin typeface="Hiragino Maru Gothic Pro W4" panose="020F0400000000000000" pitchFamily="34" charset="-128"/>
                <a:ea typeface="Hiragino Maru Gothic Pro W4" panose="020F0400000000000000" pitchFamily="34" charset="-128"/>
              </a:rPr>
              <a:t>１</a:t>
            </a:r>
            <a:r>
              <a:rPr lang="en-US" altLang="ja-JP" sz="4000" dirty="0">
                <a:latin typeface="Hiragino Maru Gothic Pro W4" panose="020F0400000000000000" pitchFamily="34" charset="-128"/>
                <a:ea typeface="Hiragino Maru Gothic Pro W4" panose="020F0400000000000000" pitchFamily="34" charset="-128"/>
              </a:rPr>
              <a:t>.</a:t>
            </a:r>
            <a:r>
              <a:rPr lang="ja-JP" altLang="en-US" sz="4000">
                <a:latin typeface="Hiragino Maru Gothic Pro W4" panose="020F0400000000000000" pitchFamily="34" charset="-128"/>
                <a:ea typeface="Hiragino Maru Gothic Pro W4" panose="020F0400000000000000" pitchFamily="34" charset="-128"/>
              </a:rPr>
              <a:t>親子　　　　２</a:t>
            </a:r>
            <a:r>
              <a:rPr lang="en-US" altLang="ja-JP" sz="4000" dirty="0">
                <a:latin typeface="Hiragino Maru Gothic Pro W4" panose="020F0400000000000000" pitchFamily="34" charset="-128"/>
                <a:ea typeface="Hiragino Maru Gothic Pro W4" panose="020F0400000000000000" pitchFamily="34" charset="-128"/>
              </a:rPr>
              <a:t>.</a:t>
            </a:r>
            <a:r>
              <a:rPr lang="ja-JP" altLang="en-US" sz="4000" dirty="0">
                <a:latin typeface="Hiragino Maru Gothic Pro W4" panose="020F0400000000000000" pitchFamily="34" charset="-128"/>
                <a:ea typeface="Hiragino Maru Gothic Pro W4" panose="020F0400000000000000" pitchFamily="34" charset="-128"/>
              </a:rPr>
              <a:t>双子</a:t>
            </a:r>
          </a:p>
        </p:txBody>
      </p:sp>
      <p:sp>
        <p:nvSpPr>
          <p:cNvPr id="829446" name="Oval 6"/>
          <p:cNvSpPr>
            <a:spLocks noChangeArrowheads="1"/>
          </p:cNvSpPr>
          <p:nvPr/>
        </p:nvSpPr>
        <p:spPr bwMode="auto">
          <a:xfrm>
            <a:off x="5069756" y="5351464"/>
            <a:ext cx="2454571" cy="1370012"/>
          </a:xfrm>
          <a:prstGeom prst="ellipse">
            <a:avLst/>
          </a:prstGeom>
          <a:noFill/>
          <a:ln w="107950">
            <a:solidFill>
              <a:srgbClr val="FF0000"/>
            </a:solidFill>
            <a:round/>
            <a:headEnd/>
            <a:tailEnd/>
          </a:ln>
        </p:spPr>
        <p:txBody>
          <a:bodyPr wrap="none" anchor="ctr"/>
          <a:lstStyle/>
          <a:p>
            <a:endParaRPr lang="ja-JP" altLang="en-US">
              <a:latin typeface="Hiragino Maru Gothic Pro W4" panose="020F0400000000000000" pitchFamily="34" charset="-128"/>
              <a:ea typeface="Hiragino Maru Gothic Pro W4" panose="020F0400000000000000" pitchFamily="34" charset="-128"/>
            </a:endParaRPr>
          </a:p>
        </p:txBody>
      </p:sp>
      <p:sp>
        <p:nvSpPr>
          <p:cNvPr id="8" name="テキスト ボックス 7">
            <a:extLst>
              <a:ext uri="{FF2B5EF4-FFF2-40B4-BE49-F238E27FC236}">
                <a16:creationId xmlns:a16="http://schemas.microsoft.com/office/drawing/2014/main" id="{9FC241C9-66C7-094F-8FC4-ED28B50EF8B3}"/>
              </a:ext>
            </a:extLst>
          </p:cNvPr>
          <p:cNvSpPr txBox="1"/>
          <p:nvPr/>
        </p:nvSpPr>
        <p:spPr>
          <a:xfrm>
            <a:off x="5055312" y="569311"/>
            <a:ext cx="3833101" cy="369332"/>
          </a:xfrm>
          <a:prstGeom prst="rect">
            <a:avLst/>
          </a:prstGeom>
          <a:noFill/>
        </p:spPr>
        <p:txBody>
          <a:bodyPr wrap="none" rtlCol="0">
            <a:spAutoFit/>
          </a:bodyPr>
          <a:lstStyle/>
          <a:p>
            <a:r>
              <a:rPr kumimoji="1" lang="en-US" altLang="ja-JP" dirty="0">
                <a:latin typeface="Hiragino Maru Gothic Pro W4" panose="020F0400000000000000" pitchFamily="34" charset="-128"/>
                <a:ea typeface="Hiragino Maru Gothic Pro W4" panose="020F0400000000000000" pitchFamily="34" charset="-128"/>
              </a:rPr>
              <a:t>BBC News 27 September, 2001</a:t>
            </a:r>
            <a:endParaRPr kumimoji="1" lang="ja-JP" altLang="en-US">
              <a:latin typeface="Hiragino Maru Gothic Pro W4" panose="020F0400000000000000" pitchFamily="34" charset="-128"/>
              <a:ea typeface="Hiragino Maru Gothic Pro W4" panose="020F0400000000000000" pitchFamily="34" charset="-128"/>
            </a:endParaRPr>
          </a:p>
        </p:txBody>
      </p:sp>
      <p:sp>
        <p:nvSpPr>
          <p:cNvPr id="11" name="Rectangle 2">
            <a:extLst>
              <a:ext uri="{FF2B5EF4-FFF2-40B4-BE49-F238E27FC236}">
                <a16:creationId xmlns:a16="http://schemas.microsoft.com/office/drawing/2014/main" id="{6C01A1ED-2DBA-024F-816A-25FBB9853347}"/>
              </a:ext>
            </a:extLst>
          </p:cNvPr>
          <p:cNvSpPr>
            <a:spLocks noGrp="1" noChangeArrowheads="1"/>
          </p:cNvSpPr>
          <p:nvPr>
            <p:ph type="title" sz="quarter"/>
          </p:nvPr>
        </p:nvSpPr>
        <p:spPr>
          <a:xfrm>
            <a:off x="370806" y="259102"/>
            <a:ext cx="4201194" cy="803482"/>
          </a:xfrm>
          <a:solidFill>
            <a:schemeClr val="accent4">
              <a:lumMod val="20000"/>
              <a:lumOff val="80000"/>
            </a:schemeClr>
          </a:solidFill>
          <a:ln w="47625">
            <a:solidFill>
              <a:srgbClr val="0066FF"/>
            </a:solidFill>
          </a:ln>
        </p:spPr>
        <p:txBody>
          <a:bodyPr>
            <a:noAutofit/>
          </a:bodyPr>
          <a:lstStyle/>
          <a:p>
            <a:pPr eaLnBrk="1" hangingPunct="1"/>
            <a:r>
              <a:rPr lang="ja-JP" altLang="en-US" sz="3600">
                <a:latin typeface="Hiragino Maru Gothic Pro W4" panose="020F0400000000000000" pitchFamily="34" charset="-128"/>
                <a:ea typeface="Hiragino Maru Gothic Pro W4" panose="020F0400000000000000" pitchFamily="34" charset="-128"/>
              </a:rPr>
              <a:t>この</a:t>
            </a:r>
            <a:r>
              <a:rPr lang="en-US" altLang="ja-JP" sz="3600" dirty="0">
                <a:latin typeface="Hiragino Maru Gothic Pro W4" panose="020F0400000000000000" pitchFamily="34" charset="-128"/>
                <a:ea typeface="Hiragino Maru Gothic Pro W4" panose="020F0400000000000000" pitchFamily="34" charset="-128"/>
              </a:rPr>
              <a:t>2</a:t>
            </a:r>
            <a:r>
              <a:rPr lang="ja-JP" altLang="en-US" sz="3600">
                <a:latin typeface="Hiragino Maru Gothic Pro W4" panose="020F0400000000000000" pitchFamily="34" charset="-128"/>
                <a:ea typeface="Hiragino Maru Gothic Pro W4" panose="020F0400000000000000" pitchFamily="34" charset="-128"/>
              </a:rPr>
              <a:t>人の関係は？</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29446"/>
                                        </p:tgtEl>
                                        <p:attrNameLst>
                                          <p:attrName>style.visibility</p:attrName>
                                        </p:attrNameLst>
                                      </p:cBhvr>
                                      <p:to>
                                        <p:strVal val="visible"/>
                                      </p:to>
                                    </p:set>
                                    <p:animEffect transition="in" filter="wheel(1)">
                                      <p:cBhvr>
                                        <p:cTn id="7" dur="1000"/>
                                        <p:tgtEl>
                                          <p:spTgt spid="829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2" descr="~3182336おばさん２">
            <a:extLst>
              <a:ext uri="{FF2B5EF4-FFF2-40B4-BE49-F238E27FC236}">
                <a16:creationId xmlns:a16="http://schemas.microsoft.com/office/drawing/2014/main" id="{6849371C-48A0-5847-987F-D8AD2095CDB4}"/>
              </a:ext>
            </a:extLst>
          </p:cNvPr>
          <p:cNvPicPr>
            <a:picLocks noChangeAspect="1" noChangeArrowheads="1"/>
          </p:cNvPicPr>
          <p:nvPr/>
        </p:nvPicPr>
        <p:blipFill rotWithShape="1">
          <a:blip r:embed="rId3" cstate="print"/>
          <a:srcRect l="4878" t="4546" r="4878"/>
          <a:stretch/>
        </p:blipFill>
        <p:spPr>
          <a:xfrm>
            <a:off x="1048874" y="1177635"/>
            <a:ext cx="7046252" cy="5548923"/>
          </a:xfrm>
          <a:prstGeom prst="rect">
            <a:avLst/>
          </a:prstGeom>
        </p:spPr>
      </p:pic>
      <p:sp>
        <p:nvSpPr>
          <p:cNvPr id="3" name="テキスト ボックス 2">
            <a:extLst>
              <a:ext uri="{FF2B5EF4-FFF2-40B4-BE49-F238E27FC236}">
                <a16:creationId xmlns:a16="http://schemas.microsoft.com/office/drawing/2014/main" id="{17CBFD8C-2D04-7742-B1FF-32AC0A139AA7}"/>
              </a:ext>
            </a:extLst>
          </p:cNvPr>
          <p:cNvSpPr txBox="1"/>
          <p:nvPr/>
        </p:nvSpPr>
        <p:spPr>
          <a:xfrm>
            <a:off x="475941" y="131442"/>
            <a:ext cx="8192118" cy="883127"/>
          </a:xfrm>
          <a:prstGeom prst="rect">
            <a:avLst/>
          </a:prstGeom>
          <a:noFill/>
        </p:spPr>
        <p:txBody>
          <a:bodyPr wrap="square" rtlCol="0">
            <a:spAutoFit/>
          </a:bodyPr>
          <a:lstStyle/>
          <a:p>
            <a:pPr>
              <a:lnSpc>
                <a:spcPts val="7080"/>
              </a:lnSpc>
            </a:pPr>
            <a:r>
              <a:rPr kumimoji="1" lang="ja-JP" altLang="en-US" sz="3600">
                <a:latin typeface="Hiragino Maru Gothic Pro W4" panose="020F0400000000000000" pitchFamily="34" charset="-128"/>
                <a:ea typeface="Hiragino Maru Gothic Pro W4" panose="020F0400000000000000" pitchFamily="34" charset="-128"/>
              </a:rPr>
              <a:t>タバコをすうと、どんなことになる？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36594319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051" name="スライド番号プレースホルダ 3"/>
          <p:cNvSpPr>
            <a:spLocks noGrp="1"/>
          </p:cNvSpPr>
          <p:nvPr>
            <p:ph type="sldNum" sz="quarter" idx="12"/>
          </p:nvPr>
        </p:nvSpPr>
        <p:spPr>
          <a:noFill/>
        </p:spPr>
        <p:txBody>
          <a:bodyPr/>
          <a:lstStyle/>
          <a:p>
            <a:fld id="{447234D6-ABB6-4D95-8E9E-A1247E4607C2}" type="slidenum">
              <a:rPr lang="en-US" altLang="ja-JP" smtClean="0">
                <a:latin typeface="Hiragino Maru Gothic Pro W4" panose="020F0400000000000000" pitchFamily="34" charset="-128"/>
                <a:ea typeface="Hiragino Maru Gothic Pro W4" panose="020F0400000000000000" pitchFamily="34" charset="-128"/>
              </a:rPr>
              <a:pPr/>
              <a:t>27</a:t>
            </a:fld>
            <a:endParaRPr lang="en-US" altLang="ja-JP">
              <a:latin typeface="Hiragino Maru Gothic Pro W4" panose="020F0400000000000000" pitchFamily="34" charset="-128"/>
              <a:ea typeface="Hiragino Maru Gothic Pro W4" panose="020F0400000000000000" pitchFamily="34" charset="-128"/>
            </a:endParaRPr>
          </a:p>
        </p:txBody>
      </p:sp>
      <p:pic>
        <p:nvPicPr>
          <p:cNvPr id="2052" name="Picture 3"/>
          <p:cNvPicPr>
            <a:picLocks noChangeAspect="1" noChangeArrowheads="1"/>
          </p:cNvPicPr>
          <p:nvPr/>
        </p:nvPicPr>
        <p:blipFill rotWithShape="1">
          <a:blip r:embed="rId3" cstate="print"/>
          <a:srcRect t="3523" b="9635"/>
          <a:stretch/>
        </p:blipFill>
        <p:spPr bwMode="auto">
          <a:xfrm>
            <a:off x="4307018" y="2132856"/>
            <a:ext cx="4597327" cy="4588620"/>
          </a:xfrm>
          <a:prstGeom prst="rect">
            <a:avLst/>
          </a:prstGeom>
          <a:noFill/>
          <a:ln w="9525">
            <a:noFill/>
            <a:miter lim="800000"/>
            <a:headEnd/>
            <a:tailEnd/>
          </a:ln>
        </p:spPr>
      </p:pic>
      <p:sp>
        <p:nvSpPr>
          <p:cNvPr id="2053" name="Rectangle 6"/>
          <p:cNvSpPr>
            <a:spLocks noChangeArrowheads="1"/>
          </p:cNvSpPr>
          <p:nvPr/>
        </p:nvSpPr>
        <p:spPr bwMode="auto">
          <a:xfrm>
            <a:off x="287524" y="319152"/>
            <a:ext cx="7956884" cy="1669688"/>
          </a:xfrm>
          <a:prstGeom prst="rect">
            <a:avLst/>
          </a:prstGeom>
          <a:solidFill>
            <a:schemeClr val="bg1"/>
          </a:solidFill>
          <a:ln w="44450">
            <a:solidFill>
              <a:srgbClr val="0066FF"/>
            </a:solidFill>
            <a:miter lim="800000"/>
            <a:headEnd/>
            <a:tailEnd/>
          </a:ln>
        </p:spPr>
        <p:txBody>
          <a:bodyPr wrap="square">
            <a:spAutoFit/>
          </a:bodyPr>
          <a:lstStyle/>
          <a:p>
            <a:pPr>
              <a:lnSpc>
                <a:spcPts val="4120"/>
              </a:lnSpc>
            </a:pPr>
            <a:r>
              <a:rPr lang="ja-JP" altLang="en-US" sz="3600" b="1" dirty="0">
                <a:solidFill>
                  <a:srgbClr val="FF0000"/>
                </a:solidFill>
                <a:latin typeface="Hiragino Maru Gothic Pro W4" panose="020F0400000000000000" pitchFamily="34" charset="-128"/>
                <a:ea typeface="Hiragino Maru Gothic Pro W4" panose="020F0400000000000000" pitchFamily="34" charset="-128"/>
              </a:rPr>
              <a:t>タバコを吸う</a:t>
            </a:r>
            <a:r>
              <a:rPr lang="ja-JP" altLang="en-US" sz="3600" b="1">
                <a:solidFill>
                  <a:srgbClr val="FF0000"/>
                </a:solidFill>
                <a:latin typeface="Hiragino Maru Gothic Pro W4" panose="020F0400000000000000" pitchFamily="34" charset="-128"/>
                <a:ea typeface="Hiragino Maru Gothic Pro W4" panose="020F0400000000000000" pitchFamily="34" charset="-128"/>
              </a:rPr>
              <a:t>女性は</a:t>
            </a:r>
            <a:endParaRPr lang="en-US" altLang="ja-JP" sz="36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120"/>
              </a:lnSpc>
            </a:pPr>
            <a:r>
              <a:rPr lang="ja-JP" altLang="en-US" sz="3600" b="1">
                <a:solidFill>
                  <a:srgbClr val="FF0000"/>
                </a:solidFill>
                <a:latin typeface="Hiragino Maru Gothic Pro W4" panose="020F0400000000000000" pitchFamily="34" charset="-128"/>
                <a:ea typeface="Hiragino Maru Gothic Pro W4" panose="020F0400000000000000" pitchFamily="34" charset="-128"/>
              </a:rPr>
              <a:t>吸わない女性より、５歳</a:t>
            </a:r>
            <a:r>
              <a:rPr lang="ja-JP" altLang="en-US" sz="3600" b="1" dirty="0">
                <a:solidFill>
                  <a:srgbClr val="FF0000"/>
                </a:solidFill>
                <a:latin typeface="Hiragino Maru Gothic Pro W4" panose="020F0400000000000000" pitchFamily="34" charset="-128"/>
                <a:ea typeface="Hiragino Maru Gothic Pro W4" panose="020F0400000000000000" pitchFamily="34" charset="-128"/>
              </a:rPr>
              <a:t>以上も</a:t>
            </a:r>
            <a:r>
              <a:rPr lang="ja-JP" altLang="en-US" sz="3600" b="1">
                <a:solidFill>
                  <a:srgbClr val="FF0000"/>
                </a:solidFill>
                <a:latin typeface="Hiragino Maru Gothic Pro W4" panose="020F0400000000000000" pitchFamily="34" charset="-128"/>
                <a:ea typeface="Hiragino Maru Gothic Pro W4" panose="020F0400000000000000" pitchFamily="34" charset="-128"/>
              </a:rPr>
              <a:t>肌が</a:t>
            </a:r>
            <a:endParaRPr lang="en-US" altLang="ja-JP" sz="36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120"/>
              </a:lnSpc>
            </a:pPr>
            <a:r>
              <a:rPr lang="ja-JP" altLang="en-US" sz="3600" b="1">
                <a:solidFill>
                  <a:srgbClr val="FF0000"/>
                </a:solidFill>
                <a:latin typeface="Hiragino Maru Gothic Pro W4" panose="020F0400000000000000" pitchFamily="34" charset="-128"/>
                <a:ea typeface="Hiragino Maru Gothic Pro W4" panose="020F0400000000000000" pitchFamily="34" charset="-128"/>
              </a:rPr>
              <a:t>“</a:t>
            </a:r>
            <a:r>
              <a:rPr lang="ja-JP" altLang="en-US" sz="3600" b="1" dirty="0">
                <a:solidFill>
                  <a:srgbClr val="FF0000"/>
                </a:solidFill>
                <a:latin typeface="Hiragino Maru Gothic Pro W4" panose="020F0400000000000000" pitchFamily="34" charset="-128"/>
                <a:ea typeface="Hiragino Maru Gothic Pro W4" panose="020F0400000000000000" pitchFamily="34" charset="-128"/>
              </a:rPr>
              <a:t>老化”</a:t>
            </a:r>
            <a:r>
              <a:rPr lang="ja-JP" altLang="en-US" sz="3600" b="1">
                <a:solidFill>
                  <a:srgbClr val="FF0000"/>
                </a:solidFill>
                <a:latin typeface="Hiragino Maru Gothic Pro W4" panose="020F0400000000000000" pitchFamily="34" charset="-128"/>
                <a:ea typeface="Hiragino Maru Gothic Pro W4" panose="020F0400000000000000" pitchFamily="34" charset="-128"/>
              </a:rPr>
              <a:t>している</a:t>
            </a:r>
            <a:endParaRPr lang="ja-JP" altLang="en-US" sz="3600" b="1"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Rectangle 6">
            <a:extLst>
              <a:ext uri="{FF2B5EF4-FFF2-40B4-BE49-F238E27FC236}">
                <a16:creationId xmlns:a16="http://schemas.microsoft.com/office/drawing/2014/main" id="{7173EA3A-89EC-7C4F-9A70-503A0BE36ECD}"/>
              </a:ext>
            </a:extLst>
          </p:cNvPr>
          <p:cNvSpPr>
            <a:spLocks noChangeArrowheads="1"/>
          </p:cNvSpPr>
          <p:nvPr/>
        </p:nvSpPr>
        <p:spPr bwMode="auto">
          <a:xfrm>
            <a:off x="251520" y="2348880"/>
            <a:ext cx="4186621" cy="3727752"/>
          </a:xfrm>
          <a:prstGeom prst="rect">
            <a:avLst/>
          </a:prstGeom>
          <a:noFill/>
          <a:ln w="9525">
            <a:noFill/>
            <a:miter lim="800000"/>
            <a:headEnd/>
            <a:tailEnd/>
          </a:ln>
        </p:spPr>
        <p:txBody>
          <a:bodyPr wrap="square">
            <a:spAutoFit/>
          </a:bodyPr>
          <a:lstStyle/>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ポーラ</a:t>
            </a:r>
            <a:r>
              <a:rPr lang="ja-JP" altLang="en-US" sz="3200" b="1" dirty="0">
                <a:solidFill>
                  <a:srgbClr val="000099"/>
                </a:solidFill>
                <a:latin typeface="Hiragino Maru Gothic Pro W4" panose="020F0400000000000000" pitchFamily="34" charset="-128"/>
                <a:ea typeface="Hiragino Maru Gothic Pro W4" panose="020F0400000000000000" pitchFamily="34" charset="-128"/>
              </a:rPr>
              <a:t>化粧品</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会社が</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20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a:t>
            </a: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80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歳の</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約</a:t>
            </a: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30</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万人の女性で</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肌の状態と</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3200" b="1" dirty="0">
                <a:solidFill>
                  <a:srgbClr val="000099"/>
                </a:solidFill>
                <a:latin typeface="Hiragino Maru Gothic Pro W4" panose="020F0400000000000000" pitchFamily="34" charset="-128"/>
                <a:ea typeface="Hiragino Maru Gothic Pro W4" panose="020F0400000000000000" pitchFamily="34" charset="-128"/>
              </a:rPr>
              <a:t>の</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関係を</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4840"/>
              </a:lnSpc>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調べました</a:t>
            </a:r>
            <a:r>
              <a:rPr lang="ja-JP" altLang="en-US" sz="3200" b="1" dirty="0">
                <a:solidFill>
                  <a:srgbClr val="000099"/>
                </a:solidFill>
                <a:latin typeface="Hiragino Maru Gothic Pro W4" panose="020F0400000000000000" pitchFamily="34" charset="-128"/>
                <a:ea typeface="Hiragino Maru Gothic Pro W4" panose="020F0400000000000000" pitchFamily="34" charset="-128"/>
              </a:rPr>
              <a:t>。</a:t>
            </a:r>
          </a:p>
        </p:txBody>
      </p:sp>
    </p:spTree>
    <p:extLst>
      <p:ext uri="{BB962C8B-B14F-4D97-AF65-F5344CB8AC3E}">
        <p14:creationId xmlns:p14="http://schemas.microsoft.com/office/powerpoint/2010/main" val="2884573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図 2" descr="挿絵 が含まれている画像&#10;&#10;自動的に生成された説明">
            <a:extLst>
              <a:ext uri="{FF2B5EF4-FFF2-40B4-BE49-F238E27FC236}">
                <a16:creationId xmlns:a16="http://schemas.microsoft.com/office/drawing/2014/main" id="{35A00670-EF77-B74D-98DB-B9F7CA80FA8F}"/>
              </a:ext>
            </a:extLst>
          </p:cNvPr>
          <p:cNvPicPr>
            <a:picLocks noChangeAspect="1"/>
          </p:cNvPicPr>
          <p:nvPr/>
        </p:nvPicPr>
        <p:blipFill>
          <a:blip r:embed="rId3"/>
          <a:stretch>
            <a:fillRect/>
          </a:stretch>
        </p:blipFill>
        <p:spPr>
          <a:xfrm>
            <a:off x="5796136" y="2064702"/>
            <a:ext cx="3005111" cy="4676666"/>
          </a:xfrm>
          <a:prstGeom prst="rect">
            <a:avLst/>
          </a:prstGeom>
        </p:spPr>
      </p:pic>
      <p:sp>
        <p:nvSpPr>
          <p:cNvPr id="4" name="Rectangle 5">
            <a:extLst>
              <a:ext uri="{FF2B5EF4-FFF2-40B4-BE49-F238E27FC236}">
                <a16:creationId xmlns:a16="http://schemas.microsoft.com/office/drawing/2014/main" id="{119D9F83-C567-324E-8BA7-02EC20AF4F67}"/>
              </a:ext>
            </a:extLst>
          </p:cNvPr>
          <p:cNvSpPr>
            <a:spLocks noChangeArrowheads="1"/>
          </p:cNvSpPr>
          <p:nvPr/>
        </p:nvSpPr>
        <p:spPr bwMode="auto">
          <a:xfrm>
            <a:off x="241176" y="1844824"/>
            <a:ext cx="6444208" cy="5349926"/>
          </a:xfrm>
          <a:prstGeom prst="rect">
            <a:avLst/>
          </a:prstGeom>
          <a:noFill/>
          <a:ln w="12700" cap="sq">
            <a:noFill/>
            <a:miter lim="800000"/>
            <a:headEnd type="none" w="sm" len="sm"/>
            <a:tailEnd type="none" w="sm" len="sm"/>
          </a:ln>
        </p:spPr>
        <p:txBody>
          <a:bodyPr wrap="square">
            <a:spAutoFit/>
          </a:bodyPr>
          <a:lstStyle/>
          <a:p>
            <a:pPr>
              <a:lnSpc>
                <a:spcPts val="4600"/>
              </a:lnSpc>
            </a:pPr>
            <a:r>
              <a:rPr lang="ja-JP" altLang="en-US" sz="3200">
                <a:solidFill>
                  <a:srgbClr val="185836"/>
                </a:solidFill>
                <a:latin typeface="Hiragino Maru Gothic Pro W4" panose="020F0400000000000000" pitchFamily="34" charset="-128"/>
                <a:ea typeface="Hiragino Maru Gothic Pro W4" panose="020F0400000000000000" pitchFamily="34" charset="-128"/>
              </a:rPr>
              <a:t>１．未熟児が生まれやすい</a:t>
            </a:r>
            <a:br>
              <a:rPr lang="en-US" altLang="ja-JP" sz="3200" dirty="0">
                <a:solidFill>
                  <a:srgbClr val="FF0000"/>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２．</a:t>
            </a: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乳幼児</a:t>
            </a:r>
            <a:r>
              <a:rPr lang="ja-JP" altLang="en-US" sz="3200">
                <a:solidFill>
                  <a:srgbClr val="185836"/>
                </a:solidFill>
                <a:latin typeface="Hiragino Maru Gothic Pro W4" panose="020F0400000000000000" pitchFamily="34" charset="-128"/>
                <a:ea typeface="Hiragino Maru Gothic Pro W4" panose="020F0400000000000000" pitchFamily="34" charset="-128"/>
              </a:rPr>
              <a:t>突然死症候群</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600"/>
              </a:lnSpc>
            </a:pPr>
            <a:r>
              <a:rPr lang="en-US" altLang="ja-JP" sz="3200" dirty="0">
                <a:solidFill>
                  <a:srgbClr val="185836"/>
                </a:solidFill>
                <a:latin typeface="Hiragino Maru Gothic Pro W4" panose="020F0400000000000000" pitchFamily="34" charset="-128"/>
                <a:ea typeface="Hiragino Maru Gothic Pro W4" panose="020F0400000000000000" pitchFamily="34" charset="-128"/>
              </a:rPr>
              <a:t>	</a:t>
            </a: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FF0000"/>
                </a:solidFill>
                <a:latin typeface="Hiragino Maru Gothic Pro W4" panose="020F0400000000000000" pitchFamily="34" charset="-128"/>
                <a:ea typeface="Hiragino Maru Gothic Pro W4" panose="020F0400000000000000" pitchFamily="34" charset="-128"/>
              </a:rPr>
              <a:t>急に死んでしまう）</a:t>
            </a:r>
            <a:endParaRPr lang="ja-JP" altLang="en-US" sz="3200" dirty="0">
              <a:solidFill>
                <a:srgbClr val="FF0000"/>
              </a:solidFill>
              <a:latin typeface="Hiragino Maru Gothic Pro W4" panose="020F0400000000000000" pitchFamily="34" charset="-128"/>
              <a:ea typeface="Hiragino Maru Gothic Pro W4" panose="020F0400000000000000" pitchFamily="34" charset="-128"/>
            </a:endParaRPr>
          </a:p>
          <a:p>
            <a:pPr>
              <a:lnSpc>
                <a:spcPts val="4600"/>
              </a:lnSpc>
            </a:pP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３．ぜんそくなど肺の病気に</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600"/>
              </a:lnSpc>
            </a:pPr>
            <a:r>
              <a:rPr lang="ja-JP" altLang="en-US" sz="3200">
                <a:solidFill>
                  <a:srgbClr val="185836"/>
                </a:solidFill>
                <a:latin typeface="Hiragino Maru Gothic Pro W4" panose="020F0400000000000000" pitchFamily="34" charset="-128"/>
                <a:ea typeface="Hiragino Maru Gothic Pro W4" panose="020F0400000000000000" pitchFamily="34" charset="-128"/>
              </a:rPr>
              <a:t>　　なりやすい</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４．</a:t>
            </a: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身長が</a:t>
            </a:r>
            <a:r>
              <a:rPr lang="ja-JP" altLang="en-US" sz="3200">
                <a:solidFill>
                  <a:srgbClr val="185836"/>
                </a:solidFill>
                <a:latin typeface="Hiragino Maru Gothic Pro W4" panose="020F0400000000000000" pitchFamily="34" charset="-128"/>
                <a:ea typeface="Hiragino Maru Gothic Pro W4" panose="020F0400000000000000" pitchFamily="34" charset="-128"/>
              </a:rPr>
              <a:t>伸びなくなる</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５．勉強に集中できない</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６．虫歯がふえる</a:t>
            </a:r>
            <a:br>
              <a:rPr lang="ja-JP" altLang="en-US" sz="3200" dirty="0">
                <a:solidFill>
                  <a:srgbClr val="185836"/>
                </a:solidFill>
                <a:latin typeface="Hiragino Maru Gothic Pro W4" panose="020F0400000000000000" pitchFamily="34" charset="-128"/>
                <a:ea typeface="Hiragino Maru Gothic Pro W4" panose="020F0400000000000000" pitchFamily="34" charset="-128"/>
              </a:rPr>
            </a:br>
            <a:endParaRPr lang="ja-JP" altLang="en-US" sz="3200" dirty="0">
              <a:solidFill>
                <a:srgbClr val="185836"/>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A241FAB-0866-BF41-8993-6F6C7804AE01}"/>
              </a:ext>
            </a:extLst>
          </p:cNvPr>
          <p:cNvSpPr/>
          <p:nvPr/>
        </p:nvSpPr>
        <p:spPr>
          <a:xfrm>
            <a:off x="520409" y="260648"/>
            <a:ext cx="6444208" cy="1368152"/>
          </a:xfrm>
          <a:prstGeom prst="roundRect">
            <a:avLst/>
          </a:prstGeom>
          <a:solidFill>
            <a:schemeClr val="accent4">
              <a:lumMod val="40000"/>
              <a:lumOff val="6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タバコは、赤ちゃんに</a:t>
            </a:r>
            <a:endParaRPr kumimoji="1" lang="en-US" altLang="ja-JP" sz="36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悪い影響を</a:t>
            </a:r>
            <a:r>
              <a:rPr lang="ja-JP" altLang="en-US" sz="3600">
                <a:solidFill>
                  <a:schemeClr val="tx1"/>
                </a:solidFill>
                <a:latin typeface="Hiragino Maru Gothic Pro W4" panose="020F0400000000000000" pitchFamily="34" charset="-128"/>
                <a:ea typeface="Hiragino Maru Gothic Pro W4" panose="020F0400000000000000" pitchFamily="34" charset="-128"/>
              </a:rPr>
              <a:t>与え</a:t>
            </a: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ます。</a:t>
            </a:r>
          </a:p>
        </p:txBody>
      </p:sp>
      <p:grpSp>
        <p:nvGrpSpPr>
          <p:cNvPr id="16" name="グループ化 15">
            <a:extLst>
              <a:ext uri="{FF2B5EF4-FFF2-40B4-BE49-F238E27FC236}">
                <a16:creationId xmlns:a16="http://schemas.microsoft.com/office/drawing/2014/main" id="{305C7DE8-BA98-4F4B-986A-AE87FB7C8A19}"/>
              </a:ext>
            </a:extLst>
          </p:cNvPr>
          <p:cNvGrpSpPr/>
          <p:nvPr/>
        </p:nvGrpSpPr>
        <p:grpSpPr>
          <a:xfrm>
            <a:off x="6015371" y="2466548"/>
            <a:ext cx="2730458" cy="2301239"/>
            <a:chOff x="4825705" y="4968240"/>
            <a:chExt cx="1127426" cy="1029390"/>
          </a:xfrm>
        </p:grpSpPr>
        <p:cxnSp>
          <p:nvCxnSpPr>
            <p:cNvPr id="9" name="直線コネクタ 8">
              <a:extLst>
                <a:ext uri="{FF2B5EF4-FFF2-40B4-BE49-F238E27FC236}">
                  <a16:creationId xmlns:a16="http://schemas.microsoft.com/office/drawing/2014/main" id="{9B8EDB33-0485-384E-928F-E2B8F77A0162}"/>
                </a:ext>
              </a:extLst>
            </p:cNvPr>
            <p:cNvCxnSpPr>
              <a:cxnSpLocks/>
            </p:cNvCxnSpPr>
            <p:nvPr/>
          </p:nvCxnSpPr>
          <p:spPr>
            <a:xfrm>
              <a:off x="4825705" y="4968240"/>
              <a:ext cx="1127426" cy="102939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8C307D00-A77D-2D4C-8912-70F9E256301A}"/>
                </a:ext>
              </a:extLst>
            </p:cNvPr>
            <p:cNvCxnSpPr>
              <a:cxnSpLocks/>
            </p:cNvCxnSpPr>
            <p:nvPr/>
          </p:nvCxnSpPr>
          <p:spPr>
            <a:xfrm flipH="1">
              <a:off x="4825705" y="4968240"/>
              <a:ext cx="1127426" cy="102939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7381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9000"/>
          </a:schemeClr>
        </a:solidFill>
        <a:effectLst/>
      </p:bgPr>
    </p:bg>
    <p:spTree>
      <p:nvGrpSpPr>
        <p:cNvPr id="1" name=""/>
        <p:cNvGrpSpPr/>
        <p:nvPr/>
      </p:nvGrpSpPr>
      <p:grpSpPr>
        <a:xfrm>
          <a:off x="0" y="0"/>
          <a:ext cx="0" cy="0"/>
          <a:chOff x="0" y="0"/>
          <a:chExt cx="0" cy="0"/>
        </a:xfrm>
      </p:grpSpPr>
      <p:pic>
        <p:nvPicPr>
          <p:cNvPr id="3" name="Picture 2" descr="妊娠">
            <a:extLst>
              <a:ext uri="{FF2B5EF4-FFF2-40B4-BE49-F238E27FC236}">
                <a16:creationId xmlns:a16="http://schemas.microsoft.com/office/drawing/2014/main" id="{2DE00184-B56D-154A-BB5F-E47895D0CCD0}"/>
              </a:ext>
            </a:extLst>
          </p:cNvPr>
          <p:cNvPicPr>
            <a:picLocks noChangeAspect="1" noChangeArrowheads="1"/>
          </p:cNvPicPr>
          <p:nvPr/>
        </p:nvPicPr>
        <p:blipFill>
          <a:blip r:embed="rId3" cstate="print"/>
          <a:srcRect/>
          <a:stretch>
            <a:fillRect/>
          </a:stretch>
        </p:blipFill>
        <p:spPr bwMode="auto">
          <a:xfrm>
            <a:off x="5545154" y="935831"/>
            <a:ext cx="3321742" cy="5805537"/>
          </a:xfrm>
          <a:prstGeom prst="rect">
            <a:avLst/>
          </a:prstGeom>
          <a:noFill/>
          <a:ln w="9525">
            <a:noFill/>
            <a:miter lim="800000"/>
            <a:headEnd/>
            <a:tailEnd/>
          </a:ln>
        </p:spPr>
      </p:pic>
      <p:sp>
        <p:nvSpPr>
          <p:cNvPr id="4" name="テキスト ボックス 3">
            <a:extLst>
              <a:ext uri="{FF2B5EF4-FFF2-40B4-BE49-F238E27FC236}">
                <a16:creationId xmlns:a16="http://schemas.microsoft.com/office/drawing/2014/main" id="{4768D341-2028-1649-981F-7CD31C90D498}"/>
              </a:ext>
            </a:extLst>
          </p:cNvPr>
          <p:cNvSpPr txBox="1"/>
          <p:nvPr/>
        </p:nvSpPr>
        <p:spPr>
          <a:xfrm>
            <a:off x="539552" y="935830"/>
            <a:ext cx="4306968" cy="3285258"/>
          </a:xfrm>
          <a:prstGeom prst="rect">
            <a:avLst/>
          </a:prstGeom>
          <a:solidFill>
            <a:schemeClr val="accent4">
              <a:lumMod val="20000"/>
              <a:lumOff val="80000"/>
            </a:schemeClr>
          </a:solidFill>
        </p:spPr>
        <p:txBody>
          <a:bodyPr wrap="square" rtlCol="0">
            <a:spAutoFit/>
          </a:bodyPr>
          <a:lstStyle/>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妊娠している女性が</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タバコを吸うと、</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知らないうちに</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大切な赤ちゃんにも</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タバコを吸わせて</a:t>
            </a:r>
            <a:endParaRPr kumimoji="1" lang="en-US" altLang="ja-JP" sz="3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4240"/>
              </a:lnSpc>
            </a:pPr>
            <a:r>
              <a:rPr kumimoji="1" lang="ja-JP" altLang="en-US" sz="3000">
                <a:solidFill>
                  <a:srgbClr val="FF0000"/>
                </a:solidFill>
                <a:latin typeface="Hiragino Maru Gothic Pro W4" panose="020F0400000000000000" pitchFamily="34" charset="-128"/>
                <a:ea typeface="Hiragino Maru Gothic Pro W4" panose="020F0400000000000000" pitchFamily="34" charset="-128"/>
              </a:rPr>
              <a:t>しまっています！</a:t>
            </a:r>
          </a:p>
        </p:txBody>
      </p:sp>
      <p:pic>
        <p:nvPicPr>
          <p:cNvPr id="6" name="図 5" descr="挿絵 が含まれている画像&#10;&#10;自動的に生成された説明">
            <a:extLst>
              <a:ext uri="{FF2B5EF4-FFF2-40B4-BE49-F238E27FC236}">
                <a16:creationId xmlns:a16="http://schemas.microsoft.com/office/drawing/2014/main" id="{B696ADBE-8B04-0F46-B697-838DE98F0D8A}"/>
              </a:ext>
            </a:extLst>
          </p:cNvPr>
          <p:cNvPicPr>
            <a:picLocks noChangeAspect="1"/>
          </p:cNvPicPr>
          <p:nvPr/>
        </p:nvPicPr>
        <p:blipFill>
          <a:blip r:embed="rId4"/>
          <a:stretch>
            <a:fillRect/>
          </a:stretch>
        </p:blipFill>
        <p:spPr>
          <a:xfrm>
            <a:off x="138863" y="4345384"/>
            <a:ext cx="2120900" cy="2540000"/>
          </a:xfrm>
          <a:prstGeom prst="rect">
            <a:avLst/>
          </a:prstGeom>
        </p:spPr>
      </p:pic>
      <p:sp>
        <p:nvSpPr>
          <p:cNvPr id="7" name="四角形吹き出し 6">
            <a:extLst>
              <a:ext uri="{FF2B5EF4-FFF2-40B4-BE49-F238E27FC236}">
                <a16:creationId xmlns:a16="http://schemas.microsoft.com/office/drawing/2014/main" id="{D21EE305-6BCD-E049-9C12-2EAE2914EE55}"/>
              </a:ext>
            </a:extLst>
          </p:cNvPr>
          <p:cNvSpPr/>
          <p:nvPr/>
        </p:nvSpPr>
        <p:spPr>
          <a:xfrm>
            <a:off x="2382982" y="4825675"/>
            <a:ext cx="2561545" cy="1579418"/>
          </a:xfrm>
          <a:prstGeom prst="wedgeRectCallout">
            <a:avLst>
              <a:gd name="adj1" fmla="val -80602"/>
              <a:gd name="adj2" fmla="val -2318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Hiragino Maru Gothic Pro W4" panose="020F0400000000000000" pitchFamily="34" charset="-128"/>
                <a:ea typeface="Hiragino Maru Gothic Pro W4" panose="020F0400000000000000" pitchFamily="34" charset="-128"/>
              </a:rPr>
              <a:t>絶対に</a:t>
            </a:r>
            <a:endParaRPr kumimoji="1" lang="en-US" altLang="ja-JP" sz="3200" b="1"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200" b="1">
                <a:solidFill>
                  <a:schemeClr val="tx1"/>
                </a:solidFill>
                <a:latin typeface="Hiragino Maru Gothic Pro W4" panose="020F0400000000000000" pitchFamily="34" charset="-128"/>
                <a:ea typeface="Hiragino Maru Gothic Pro W4" panose="020F0400000000000000" pitchFamily="34" charset="-128"/>
              </a:rPr>
              <a:t>すわないで</a:t>
            </a:r>
            <a:r>
              <a:rPr kumimoji="1" lang="en-US" altLang="ja-JP" sz="3200" b="1"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3200" b="1">
              <a:solidFill>
                <a:schemeClr val="tx1"/>
              </a:solidFill>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22A0DAB3-31F1-FD43-B982-13871DEAD71D}"/>
              </a:ext>
            </a:extLst>
          </p:cNvPr>
          <p:cNvSpPr txBox="1"/>
          <p:nvPr/>
        </p:nvSpPr>
        <p:spPr>
          <a:xfrm>
            <a:off x="368638" y="188640"/>
            <a:ext cx="8163802" cy="553998"/>
          </a:xfrm>
          <a:prstGeom prst="rect">
            <a:avLst/>
          </a:prstGeom>
          <a:solidFill>
            <a:schemeClr val="bg1"/>
          </a:solidFill>
        </p:spPr>
        <p:txBody>
          <a:bodyPr wrap="square" rtlCol="0">
            <a:spAutoFit/>
          </a:bodyPr>
          <a:lstStyle/>
          <a:p>
            <a:r>
              <a:rPr lang="en-US" altLang="ja-JP" sz="3000" dirty="0">
                <a:latin typeface="Hiragino Maru Gothic Pro W4" panose="020F0400000000000000" pitchFamily="34" charset="-128"/>
                <a:ea typeface="Hiragino Maru Gothic Pro W4" panose="020F0400000000000000" pitchFamily="34" charset="-128"/>
              </a:rPr>
              <a:t>20</a:t>
            </a:r>
            <a:r>
              <a:rPr lang="ja-JP" altLang="en-US" sz="3000">
                <a:latin typeface="Hiragino Maru Gothic Pro W4" panose="020F0400000000000000" pitchFamily="34" charset="-128"/>
                <a:ea typeface="Hiragino Maru Gothic Pro W4" panose="020F0400000000000000" pitchFamily="34" charset="-128"/>
              </a:rPr>
              <a:t>代の女性の喫煙者が増えていて、心配です。</a:t>
            </a:r>
            <a:endParaRPr kumimoji="1" lang="ja-JP" altLang="en-US" sz="30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643792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8194" name="Picture 2" descr="nonicoma1"/>
          <p:cNvPicPr>
            <a:picLocks noChangeAspect="1" noChangeArrowheads="1"/>
          </p:cNvPicPr>
          <p:nvPr/>
        </p:nvPicPr>
        <p:blipFill>
          <a:blip r:embed="rId3" cstate="print"/>
          <a:srcRect/>
          <a:stretch>
            <a:fillRect/>
          </a:stretch>
        </p:blipFill>
        <p:spPr bwMode="auto">
          <a:xfrm>
            <a:off x="0" y="66695"/>
            <a:ext cx="5360987" cy="3503265"/>
          </a:xfrm>
          <a:prstGeom prst="rect">
            <a:avLst/>
          </a:prstGeom>
          <a:noFill/>
          <a:ln w="9525">
            <a:noFill/>
            <a:miter lim="800000"/>
            <a:headEnd/>
            <a:tailEnd/>
          </a:ln>
        </p:spPr>
      </p:pic>
      <p:sp>
        <p:nvSpPr>
          <p:cNvPr id="8195" name="Text Box 3"/>
          <p:cNvSpPr txBox="1">
            <a:spLocks noChangeArrowheads="1"/>
          </p:cNvSpPr>
          <p:nvPr/>
        </p:nvSpPr>
        <p:spPr bwMode="auto">
          <a:xfrm>
            <a:off x="198539" y="3737927"/>
            <a:ext cx="5360987" cy="1081258"/>
          </a:xfrm>
          <a:prstGeom prst="rect">
            <a:avLst/>
          </a:prstGeom>
          <a:noFill/>
          <a:ln w="9525">
            <a:noFill/>
            <a:miter lim="800000"/>
            <a:headEnd/>
            <a:tailEnd/>
          </a:ln>
        </p:spPr>
        <p:txBody>
          <a:bodyPr wrap="square">
            <a:spAutoFit/>
          </a:bodyPr>
          <a:lstStyle/>
          <a:p>
            <a:pPr>
              <a:lnSpc>
                <a:spcPts val="2840"/>
              </a:lnSpc>
              <a:spcBef>
                <a:spcPct val="50000"/>
              </a:spcBef>
            </a:pPr>
            <a:r>
              <a:rPr lang="en-US" altLang="ja-JP" sz="3200" b="1" dirty="0">
                <a:solidFill>
                  <a:srgbClr val="000099"/>
                </a:solidFill>
                <a:latin typeface="Hiragino Maru Gothic Pro W4" panose="020F0400000000000000" pitchFamily="34" charset="-128"/>
                <a:ea typeface="Hiragino Maru Gothic Pro W4" panose="020F0400000000000000" pitchFamily="34" charset="-128"/>
              </a:rPr>
              <a:t>33</a:t>
            </a:r>
            <a:r>
              <a:rPr lang="ja-JP" altLang="en-US" sz="3200" b="1">
                <a:solidFill>
                  <a:srgbClr val="000099"/>
                </a:solidFill>
                <a:latin typeface="Hiragino Maru Gothic Pro W4" panose="020F0400000000000000" pitchFamily="34" charset="-128"/>
                <a:ea typeface="Hiragino Maru Gothic Pro W4" panose="020F0400000000000000" pitchFamily="34" charset="-128"/>
              </a:rPr>
              <a:t>才　出産した次の年に</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a:p>
            <a:pPr>
              <a:lnSpc>
                <a:spcPts val="2840"/>
              </a:lnSpc>
              <a:spcBef>
                <a:spcPct val="50000"/>
              </a:spcBef>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肺ガンにかかってしまう</a:t>
            </a:r>
            <a:endParaRPr lang="en-US" altLang="ja-JP" sz="3200" b="1"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8196" name="Picture 2" descr="nonigrvlarge"/>
          <p:cNvPicPr>
            <a:picLocks noChangeAspect="1" noChangeArrowheads="1"/>
          </p:cNvPicPr>
          <p:nvPr/>
        </p:nvPicPr>
        <p:blipFill>
          <a:blip r:embed="rId4" cstate="print"/>
          <a:srcRect l="8353" t="8902" r="12218" b="31032"/>
          <a:stretch>
            <a:fillRect/>
          </a:stretch>
        </p:blipFill>
        <p:spPr bwMode="auto">
          <a:xfrm>
            <a:off x="5360987" y="1737540"/>
            <a:ext cx="3756986" cy="4000773"/>
          </a:xfrm>
          <a:prstGeom prst="rect">
            <a:avLst/>
          </a:prstGeom>
          <a:noFill/>
          <a:ln w="9525">
            <a:noFill/>
            <a:miter lim="800000"/>
            <a:headEnd/>
            <a:tailEnd/>
          </a:ln>
        </p:spPr>
      </p:pic>
      <p:sp>
        <p:nvSpPr>
          <p:cNvPr id="8197" name="正方形/長方形 4"/>
          <p:cNvSpPr>
            <a:spLocks noChangeArrowheads="1"/>
          </p:cNvSpPr>
          <p:nvPr/>
        </p:nvSpPr>
        <p:spPr bwMode="auto">
          <a:xfrm>
            <a:off x="5682803" y="5877272"/>
            <a:ext cx="3113353" cy="584775"/>
          </a:xfrm>
          <a:prstGeom prst="rect">
            <a:avLst/>
          </a:prstGeom>
          <a:noFill/>
          <a:ln w="9525">
            <a:noFill/>
            <a:miter lim="800000"/>
            <a:headEnd/>
            <a:tailEnd/>
          </a:ln>
        </p:spPr>
        <p:txBody>
          <a:bodyPr wrap="none">
            <a:spAutoFit/>
          </a:bodyPr>
          <a:lstStyle/>
          <a:p>
            <a:pPr>
              <a:spcBef>
                <a:spcPct val="50000"/>
              </a:spcBef>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亡くなりました</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6" name="正方形/長方形 4">
            <a:extLst>
              <a:ext uri="{FF2B5EF4-FFF2-40B4-BE49-F238E27FC236}">
                <a16:creationId xmlns:a16="http://schemas.microsoft.com/office/drawing/2014/main" id="{9A3A7ADF-A73B-6C42-948A-88AFE6334F2E}"/>
              </a:ext>
            </a:extLst>
          </p:cNvPr>
          <p:cNvSpPr>
            <a:spLocks noChangeArrowheads="1"/>
          </p:cNvSpPr>
          <p:nvPr/>
        </p:nvSpPr>
        <p:spPr bwMode="auto">
          <a:xfrm>
            <a:off x="899592" y="5146837"/>
            <a:ext cx="3334567" cy="584775"/>
          </a:xfrm>
          <a:prstGeom prst="rect">
            <a:avLst/>
          </a:prstGeom>
          <a:noFill/>
          <a:ln w="9525">
            <a:noFill/>
            <a:miter lim="800000"/>
            <a:headEnd/>
            <a:tailEnd/>
          </a:ln>
        </p:spPr>
        <p:txBody>
          <a:bodyPr wrap="none">
            <a:spAutoFit/>
          </a:bodyPr>
          <a:lstStyle/>
          <a:p>
            <a:pPr>
              <a:spcBef>
                <a:spcPct val="50000"/>
              </a:spcBef>
            </a:pPr>
            <a:r>
              <a:rPr lang="ja-JP" altLang="en-US" sz="3200" b="1">
                <a:solidFill>
                  <a:srgbClr val="000099"/>
                </a:solidFill>
                <a:latin typeface="Hiragino Maru Gothic Pro W4" panose="020F0400000000000000" pitchFamily="34" charset="-128"/>
                <a:ea typeface="Hiragino Maru Gothic Pro W4" panose="020F0400000000000000" pitchFamily="34" charset="-128"/>
              </a:rPr>
              <a:t>その４ヵ月後･･･</a:t>
            </a:r>
            <a:endParaRPr lang="ja-JP" altLang="en-US" sz="3200" b="1" dirty="0">
              <a:solidFill>
                <a:srgbClr val="000099"/>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3978566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502305" y="299226"/>
            <a:ext cx="4139389" cy="1404883"/>
          </a:xfrm>
          <a:prstGeom prst="rect">
            <a:avLst/>
          </a:prstGeo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704109"/>
            <a:ext cx="8842141" cy="487680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2004471"/>
            <a:ext cx="8192118" cy="2069349"/>
          </a:xfrm>
          <a:prstGeom prst="rect">
            <a:avLst/>
          </a:prstGeom>
          <a:solidFill>
            <a:schemeClr val="accent4">
              <a:lumMod val="20000"/>
              <a:lumOff val="80000"/>
            </a:schemeClr>
          </a:solidFill>
          <a:ln>
            <a:solidFill>
              <a:srgbClr val="0432FF"/>
            </a:solidFill>
          </a:ln>
        </p:spPr>
        <p:txBody>
          <a:bodyPr wrap="square" rtlCol="0">
            <a:spAutoFit/>
          </a:bodyPr>
          <a:lstStyle/>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副流煙　</a:t>
            </a:r>
            <a:r>
              <a:rPr kumimoji="1" lang="ja-JP" altLang="en-US" sz="2800">
                <a:latin typeface="Hiragino Maru Gothic Pro W4" panose="020F0400000000000000" pitchFamily="34" charset="-128"/>
                <a:ea typeface="Hiragino Maru Gothic Pro W4" panose="020F0400000000000000" pitchFamily="34" charset="-128"/>
              </a:rPr>
              <a:t>（ふくりゅうえん）</a:t>
            </a:r>
            <a:r>
              <a:rPr lang="ja-JP" altLang="en-US" sz="3600">
                <a:latin typeface="Hiragino Maru Gothic Pro W4" panose="020F0400000000000000" pitchFamily="34" charset="-128"/>
                <a:ea typeface="Hiragino Maru Gothic Pro W4" panose="020F0400000000000000" pitchFamily="34" charset="-128"/>
              </a:rPr>
              <a:t>や</a:t>
            </a:r>
            <a:r>
              <a:rPr kumimoji="1" lang="ja-JP" altLang="en-US" sz="3600">
                <a:latin typeface="Hiragino Maru Gothic Pro W4" panose="020F0400000000000000" pitchFamily="34" charset="-128"/>
                <a:ea typeface="Hiragino Maru Gothic Pro W4" panose="020F0400000000000000" pitchFamily="34" charset="-128"/>
              </a:rPr>
              <a:t>、</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受動喫煙</a:t>
            </a:r>
            <a:r>
              <a:rPr kumimoji="1" lang="ja-JP" altLang="en-US" sz="2800">
                <a:latin typeface="Hiragino Maru Gothic Pro W4" panose="020F0400000000000000" pitchFamily="34" charset="-128"/>
                <a:ea typeface="Hiragino Maru Gothic Pro W4" panose="020F0400000000000000" pitchFamily="34" charset="-128"/>
              </a:rPr>
              <a:t>（じゅどうきつえん）</a:t>
            </a:r>
            <a:r>
              <a:rPr kumimoji="1" lang="ja-JP" altLang="en-US" sz="3600">
                <a:latin typeface="Hiragino Maru Gothic Pro W4" panose="020F0400000000000000" pitchFamily="34" charset="-128"/>
                <a:ea typeface="Hiragino Maru Gothic Pro W4" panose="020F0400000000000000" pitchFamily="34" charset="-128"/>
              </a:rPr>
              <a:t>という</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言葉を聞いたことがありますか？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1146584" y="4295021"/>
            <a:ext cx="4251965" cy="1626086"/>
          </a:xfrm>
          <a:prstGeom prst="rect">
            <a:avLst/>
          </a:prstGeom>
          <a:noFill/>
        </p:spPr>
        <p:txBody>
          <a:bodyPr wrap="square" rtlCol="0">
            <a:spAutoFit/>
          </a:bodyPr>
          <a:lstStyle/>
          <a:p>
            <a:pPr marL="342900" indent="-342900">
              <a:lnSpc>
                <a:spcPts val="63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ある</a:t>
            </a:r>
            <a:endParaRPr kumimoji="1" lang="en-US" altLang="ja-JP" sz="4000" dirty="0">
              <a:latin typeface="Hiragino Maru Gothic Pro W4" panose="020F0400000000000000" pitchFamily="34" charset="-128"/>
              <a:ea typeface="Hiragino Maru Gothic Pro W4" panose="020F0400000000000000" pitchFamily="34" charset="-128"/>
            </a:endParaRPr>
          </a:p>
          <a:p>
            <a:pPr marL="342900" indent="-342900">
              <a:lnSpc>
                <a:spcPts val="63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ない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1E4F72E2-1EB3-3F4F-ADD6-8A8FA8EBC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267" y="4293381"/>
            <a:ext cx="3180053" cy="2393884"/>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93DD06E9-21D9-1D4C-BDFF-79C077225D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5319" y="4233367"/>
            <a:ext cx="2994478" cy="2254187"/>
          </a:xfrm>
          <a:prstGeom prst="rect">
            <a:avLst/>
          </a:prstGeom>
        </p:spPr>
      </p:pic>
      <p:sp>
        <p:nvSpPr>
          <p:cNvPr id="15" name="テキスト ボックス 14">
            <a:extLst>
              <a:ext uri="{FF2B5EF4-FFF2-40B4-BE49-F238E27FC236}">
                <a16:creationId xmlns:a16="http://schemas.microsoft.com/office/drawing/2014/main" id="{F80E3F36-9EE1-6849-BE41-A880C9B09DEB}"/>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第７問</a:t>
            </a:r>
          </a:p>
        </p:txBody>
      </p:sp>
    </p:spTree>
    <p:extLst>
      <p:ext uri="{BB962C8B-B14F-4D97-AF65-F5344CB8AC3E}">
        <p14:creationId xmlns:p14="http://schemas.microsoft.com/office/powerpoint/2010/main" val="2217834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53C4AA8-D42C-3344-8D47-25E1653F1905}"/>
              </a:ext>
            </a:extLst>
          </p:cNvPr>
          <p:cNvGrpSpPr/>
          <p:nvPr/>
        </p:nvGrpSpPr>
        <p:grpSpPr>
          <a:xfrm>
            <a:off x="154610" y="260648"/>
            <a:ext cx="8665862" cy="2866559"/>
            <a:chOff x="118909" y="117805"/>
            <a:chExt cx="8665862" cy="2866559"/>
          </a:xfrm>
        </p:grpSpPr>
        <p:sp>
          <p:nvSpPr>
            <p:cNvPr id="30" name="角丸四角形 29">
              <a:extLst>
                <a:ext uri="{FF2B5EF4-FFF2-40B4-BE49-F238E27FC236}">
                  <a16:creationId xmlns:a16="http://schemas.microsoft.com/office/drawing/2014/main" id="{319686EB-30EF-ED4A-A1E5-F1B36705F432}"/>
                </a:ext>
              </a:extLst>
            </p:cNvPr>
            <p:cNvSpPr/>
            <p:nvPr/>
          </p:nvSpPr>
          <p:spPr>
            <a:xfrm>
              <a:off x="118909" y="117805"/>
              <a:ext cx="8665862" cy="286655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760"/>
                </a:lnSpc>
              </a:pPr>
              <a:endParaRPr kumimoji="1" lang="ja-JP" altLang="en-US"/>
            </a:p>
          </p:txBody>
        </p:sp>
        <p:grpSp>
          <p:nvGrpSpPr>
            <p:cNvPr id="29" name="グループ化 28">
              <a:extLst>
                <a:ext uri="{FF2B5EF4-FFF2-40B4-BE49-F238E27FC236}">
                  <a16:creationId xmlns:a16="http://schemas.microsoft.com/office/drawing/2014/main" id="{C620C818-7007-2E4D-8F24-805CA32974F5}"/>
                </a:ext>
              </a:extLst>
            </p:cNvPr>
            <p:cNvGrpSpPr/>
            <p:nvPr/>
          </p:nvGrpSpPr>
          <p:grpSpPr>
            <a:xfrm>
              <a:off x="541631" y="301643"/>
              <a:ext cx="7366624" cy="647858"/>
              <a:chOff x="541631" y="249595"/>
              <a:chExt cx="7366624" cy="647858"/>
            </a:xfrm>
          </p:grpSpPr>
          <p:sp>
            <p:nvSpPr>
              <p:cNvPr id="17" name="円/楕円 16">
                <a:extLst>
                  <a:ext uri="{FF2B5EF4-FFF2-40B4-BE49-F238E27FC236}">
                    <a16:creationId xmlns:a16="http://schemas.microsoft.com/office/drawing/2014/main" id="{4F2CD4E5-907B-574C-A24C-466B591B5849}"/>
                  </a:ext>
                </a:extLst>
              </p:cNvPr>
              <p:cNvSpPr/>
              <p:nvPr/>
            </p:nvSpPr>
            <p:spPr>
              <a:xfrm>
                <a:off x="541631" y="249595"/>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１</a:t>
                </a:r>
              </a:p>
            </p:txBody>
          </p:sp>
          <p:sp>
            <p:nvSpPr>
              <p:cNvPr id="20" name="テキスト ボックス 19">
                <a:extLst>
                  <a:ext uri="{FF2B5EF4-FFF2-40B4-BE49-F238E27FC236}">
                    <a16:creationId xmlns:a16="http://schemas.microsoft.com/office/drawing/2014/main" id="{C3C66A0C-8015-1A41-9925-DDD3FFE4FFBA}"/>
                  </a:ext>
                </a:extLst>
              </p:cNvPr>
              <p:cNvSpPr txBox="1"/>
              <p:nvPr/>
            </p:nvSpPr>
            <p:spPr>
              <a:xfrm>
                <a:off x="996537" y="251122"/>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主流煙</a:t>
                </a:r>
                <a:r>
                  <a:rPr kumimoji="1" lang="en-US" altLang="ja-JP" sz="3600" dirty="0">
                    <a:latin typeface="Hiragino Maru Gothic Pro W4" panose="020F0400000000000000" pitchFamily="34" charset="-128"/>
                    <a:ea typeface="Hiragino Maru Gothic Pro W4" panose="020F0400000000000000" pitchFamily="34" charset="-128"/>
                  </a:rPr>
                  <a:t>』</a:t>
                </a:r>
              </a:p>
            </p:txBody>
          </p:sp>
          <p:sp>
            <p:nvSpPr>
              <p:cNvPr id="21" name="テキスト ボックス 20">
                <a:extLst>
                  <a:ext uri="{FF2B5EF4-FFF2-40B4-BE49-F238E27FC236}">
                    <a16:creationId xmlns:a16="http://schemas.microsoft.com/office/drawing/2014/main" id="{BA93FC48-92EC-3F46-95A3-27DC27B8B0A6}"/>
                  </a:ext>
                </a:extLst>
              </p:cNvPr>
              <p:cNvSpPr txBox="1"/>
              <p:nvPr/>
            </p:nvSpPr>
            <p:spPr>
              <a:xfrm>
                <a:off x="3389069" y="312677"/>
                <a:ext cx="4519186" cy="492443"/>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タバコをすう人の体に入る煙</a:t>
                </a:r>
              </a:p>
            </p:txBody>
          </p:sp>
        </p:grpSp>
        <p:grpSp>
          <p:nvGrpSpPr>
            <p:cNvPr id="28" name="グループ化 27">
              <a:extLst>
                <a:ext uri="{FF2B5EF4-FFF2-40B4-BE49-F238E27FC236}">
                  <a16:creationId xmlns:a16="http://schemas.microsoft.com/office/drawing/2014/main" id="{F3C7089D-EB9C-FB4F-AF0D-21D9B8A20156}"/>
                </a:ext>
              </a:extLst>
            </p:cNvPr>
            <p:cNvGrpSpPr/>
            <p:nvPr/>
          </p:nvGrpSpPr>
          <p:grpSpPr>
            <a:xfrm>
              <a:off x="541631" y="1095493"/>
              <a:ext cx="6699775" cy="647858"/>
              <a:chOff x="541631" y="1022105"/>
              <a:chExt cx="6699775" cy="647858"/>
            </a:xfrm>
          </p:grpSpPr>
          <p:sp>
            <p:nvSpPr>
              <p:cNvPr id="18" name="円/楕円 17">
                <a:extLst>
                  <a:ext uri="{FF2B5EF4-FFF2-40B4-BE49-F238E27FC236}">
                    <a16:creationId xmlns:a16="http://schemas.microsoft.com/office/drawing/2014/main" id="{74BFB2C2-32AC-C24A-92F5-CF0AF1F3E562}"/>
                  </a:ext>
                </a:extLst>
              </p:cNvPr>
              <p:cNvSpPr/>
              <p:nvPr/>
            </p:nvSpPr>
            <p:spPr>
              <a:xfrm>
                <a:off x="541631" y="1022105"/>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2</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22" name="テキスト ボックス 21">
                <a:extLst>
                  <a:ext uri="{FF2B5EF4-FFF2-40B4-BE49-F238E27FC236}">
                    <a16:creationId xmlns:a16="http://schemas.microsoft.com/office/drawing/2014/main" id="{BFE0F510-CE5F-0B4C-8DAC-EC65D171D78C}"/>
                  </a:ext>
                </a:extLst>
              </p:cNvPr>
              <p:cNvSpPr txBox="1"/>
              <p:nvPr/>
            </p:nvSpPr>
            <p:spPr>
              <a:xfrm>
                <a:off x="1042219" y="1023632"/>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副流煙</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
            <p:nvSpPr>
              <p:cNvPr id="23" name="テキスト ボックス 22">
                <a:extLst>
                  <a:ext uri="{FF2B5EF4-FFF2-40B4-BE49-F238E27FC236}">
                    <a16:creationId xmlns:a16="http://schemas.microsoft.com/office/drawing/2014/main" id="{6EB551DC-A2A0-B44C-A0B6-048DC042CF37}"/>
                  </a:ext>
                </a:extLst>
              </p:cNvPr>
              <p:cNvSpPr txBox="1"/>
              <p:nvPr/>
            </p:nvSpPr>
            <p:spPr>
              <a:xfrm>
                <a:off x="3389069" y="1085187"/>
                <a:ext cx="3852337" cy="492443"/>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タバコの先から広がる煙</a:t>
                </a:r>
              </a:p>
            </p:txBody>
          </p:sp>
        </p:grpSp>
        <p:grpSp>
          <p:nvGrpSpPr>
            <p:cNvPr id="32" name="グループ化 31">
              <a:extLst>
                <a:ext uri="{FF2B5EF4-FFF2-40B4-BE49-F238E27FC236}">
                  <a16:creationId xmlns:a16="http://schemas.microsoft.com/office/drawing/2014/main" id="{F9E1EF9A-D950-6743-BF8C-AD1BD90DA23D}"/>
                </a:ext>
              </a:extLst>
            </p:cNvPr>
            <p:cNvGrpSpPr/>
            <p:nvPr/>
          </p:nvGrpSpPr>
          <p:grpSpPr>
            <a:xfrm>
              <a:off x="541631" y="1844824"/>
              <a:ext cx="6366350" cy="1003513"/>
              <a:chOff x="541631" y="1941391"/>
              <a:chExt cx="6366350" cy="1003513"/>
            </a:xfrm>
          </p:grpSpPr>
          <p:grpSp>
            <p:nvGrpSpPr>
              <p:cNvPr id="27" name="グループ化 26">
                <a:extLst>
                  <a:ext uri="{FF2B5EF4-FFF2-40B4-BE49-F238E27FC236}">
                    <a16:creationId xmlns:a16="http://schemas.microsoft.com/office/drawing/2014/main" id="{8E24777B-61A3-C14E-8781-E3D17333BDF8}"/>
                  </a:ext>
                </a:extLst>
              </p:cNvPr>
              <p:cNvGrpSpPr/>
              <p:nvPr/>
            </p:nvGrpSpPr>
            <p:grpSpPr>
              <a:xfrm>
                <a:off x="541631" y="1941391"/>
                <a:ext cx="6366350" cy="892552"/>
                <a:chOff x="541631" y="1827088"/>
                <a:chExt cx="6366350" cy="892552"/>
              </a:xfrm>
            </p:grpSpPr>
            <p:sp>
              <p:nvSpPr>
                <p:cNvPr id="19" name="円/楕円 18">
                  <a:extLst>
                    <a:ext uri="{FF2B5EF4-FFF2-40B4-BE49-F238E27FC236}">
                      <a16:creationId xmlns:a16="http://schemas.microsoft.com/office/drawing/2014/main" id="{A44E748A-4F1E-8A4B-861F-B4B62C594B16}"/>
                    </a:ext>
                  </a:extLst>
                </p:cNvPr>
                <p:cNvSpPr/>
                <p:nvPr/>
              </p:nvSpPr>
              <p:spPr>
                <a:xfrm>
                  <a:off x="541631" y="1948672"/>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3</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24" name="テキスト ボックス 23">
                  <a:extLst>
                    <a:ext uri="{FF2B5EF4-FFF2-40B4-BE49-F238E27FC236}">
                      <a16:creationId xmlns:a16="http://schemas.microsoft.com/office/drawing/2014/main" id="{E5416F35-5759-664B-8317-172762D032E1}"/>
                    </a:ext>
                  </a:extLst>
                </p:cNvPr>
                <p:cNvSpPr txBox="1"/>
                <p:nvPr/>
              </p:nvSpPr>
              <p:spPr>
                <a:xfrm>
                  <a:off x="1042219" y="1950199"/>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呼出煙</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
              <p:nvSpPr>
                <p:cNvPr id="25" name="テキスト ボックス 24">
                  <a:extLst>
                    <a:ext uri="{FF2B5EF4-FFF2-40B4-BE49-F238E27FC236}">
                      <a16:creationId xmlns:a16="http://schemas.microsoft.com/office/drawing/2014/main" id="{B21704DB-73D7-ED4A-9F65-9D857BFAEF0A}"/>
                    </a:ext>
                  </a:extLst>
                </p:cNvPr>
                <p:cNvSpPr txBox="1"/>
                <p:nvPr/>
              </p:nvSpPr>
              <p:spPr>
                <a:xfrm>
                  <a:off x="3389069" y="1827088"/>
                  <a:ext cx="3518912" cy="892552"/>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タバコをすった人から</a:t>
                  </a:r>
                  <a:endParaRPr kumimoji="1" lang="en-US" altLang="ja-JP" sz="2600" dirty="0">
                    <a:latin typeface="Hiragino Maru Gothic Pro W4" panose="020F0400000000000000" pitchFamily="34" charset="-128"/>
                    <a:ea typeface="Hiragino Maru Gothic Pro W4" panose="020F0400000000000000" pitchFamily="34" charset="-128"/>
                  </a:endParaRPr>
                </a:p>
                <a:p>
                  <a:r>
                    <a:rPr kumimoji="1" lang="ja-JP" altLang="en-US" sz="2600">
                      <a:latin typeface="Hiragino Maru Gothic Pro W4" panose="020F0400000000000000" pitchFamily="34" charset="-128"/>
                      <a:ea typeface="Hiragino Maru Gothic Pro W4" panose="020F0400000000000000" pitchFamily="34" charset="-128"/>
                    </a:rPr>
                    <a:t>吐き出される煙</a:t>
                  </a:r>
                </a:p>
              </p:txBody>
            </p:sp>
          </p:grpSp>
          <p:sp>
            <p:nvSpPr>
              <p:cNvPr id="31" name="テキスト ボックス 30">
                <a:extLst>
                  <a:ext uri="{FF2B5EF4-FFF2-40B4-BE49-F238E27FC236}">
                    <a16:creationId xmlns:a16="http://schemas.microsoft.com/office/drawing/2014/main" id="{59458422-F5E1-844E-B6A6-521AD0DEF76C}"/>
                  </a:ext>
                </a:extLst>
              </p:cNvPr>
              <p:cNvSpPr txBox="1"/>
              <p:nvPr/>
            </p:nvSpPr>
            <p:spPr>
              <a:xfrm>
                <a:off x="1551216" y="2575572"/>
                <a:ext cx="1569660"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こしゅつえん</a:t>
                </a:r>
              </a:p>
            </p:txBody>
          </p:sp>
        </p:grpSp>
      </p:grpSp>
      <p:grpSp>
        <p:nvGrpSpPr>
          <p:cNvPr id="16" name="グループ化 15">
            <a:extLst>
              <a:ext uri="{FF2B5EF4-FFF2-40B4-BE49-F238E27FC236}">
                <a16:creationId xmlns:a16="http://schemas.microsoft.com/office/drawing/2014/main" id="{72668FAB-855F-9F4F-A396-94EEE0D8D6A1}"/>
              </a:ext>
            </a:extLst>
          </p:cNvPr>
          <p:cNvGrpSpPr/>
          <p:nvPr/>
        </p:nvGrpSpPr>
        <p:grpSpPr>
          <a:xfrm>
            <a:off x="3712151" y="2174711"/>
            <a:ext cx="5431849" cy="4478572"/>
            <a:chOff x="2409198" y="1208423"/>
            <a:chExt cx="6451651" cy="5118290"/>
          </a:xfrm>
        </p:grpSpPr>
        <p:grpSp>
          <p:nvGrpSpPr>
            <p:cNvPr id="12" name="グループ化 11">
              <a:extLst>
                <a:ext uri="{FF2B5EF4-FFF2-40B4-BE49-F238E27FC236}">
                  <a16:creationId xmlns:a16="http://schemas.microsoft.com/office/drawing/2014/main" id="{41180698-29A0-A440-A9B6-A946AD87CDF6}"/>
                </a:ext>
              </a:extLst>
            </p:cNvPr>
            <p:cNvGrpSpPr/>
            <p:nvPr/>
          </p:nvGrpSpPr>
          <p:grpSpPr>
            <a:xfrm>
              <a:off x="2409198" y="1208423"/>
              <a:ext cx="6451651" cy="5118290"/>
              <a:chOff x="1607097" y="544428"/>
              <a:chExt cx="5528489" cy="4207756"/>
            </a:xfrm>
          </p:grpSpPr>
          <p:pic>
            <p:nvPicPr>
              <p:cNvPr id="3" name="図 2">
                <a:extLst>
                  <a:ext uri="{FF2B5EF4-FFF2-40B4-BE49-F238E27FC236}">
                    <a16:creationId xmlns:a16="http://schemas.microsoft.com/office/drawing/2014/main" id="{885E8183-5A38-3743-B546-57B1425064DF}"/>
                  </a:ext>
                </a:extLst>
              </p:cNvPr>
              <p:cNvPicPr>
                <a:picLocks noChangeAspect="1"/>
              </p:cNvPicPr>
              <p:nvPr/>
            </p:nvPicPr>
            <p:blipFill>
              <a:blip r:embed="rId3"/>
              <a:stretch>
                <a:fillRect/>
              </a:stretch>
            </p:blipFill>
            <p:spPr>
              <a:xfrm>
                <a:off x="4000500" y="1600200"/>
                <a:ext cx="3135086" cy="3135086"/>
              </a:xfrm>
              <a:prstGeom prst="rect">
                <a:avLst/>
              </a:prstGeom>
            </p:spPr>
          </p:pic>
          <p:pic>
            <p:nvPicPr>
              <p:cNvPr id="5" name="図 4">
                <a:extLst>
                  <a:ext uri="{FF2B5EF4-FFF2-40B4-BE49-F238E27FC236}">
                    <a16:creationId xmlns:a16="http://schemas.microsoft.com/office/drawing/2014/main" id="{D971A76E-767D-264F-99AA-72E952EA803E}"/>
                  </a:ext>
                </a:extLst>
              </p:cNvPr>
              <p:cNvPicPr>
                <a:picLocks noChangeAspect="1"/>
              </p:cNvPicPr>
              <p:nvPr/>
            </p:nvPicPr>
            <p:blipFill>
              <a:blip r:embed="rId4"/>
              <a:stretch>
                <a:fillRect/>
              </a:stretch>
            </p:blipFill>
            <p:spPr>
              <a:xfrm>
                <a:off x="1607097" y="2131148"/>
                <a:ext cx="2621036" cy="2621036"/>
              </a:xfrm>
              <a:prstGeom prst="rect">
                <a:avLst/>
              </a:prstGeom>
            </p:spPr>
          </p:pic>
          <p:pic>
            <p:nvPicPr>
              <p:cNvPr id="7" name="図 6" descr="ナイフ が含まれている画像&#10;&#10;自動的に生成された説明">
                <a:extLst>
                  <a:ext uri="{FF2B5EF4-FFF2-40B4-BE49-F238E27FC236}">
                    <a16:creationId xmlns:a16="http://schemas.microsoft.com/office/drawing/2014/main" id="{B287C6EA-4085-794C-A052-BEE863F792C9}"/>
                  </a:ext>
                </a:extLst>
              </p:cNvPr>
              <p:cNvPicPr>
                <a:picLocks noChangeAspect="1"/>
              </p:cNvPicPr>
              <p:nvPr/>
            </p:nvPicPr>
            <p:blipFill rotWithShape="1">
              <a:blip r:embed="rId5"/>
              <a:srcRect r="66201" b="26797"/>
              <a:stretch/>
            </p:blipFill>
            <p:spPr>
              <a:xfrm rot="20909171">
                <a:off x="3736622" y="2286000"/>
                <a:ext cx="527755" cy="1143000"/>
              </a:xfrm>
              <a:prstGeom prst="rect">
                <a:avLst/>
              </a:prstGeom>
            </p:spPr>
          </p:pic>
          <p:pic>
            <p:nvPicPr>
              <p:cNvPr id="9" name="図 8" descr="落書きが書いてある｜｜｜ｐ&#10;&#10;低い精度で自動的に生成された説明">
                <a:extLst>
                  <a:ext uri="{FF2B5EF4-FFF2-40B4-BE49-F238E27FC236}">
                    <a16:creationId xmlns:a16="http://schemas.microsoft.com/office/drawing/2014/main" id="{DDDD8559-0877-F346-BAC2-13EBA1554F5C}"/>
                  </a:ext>
                </a:extLst>
              </p:cNvPr>
              <p:cNvPicPr>
                <a:picLocks noChangeAspect="1"/>
              </p:cNvPicPr>
              <p:nvPr/>
            </p:nvPicPr>
            <p:blipFill>
              <a:blip r:embed="rId6"/>
              <a:stretch>
                <a:fillRect/>
              </a:stretch>
            </p:blipFill>
            <p:spPr>
              <a:xfrm>
                <a:off x="5486401" y="3548499"/>
                <a:ext cx="1094014" cy="825886"/>
              </a:xfrm>
              <a:prstGeom prst="rect">
                <a:avLst/>
              </a:prstGeom>
            </p:spPr>
          </p:pic>
          <p:pic>
            <p:nvPicPr>
              <p:cNvPr id="10" name="図 9" descr="おもちゃ が含まれている画像&#10;&#10;自動的に生成された説明">
                <a:extLst>
                  <a:ext uri="{FF2B5EF4-FFF2-40B4-BE49-F238E27FC236}">
                    <a16:creationId xmlns:a16="http://schemas.microsoft.com/office/drawing/2014/main" id="{8361E29D-1A96-3E4C-AB79-D755564E35A4}"/>
                  </a:ext>
                </a:extLst>
              </p:cNvPr>
              <p:cNvPicPr>
                <a:picLocks noChangeAspect="1"/>
              </p:cNvPicPr>
              <p:nvPr/>
            </p:nvPicPr>
            <p:blipFill rotWithShape="1">
              <a:blip r:embed="rId7"/>
              <a:srcRect l="39295" t="15760" r="48353" b="62249"/>
              <a:stretch/>
            </p:blipFill>
            <p:spPr>
              <a:xfrm>
                <a:off x="4005801" y="1305122"/>
                <a:ext cx="677194" cy="991621"/>
              </a:xfrm>
              <a:prstGeom prst="rect">
                <a:avLst/>
              </a:prstGeom>
            </p:spPr>
          </p:pic>
          <p:pic>
            <p:nvPicPr>
              <p:cNvPr id="11" name="図 10" descr="おもちゃ が含まれている画像&#10;&#10;自動的に生成された説明">
                <a:extLst>
                  <a:ext uri="{FF2B5EF4-FFF2-40B4-BE49-F238E27FC236}">
                    <a16:creationId xmlns:a16="http://schemas.microsoft.com/office/drawing/2014/main" id="{A0EEA1A9-39BD-4F47-B2BB-F92D72F8FBCA}"/>
                  </a:ext>
                </a:extLst>
              </p:cNvPr>
              <p:cNvPicPr>
                <a:picLocks noChangeAspect="1"/>
              </p:cNvPicPr>
              <p:nvPr/>
            </p:nvPicPr>
            <p:blipFill rotWithShape="1">
              <a:blip r:embed="rId7"/>
              <a:srcRect l="39295" t="15760" r="48353" b="62249"/>
              <a:stretch/>
            </p:blipFill>
            <p:spPr>
              <a:xfrm>
                <a:off x="5518167" y="544428"/>
                <a:ext cx="864040" cy="1265221"/>
              </a:xfrm>
              <a:prstGeom prst="rect">
                <a:avLst/>
              </a:prstGeom>
            </p:spPr>
          </p:pic>
        </p:grpSp>
        <p:sp>
          <p:nvSpPr>
            <p:cNvPr id="13" name="円/楕円 12">
              <a:extLst>
                <a:ext uri="{FF2B5EF4-FFF2-40B4-BE49-F238E27FC236}">
                  <a16:creationId xmlns:a16="http://schemas.microsoft.com/office/drawing/2014/main" id="{7C78EBD9-1F9E-5342-BEF5-532CDEBB2FB3}"/>
                </a:ext>
              </a:extLst>
            </p:cNvPr>
            <p:cNvSpPr/>
            <p:nvPr/>
          </p:nvSpPr>
          <p:spPr>
            <a:xfrm>
              <a:off x="7348283" y="5583523"/>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１</a:t>
              </a:r>
            </a:p>
          </p:txBody>
        </p:sp>
        <p:sp>
          <p:nvSpPr>
            <p:cNvPr id="14" name="円/楕円 13">
              <a:extLst>
                <a:ext uri="{FF2B5EF4-FFF2-40B4-BE49-F238E27FC236}">
                  <a16:creationId xmlns:a16="http://schemas.microsoft.com/office/drawing/2014/main" id="{EDDCD7EC-3256-9445-BB25-788AF6BEF838}"/>
                </a:ext>
              </a:extLst>
            </p:cNvPr>
            <p:cNvSpPr/>
            <p:nvPr/>
          </p:nvSpPr>
          <p:spPr>
            <a:xfrm>
              <a:off x="5275127" y="3849216"/>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2</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15" name="円/楕円 14">
              <a:extLst>
                <a:ext uri="{FF2B5EF4-FFF2-40B4-BE49-F238E27FC236}">
                  <a16:creationId xmlns:a16="http://schemas.microsoft.com/office/drawing/2014/main" id="{21AF7957-93BD-B944-B527-D2E1ED1ED3B7}"/>
                </a:ext>
              </a:extLst>
            </p:cNvPr>
            <p:cNvSpPr/>
            <p:nvPr/>
          </p:nvSpPr>
          <p:spPr>
            <a:xfrm>
              <a:off x="6443724" y="2245033"/>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3</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grpSp>
      <p:sp>
        <p:nvSpPr>
          <p:cNvPr id="26" name="角丸四角形吹き出し 25">
            <a:extLst>
              <a:ext uri="{FF2B5EF4-FFF2-40B4-BE49-F238E27FC236}">
                <a16:creationId xmlns:a16="http://schemas.microsoft.com/office/drawing/2014/main" id="{8ECC7AC8-137B-AF4F-BE9D-BB89E63CA47B}"/>
              </a:ext>
            </a:extLst>
          </p:cNvPr>
          <p:cNvSpPr/>
          <p:nvPr/>
        </p:nvSpPr>
        <p:spPr>
          <a:xfrm>
            <a:off x="221214" y="3874877"/>
            <a:ext cx="3435487" cy="2398855"/>
          </a:xfrm>
          <a:prstGeom prst="wedgeRoundRectCallout">
            <a:avLst>
              <a:gd name="adj1" fmla="val 78583"/>
              <a:gd name="adj2" fmla="val 5601"/>
              <a:gd name="adj3" fmla="val 16667"/>
            </a:avLst>
          </a:prstGeom>
          <a:solidFill>
            <a:srgbClr val="FF0000"/>
          </a:solidFill>
          <a:ln w="444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受動喫煙とは</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②副流煙や</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③呼出煙を</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すい込むこと</a:t>
            </a:r>
          </a:p>
        </p:txBody>
      </p:sp>
    </p:spTree>
    <p:extLst>
      <p:ext uri="{BB962C8B-B14F-4D97-AF65-F5344CB8AC3E}">
        <p14:creationId xmlns:p14="http://schemas.microsoft.com/office/powerpoint/2010/main" val="403257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スライド番号プレースホルダ 3"/>
          <p:cNvSpPr>
            <a:spLocks noGrp="1"/>
          </p:cNvSpPr>
          <p:nvPr>
            <p:ph type="sldNum" sz="quarter" idx="12"/>
          </p:nvPr>
        </p:nvSpPr>
        <p:spPr>
          <a:noFill/>
        </p:spPr>
        <p:txBody>
          <a:bodyPr/>
          <a:lstStyle/>
          <a:p>
            <a:fld id="{48E667A1-D602-4EBD-8A3B-379DCF91FCC4}" type="slidenum">
              <a:rPr lang="en-US" altLang="ja-JP" smtClean="0">
                <a:latin typeface="Hiragino Maru Gothic Pro W4" panose="020F0400000000000000" pitchFamily="34" charset="-128"/>
                <a:ea typeface="Hiragino Maru Gothic Pro W4" panose="020F0400000000000000" pitchFamily="34" charset="-128"/>
              </a:rPr>
              <a:pPr/>
              <a:t>32</a:t>
            </a:fld>
            <a:endParaRPr lang="en-US" altLang="ja-JP">
              <a:latin typeface="Hiragino Maru Gothic Pro W4" panose="020F0400000000000000" pitchFamily="34" charset="-128"/>
              <a:ea typeface="Hiragino Maru Gothic Pro W4" panose="020F0400000000000000" pitchFamily="34" charset="-128"/>
            </a:endParaRPr>
          </a:p>
        </p:txBody>
      </p:sp>
      <p:pic>
        <p:nvPicPr>
          <p:cNvPr id="47109" name="Picture 4" descr="w"/>
          <p:cNvPicPr>
            <a:picLocks noChangeAspect="1" noChangeArrowheads="1"/>
          </p:cNvPicPr>
          <p:nvPr/>
        </p:nvPicPr>
        <p:blipFill>
          <a:blip r:embed="rId3"/>
          <a:srcRect/>
          <a:stretch>
            <a:fillRect/>
          </a:stretch>
        </p:blipFill>
        <p:spPr bwMode="auto">
          <a:xfrm>
            <a:off x="3807619" y="4275535"/>
            <a:ext cx="85725" cy="14288"/>
          </a:xfrm>
          <a:prstGeom prst="rect">
            <a:avLst/>
          </a:prstGeom>
          <a:noFill/>
          <a:ln w="9525">
            <a:noFill/>
            <a:miter lim="800000"/>
            <a:headEnd/>
            <a:tailEnd/>
          </a:ln>
        </p:spPr>
      </p:pic>
      <p:pic>
        <p:nvPicPr>
          <p:cNvPr id="47110" name="Picture 5" descr="たばこの副流煙"/>
          <p:cNvPicPr>
            <a:picLocks noChangeAspect="1" noChangeArrowheads="1"/>
          </p:cNvPicPr>
          <p:nvPr/>
        </p:nvPicPr>
        <p:blipFill>
          <a:blip r:embed="rId4" cstate="print"/>
          <a:srcRect/>
          <a:stretch>
            <a:fillRect/>
          </a:stretch>
        </p:blipFill>
        <p:spPr bwMode="auto">
          <a:xfrm>
            <a:off x="404656" y="3506433"/>
            <a:ext cx="8080110" cy="3234935"/>
          </a:xfrm>
          <a:prstGeom prst="rect">
            <a:avLst/>
          </a:prstGeom>
          <a:noFill/>
          <a:ln w="9525">
            <a:noFill/>
            <a:miter lim="800000"/>
            <a:headEnd/>
            <a:tailEnd/>
          </a:ln>
        </p:spPr>
      </p:pic>
      <p:sp>
        <p:nvSpPr>
          <p:cNvPr id="47111" name="Rectangle 6"/>
          <p:cNvSpPr>
            <a:spLocks noChangeArrowheads="1"/>
          </p:cNvSpPr>
          <p:nvPr/>
        </p:nvSpPr>
        <p:spPr bwMode="auto">
          <a:xfrm>
            <a:off x="419514" y="188640"/>
            <a:ext cx="5649796" cy="1745991"/>
          </a:xfrm>
          <a:prstGeom prst="rect">
            <a:avLst/>
          </a:prstGeom>
          <a:solidFill>
            <a:schemeClr val="bg1"/>
          </a:solidFill>
          <a:ln w="9525">
            <a:noFill/>
            <a:miter lim="800000"/>
            <a:headEnd/>
            <a:tailEnd/>
          </a:ln>
        </p:spPr>
        <p:txBody>
          <a:bodyPr wrap="square">
            <a:spAutoFit/>
          </a:bodyPr>
          <a:lstStyle/>
          <a:p>
            <a:pPr>
              <a:lnSpc>
                <a:spcPts val="4360"/>
              </a:lnSpc>
            </a:pPr>
            <a:r>
              <a:rPr lang="ja-JP" altLang="en-US" sz="3200">
                <a:solidFill>
                  <a:srgbClr val="FF0000"/>
                </a:solidFill>
                <a:latin typeface="Hiragino Maru Gothic Pro W4" panose="020F0400000000000000" pitchFamily="34" charset="-128"/>
                <a:ea typeface="Hiragino Maru Gothic Pro W4" panose="020F0400000000000000" pitchFamily="34" charset="-128"/>
              </a:rPr>
              <a:t>なかでも、副流煙</a:t>
            </a:r>
            <a:endParaRPr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nSpc>
                <a:spcPts val="4360"/>
              </a:lnSpc>
            </a:pP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FF0000"/>
                </a:solidFill>
                <a:latin typeface="Hiragino Maru Gothic Pro W4" panose="020F0400000000000000" pitchFamily="34" charset="-128"/>
                <a:ea typeface="Hiragino Maru Gothic Pro W4" panose="020F0400000000000000" pitchFamily="34" charset="-128"/>
              </a:rPr>
              <a:t>タバコの先から出る煙</a:t>
            </a: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000099"/>
                </a:solidFill>
                <a:latin typeface="Hiragino Maru Gothic Pro W4" panose="020F0400000000000000" pitchFamily="34" charset="-128"/>
                <a:ea typeface="Hiragino Maru Gothic Pro W4" panose="020F0400000000000000" pitchFamily="34" charset="-128"/>
              </a:rPr>
              <a:t>が</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36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一番有害</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です</a:t>
            </a:r>
            <a:r>
              <a:rPr lang="ja-JP" altLang="en-US" sz="3200" dirty="0">
                <a:latin typeface="Hiragino Maru Gothic Pro W4" panose="020F0400000000000000" pitchFamily="34" charset="-128"/>
                <a:ea typeface="Hiragino Maru Gothic Pro W4" panose="020F0400000000000000" pitchFamily="34" charset="-128"/>
              </a:rPr>
              <a:t>。</a:t>
            </a:r>
          </a:p>
        </p:txBody>
      </p:sp>
      <p:pic>
        <p:nvPicPr>
          <p:cNvPr id="10" name="Picture 3" descr="図1 たばこの主流煙と副流煙"/>
          <p:cNvPicPr>
            <a:picLocks noChangeAspect="1" noChangeArrowheads="1"/>
          </p:cNvPicPr>
          <p:nvPr/>
        </p:nvPicPr>
        <p:blipFill>
          <a:blip r:embed="rId5" cstate="print"/>
          <a:srcRect/>
          <a:stretch>
            <a:fillRect/>
          </a:stretch>
        </p:blipFill>
        <p:spPr bwMode="auto">
          <a:xfrm>
            <a:off x="6084168" y="819584"/>
            <a:ext cx="2981730" cy="3747256"/>
          </a:xfrm>
          <a:prstGeom prst="rect">
            <a:avLst/>
          </a:prstGeom>
          <a:noFill/>
          <a:ln w="9525">
            <a:noFill/>
            <a:miter lim="800000"/>
            <a:headEnd/>
            <a:tailEnd/>
          </a:ln>
        </p:spPr>
      </p:pic>
      <p:sp>
        <p:nvSpPr>
          <p:cNvPr id="4" name="テキスト ボックス 3">
            <a:extLst>
              <a:ext uri="{FF2B5EF4-FFF2-40B4-BE49-F238E27FC236}">
                <a16:creationId xmlns:a16="http://schemas.microsoft.com/office/drawing/2014/main" id="{298A103C-17A8-3744-9DF4-946CDDF77209}"/>
              </a:ext>
            </a:extLst>
          </p:cNvPr>
          <p:cNvSpPr txBox="1"/>
          <p:nvPr/>
        </p:nvSpPr>
        <p:spPr>
          <a:xfrm>
            <a:off x="704294" y="2099219"/>
            <a:ext cx="5080237" cy="1200329"/>
          </a:xfrm>
          <a:prstGeom prst="rect">
            <a:avLst/>
          </a:prstGeom>
          <a:solidFill>
            <a:srgbClr val="FFFF00"/>
          </a:solidFill>
          <a:ln>
            <a:solidFill>
              <a:schemeClr val="accent1">
                <a:shade val="50000"/>
              </a:schemeClr>
            </a:solidFill>
          </a:ln>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自分の周りの人を</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病気にする危険がある</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34539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DC0B75A-373B-234A-AAF9-35631F411E44}"/>
              </a:ext>
            </a:extLst>
          </p:cNvPr>
          <p:cNvSpPr txBox="1">
            <a:spLocks noChangeArrowheads="1"/>
          </p:cNvSpPr>
          <p:nvPr/>
        </p:nvSpPr>
        <p:spPr>
          <a:xfrm>
            <a:off x="295278" y="374755"/>
            <a:ext cx="8712200" cy="596900"/>
          </a:xfrm>
          <a:prstGeom prst="rect">
            <a:avLst/>
          </a:prstGeom>
        </p:spPr>
        <p:txBody>
          <a:bodyPr rtlCol="0">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651931">
              <a:defRPr/>
            </a:pPr>
            <a:endParaRPr lang="ja-JP" altLang="en-US" sz="3700" dirty="0">
              <a:ea typeface="ＭＳ ゴシック" pitchFamily="49" charset="-128"/>
            </a:endParaRPr>
          </a:p>
        </p:txBody>
      </p:sp>
      <p:sp>
        <p:nvSpPr>
          <p:cNvPr id="4" name="Text Box 3">
            <a:extLst>
              <a:ext uri="{FF2B5EF4-FFF2-40B4-BE49-F238E27FC236}">
                <a16:creationId xmlns:a16="http://schemas.microsoft.com/office/drawing/2014/main" id="{E6FAEC14-347C-3944-AFC2-0E336165F7F5}"/>
              </a:ext>
            </a:extLst>
          </p:cNvPr>
          <p:cNvSpPr txBox="1">
            <a:spLocks noChangeArrowheads="1"/>
          </p:cNvSpPr>
          <p:nvPr/>
        </p:nvSpPr>
        <p:spPr bwMode="auto">
          <a:xfrm>
            <a:off x="809654" y="1318059"/>
            <a:ext cx="7683447" cy="523190"/>
          </a:xfrm>
          <a:prstGeom prst="rect">
            <a:avLst/>
          </a:prstGeom>
          <a:noFill/>
          <a:ln w="9525">
            <a:noFill/>
            <a:miter lim="800000"/>
            <a:headEnd/>
            <a:tailEnd/>
          </a:ln>
        </p:spPr>
        <p:txBody>
          <a:bodyPr wrap="none" lIns="91407" tIns="45705" rIns="91407" bIns="45705">
            <a:spAutoFit/>
          </a:bodyPr>
          <a:lstStyle/>
          <a:p>
            <a:pPr defTabSz="912813"/>
            <a:r>
              <a:rPr lang="ja-JP" altLang="en-US" sz="2800">
                <a:latin typeface="Hiragino Maru Gothic Pro W4" panose="020F0400000000000000" pitchFamily="34" charset="-128"/>
                <a:ea typeface="Hiragino Maru Gothic Pro W4" panose="020F0400000000000000" pitchFamily="34" charset="-128"/>
              </a:rPr>
              <a:t>タバコの煙は直径</a:t>
            </a:r>
            <a:r>
              <a:rPr lang="en-US" altLang="ja-JP" sz="2800" dirty="0">
                <a:latin typeface="Hiragino Maru Gothic Pro W4" panose="020F0400000000000000" pitchFamily="34" charset="-128"/>
                <a:ea typeface="Hiragino Maru Gothic Pro W4" panose="020F0400000000000000" pitchFamily="34" charset="-128"/>
              </a:rPr>
              <a:t>14m (95</a:t>
            </a:r>
            <a:r>
              <a:rPr lang="ja-JP" altLang="en-US" sz="2800">
                <a:latin typeface="Hiragino Maru Gothic Pro W4" panose="020F0400000000000000" pitchFamily="34" charset="-128"/>
                <a:ea typeface="Hiragino Maru Gothic Pro W4" panose="020F0400000000000000" pitchFamily="34" charset="-128"/>
              </a:rPr>
              <a:t>畳</a:t>
            </a:r>
            <a:r>
              <a:rPr lang="en-US" altLang="ja-JP" sz="2800" dirty="0">
                <a:latin typeface="Hiragino Maru Gothic Pro W4" panose="020F0400000000000000" pitchFamily="34" charset="-128"/>
                <a:ea typeface="Hiragino Maru Gothic Pro W4" panose="020F0400000000000000" pitchFamily="34" charset="-128"/>
              </a:rPr>
              <a:t>) </a:t>
            </a:r>
            <a:r>
              <a:rPr lang="ja-JP" altLang="en-US" sz="2800">
                <a:latin typeface="Hiragino Maru Gothic Pro W4" panose="020F0400000000000000" pitchFamily="34" charset="-128"/>
                <a:ea typeface="Hiragino Maru Gothic Pro W4" panose="020F0400000000000000" pitchFamily="34" charset="-128"/>
              </a:rPr>
              <a:t>まで到達する！</a:t>
            </a:r>
          </a:p>
        </p:txBody>
      </p:sp>
      <p:pic>
        <p:nvPicPr>
          <p:cNvPr id="6" name="図 5" descr="おもちゃ, 人形, 部屋, 食品 が含まれている画像&#10;&#10;自動的に生成された説明">
            <a:extLst>
              <a:ext uri="{FF2B5EF4-FFF2-40B4-BE49-F238E27FC236}">
                <a16:creationId xmlns:a16="http://schemas.microsoft.com/office/drawing/2014/main" id="{D40730B5-13DB-D24E-8B05-98E75E5D5D4F}"/>
              </a:ext>
            </a:extLst>
          </p:cNvPr>
          <p:cNvPicPr>
            <a:picLocks noChangeAspect="1"/>
          </p:cNvPicPr>
          <p:nvPr/>
        </p:nvPicPr>
        <p:blipFill>
          <a:blip r:embed="rId3"/>
          <a:stretch>
            <a:fillRect/>
          </a:stretch>
        </p:blipFill>
        <p:spPr>
          <a:xfrm>
            <a:off x="2147584" y="1922963"/>
            <a:ext cx="4848832" cy="3666277"/>
          </a:xfrm>
          <a:prstGeom prst="rect">
            <a:avLst/>
          </a:prstGeom>
        </p:spPr>
      </p:pic>
      <p:sp>
        <p:nvSpPr>
          <p:cNvPr id="7" name="角丸四角形 6">
            <a:extLst>
              <a:ext uri="{FF2B5EF4-FFF2-40B4-BE49-F238E27FC236}">
                <a16:creationId xmlns:a16="http://schemas.microsoft.com/office/drawing/2014/main" id="{97AFB889-3277-6347-A096-09A419DCE5F5}"/>
              </a:ext>
            </a:extLst>
          </p:cNvPr>
          <p:cNvSpPr/>
          <p:nvPr/>
        </p:nvSpPr>
        <p:spPr>
          <a:xfrm>
            <a:off x="205281" y="257594"/>
            <a:ext cx="8802197" cy="831222"/>
          </a:xfrm>
          <a:prstGeom prst="roundRect">
            <a:avLst/>
          </a:prstGeom>
          <a:solidFill>
            <a:srgbClr val="FFFF00"/>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800">
                <a:solidFill>
                  <a:schemeClr val="tx1"/>
                </a:solidFill>
                <a:latin typeface="Hiragino Maru Gothic Pro W4" panose="020F0400000000000000" pitchFamily="34" charset="-128"/>
                <a:ea typeface="Hiragino Maru Gothic Pro W4" panose="020F0400000000000000" pitchFamily="34" charset="-128"/>
              </a:rPr>
              <a:t>分煙</a:t>
            </a:r>
            <a:r>
              <a:rPr lang="en-US" altLang="ja-JP" sz="3800" dirty="0">
                <a:solidFill>
                  <a:schemeClr val="tx1"/>
                </a:solidFill>
                <a:latin typeface="Hiragino Maru Gothic Pro W4" panose="020F0400000000000000" pitchFamily="34" charset="-128"/>
                <a:ea typeface="Hiragino Maru Gothic Pro W4" panose="020F0400000000000000" pitchFamily="34" charset="-128"/>
              </a:rPr>
              <a:t> (</a:t>
            </a:r>
            <a:r>
              <a:rPr lang="ja-JP" altLang="en-US" sz="3800">
                <a:solidFill>
                  <a:schemeClr val="tx1"/>
                </a:solidFill>
                <a:latin typeface="Hiragino Maru Gothic Pro W4" panose="020F0400000000000000" pitchFamily="34" charset="-128"/>
                <a:ea typeface="Hiragino Maru Gothic Pro W4" panose="020F0400000000000000" pitchFamily="34" charset="-128"/>
              </a:rPr>
              <a:t>ぶんえん</a:t>
            </a:r>
            <a:r>
              <a:rPr lang="en-US" altLang="ja-JP" sz="3800" dirty="0">
                <a:solidFill>
                  <a:schemeClr val="tx1"/>
                </a:solidFill>
                <a:latin typeface="Hiragino Maru Gothic Pro W4" panose="020F0400000000000000" pitchFamily="34" charset="-128"/>
                <a:ea typeface="Hiragino Maru Gothic Pro W4" panose="020F0400000000000000" pitchFamily="34" charset="-128"/>
              </a:rPr>
              <a:t>) </a:t>
            </a:r>
            <a:r>
              <a:rPr lang="ja-JP" altLang="en-US" sz="3800">
                <a:solidFill>
                  <a:schemeClr val="tx1"/>
                </a:solidFill>
                <a:latin typeface="Hiragino Maru Gothic Pro W4" panose="020F0400000000000000" pitchFamily="34" charset="-128"/>
                <a:ea typeface="Hiragino Maru Gothic Pro W4" panose="020F0400000000000000" pitchFamily="34" charset="-128"/>
              </a:rPr>
              <a:t>では意味がありません</a:t>
            </a:r>
          </a:p>
        </p:txBody>
      </p:sp>
      <p:sp>
        <p:nvSpPr>
          <p:cNvPr id="5" name="テキスト ボックス 4">
            <a:extLst>
              <a:ext uri="{FF2B5EF4-FFF2-40B4-BE49-F238E27FC236}">
                <a16:creationId xmlns:a16="http://schemas.microsoft.com/office/drawing/2014/main" id="{F27EF8C6-95F2-FC47-8D63-60364E709B6C}"/>
              </a:ext>
            </a:extLst>
          </p:cNvPr>
          <p:cNvSpPr txBox="1"/>
          <p:nvPr/>
        </p:nvSpPr>
        <p:spPr>
          <a:xfrm>
            <a:off x="1481278" y="5736769"/>
            <a:ext cx="6340197" cy="1015663"/>
          </a:xfrm>
          <a:prstGeom prst="rect">
            <a:avLst/>
          </a:prstGeom>
          <a:noFill/>
        </p:spPr>
        <p:txBody>
          <a:bodyPr wrap="none" rtlCol="0">
            <a:spAutoFit/>
          </a:bodyPr>
          <a:lstStyle/>
          <a:p>
            <a:r>
              <a:rPr lang="ja-JP" altLang="en-US" sz="3000">
                <a:latin typeface="Hiragino Maru Gothic Pro W4" panose="020F0400000000000000" pitchFamily="34" charset="-128"/>
                <a:ea typeface="Hiragino Maru Gothic Pro W4" panose="020F0400000000000000" pitchFamily="34" charset="-128"/>
              </a:rPr>
              <a:t>「タバコの臭いがする」と思ったら</a:t>
            </a:r>
            <a:endParaRPr lang="en-US" altLang="ja-JP" sz="3000" dirty="0">
              <a:latin typeface="Hiragino Maru Gothic Pro W4" panose="020F0400000000000000" pitchFamily="34" charset="-128"/>
              <a:ea typeface="Hiragino Maru Gothic Pro W4" panose="020F0400000000000000" pitchFamily="34" charset="-128"/>
            </a:endParaRPr>
          </a:p>
          <a:p>
            <a:pPr algn="ctr"/>
            <a:r>
              <a:rPr lang="ja-JP" altLang="en-US" sz="3000">
                <a:latin typeface="Hiragino Maru Gothic Pro W4" panose="020F0400000000000000" pitchFamily="34" charset="-128"/>
                <a:ea typeface="Hiragino Maru Gothic Pro W4" panose="020F0400000000000000" pitchFamily="34" charset="-128"/>
              </a:rPr>
              <a:t>もう被害にあってます。</a:t>
            </a:r>
            <a:endParaRPr kumimoji="1" lang="ja-JP" altLang="en-US" sz="300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4109351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6983EA6-EECC-8E4C-9CC6-C4FEA1422580}"/>
              </a:ext>
            </a:extLst>
          </p:cNvPr>
          <p:cNvSpPr>
            <a:spLocks noGrp="1"/>
          </p:cNvSpPr>
          <p:nvPr>
            <p:ph type="sldNum" sz="quarter" idx="12"/>
          </p:nvPr>
        </p:nvSpPr>
        <p:spPr/>
        <p:txBody>
          <a:bodyPr/>
          <a:lstStyle/>
          <a:p>
            <a:pPr>
              <a:defRPr/>
            </a:pPr>
            <a:fld id="{4C531F98-CA78-470A-BCEA-FDB7CBF3E5AC}" type="slidenum">
              <a:rPr lang="en-US" altLang="ja-JP" smtClean="0"/>
              <a:pPr>
                <a:defRPr/>
              </a:pPr>
              <a:t>34</a:t>
            </a:fld>
            <a:endParaRPr lang="en-US" altLang="ja-JP"/>
          </a:p>
        </p:txBody>
      </p:sp>
      <p:pic>
        <p:nvPicPr>
          <p:cNvPr id="4" name="図 3" descr="ロゴ&#10;&#10;自動的に生成された説明">
            <a:extLst>
              <a:ext uri="{FF2B5EF4-FFF2-40B4-BE49-F238E27FC236}">
                <a16:creationId xmlns:a16="http://schemas.microsoft.com/office/drawing/2014/main" id="{31C0E8A3-A508-9E45-A48C-E27137ACA8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838" y="1725837"/>
            <a:ext cx="3442121" cy="4867646"/>
          </a:xfrm>
          <a:prstGeom prst="rect">
            <a:avLst/>
          </a:prstGeom>
        </p:spPr>
      </p:pic>
      <p:pic>
        <p:nvPicPr>
          <p:cNvPr id="8" name="図 7">
            <a:extLst>
              <a:ext uri="{FF2B5EF4-FFF2-40B4-BE49-F238E27FC236}">
                <a16:creationId xmlns:a16="http://schemas.microsoft.com/office/drawing/2014/main" id="{B6AFF472-8B24-674A-9EDE-4493ED2262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040" y="1726317"/>
            <a:ext cx="3442121" cy="4871035"/>
          </a:xfrm>
          <a:prstGeom prst="rect">
            <a:avLst/>
          </a:prstGeom>
        </p:spPr>
      </p:pic>
      <p:sp>
        <p:nvSpPr>
          <p:cNvPr id="9" name="テキスト ボックス 8">
            <a:extLst>
              <a:ext uri="{FF2B5EF4-FFF2-40B4-BE49-F238E27FC236}">
                <a16:creationId xmlns:a16="http://schemas.microsoft.com/office/drawing/2014/main" id="{33E6D8E8-F78D-C646-B9F9-DD4549C37555}"/>
              </a:ext>
            </a:extLst>
          </p:cNvPr>
          <p:cNvSpPr txBox="1"/>
          <p:nvPr/>
        </p:nvSpPr>
        <p:spPr>
          <a:xfrm>
            <a:off x="755576" y="191542"/>
            <a:ext cx="7571303" cy="1077218"/>
          </a:xfrm>
          <a:prstGeom prst="rect">
            <a:avLst/>
          </a:prstGeom>
          <a:noFill/>
        </p:spPr>
        <p:txBody>
          <a:bodyPr wrap="none" rtlCol="0">
            <a:spAutoFit/>
          </a:bodyPr>
          <a:lstStyle/>
          <a:p>
            <a:pPr algn="ctr"/>
            <a:r>
              <a:rPr kumimoji="1" lang="ja-JP" altLang="en-US" sz="3200">
                <a:latin typeface="Hiragino Maru Gothic Pro W4" panose="020F0400000000000000" pitchFamily="34" charset="-128"/>
                <a:ea typeface="Hiragino Maru Gothic Pro W4" panose="020F0400000000000000" pitchFamily="34" charset="-128"/>
              </a:rPr>
              <a:t>各都道府県で、</a:t>
            </a:r>
            <a:endParaRPr kumimoji="1" lang="en-US" altLang="ja-JP" sz="3200" dirty="0">
              <a:latin typeface="Hiragino Maru Gothic Pro W4" panose="020F0400000000000000" pitchFamily="34" charset="-128"/>
              <a:ea typeface="Hiragino Maru Gothic Pro W4" panose="020F0400000000000000" pitchFamily="34" charset="-128"/>
            </a:endParaRPr>
          </a:p>
          <a:p>
            <a:pPr algn="ctr"/>
            <a:r>
              <a:rPr kumimoji="1" lang="ja-JP" altLang="en-US" sz="3200">
                <a:latin typeface="Hiragino Maru Gothic Pro W4" panose="020F0400000000000000" pitchFamily="34" charset="-128"/>
                <a:ea typeface="Hiragino Maru Gothic Pro W4" panose="020F0400000000000000" pitchFamily="34" charset="-128"/>
              </a:rPr>
              <a:t>受動喫煙に対する対策を行っています。</a:t>
            </a:r>
          </a:p>
        </p:txBody>
      </p:sp>
      <p:sp>
        <p:nvSpPr>
          <p:cNvPr id="10" name="テキスト ボックス 9">
            <a:extLst>
              <a:ext uri="{FF2B5EF4-FFF2-40B4-BE49-F238E27FC236}">
                <a16:creationId xmlns:a16="http://schemas.microsoft.com/office/drawing/2014/main" id="{DDE48686-F240-6B43-BE73-064D9CF73977}"/>
              </a:ext>
            </a:extLst>
          </p:cNvPr>
          <p:cNvSpPr txBox="1"/>
          <p:nvPr/>
        </p:nvSpPr>
        <p:spPr>
          <a:xfrm>
            <a:off x="1871900" y="1266466"/>
            <a:ext cx="1107996" cy="461665"/>
          </a:xfrm>
          <a:prstGeom prst="rect">
            <a:avLst/>
          </a:prstGeom>
          <a:noFill/>
        </p:spPr>
        <p:txBody>
          <a:bodyPr wrap="none" rtlCol="0">
            <a:spAutoFit/>
          </a:bodyPr>
          <a:lstStyle/>
          <a:p>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佐賀県</a:t>
            </a:r>
          </a:p>
        </p:txBody>
      </p:sp>
      <p:sp>
        <p:nvSpPr>
          <p:cNvPr id="11" name="テキスト ボックス 10">
            <a:extLst>
              <a:ext uri="{FF2B5EF4-FFF2-40B4-BE49-F238E27FC236}">
                <a16:creationId xmlns:a16="http://schemas.microsoft.com/office/drawing/2014/main" id="{E81209FA-C0A4-C84D-8432-8BF248C15E41}"/>
              </a:ext>
            </a:extLst>
          </p:cNvPr>
          <p:cNvSpPr txBox="1"/>
          <p:nvPr/>
        </p:nvSpPr>
        <p:spPr>
          <a:xfrm>
            <a:off x="6099102" y="1264172"/>
            <a:ext cx="1107996" cy="461665"/>
          </a:xfrm>
          <a:prstGeom prst="rect">
            <a:avLst/>
          </a:prstGeom>
          <a:noFill/>
        </p:spPr>
        <p:txBody>
          <a:bodyPr wrap="none" rtlCol="0">
            <a:spAutoFit/>
          </a:bodyPr>
          <a:lstStyle/>
          <a:p>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熊本県</a:t>
            </a:r>
          </a:p>
        </p:txBody>
      </p:sp>
    </p:spTree>
    <p:extLst>
      <p:ext uri="{BB962C8B-B14F-4D97-AF65-F5344CB8AC3E}">
        <p14:creationId xmlns:p14="http://schemas.microsoft.com/office/powerpoint/2010/main" val="30576017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502305" y="299226"/>
            <a:ext cx="4139389" cy="1404883"/>
          </a:xfrm>
          <a:prstGeom prst="rect">
            <a:avLst/>
          </a:prstGeo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704109"/>
            <a:ext cx="8842141" cy="487680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2004471"/>
            <a:ext cx="8192118" cy="2069349"/>
          </a:xfrm>
          <a:prstGeom prst="rect">
            <a:avLst/>
          </a:prstGeom>
          <a:solidFill>
            <a:schemeClr val="accent4">
              <a:lumMod val="20000"/>
              <a:lumOff val="80000"/>
            </a:schemeClr>
          </a:solidFill>
          <a:ln>
            <a:solidFill>
              <a:srgbClr val="0432FF"/>
            </a:solidFill>
          </a:ln>
        </p:spPr>
        <p:txBody>
          <a:bodyPr wrap="square" rtlCol="0">
            <a:spAutoFit/>
          </a:bodyPr>
          <a:lstStyle/>
          <a:p>
            <a:pPr>
              <a:lnSpc>
                <a:spcPts val="5320"/>
              </a:lnSpc>
            </a:pPr>
            <a:r>
              <a:rPr lang="ja-JP" altLang="en-US" sz="3600">
                <a:latin typeface="Hiragino Maru Gothic Pro W4" panose="020F0400000000000000" pitchFamily="34" charset="-128"/>
                <a:ea typeface="Hiragino Maru Gothic Pro W4" panose="020F0400000000000000" pitchFamily="34" charset="-128"/>
              </a:rPr>
              <a:t>「新型タバコ」と呼ばれている</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lang="ja-JP" altLang="en-US" sz="3600">
                <a:latin typeface="Hiragino Maru Gothic Pro W4" panose="020F0400000000000000" pitchFamily="34" charset="-128"/>
                <a:ea typeface="Hiragino Maru Gothic Pro W4" panose="020F0400000000000000" pitchFamily="34" charset="-128"/>
              </a:rPr>
              <a:t>電子タバコや、加熱式たばこの事を</a:t>
            </a:r>
            <a:endParaRPr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しっていますか？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1146584" y="4295021"/>
            <a:ext cx="4251965" cy="1626086"/>
          </a:xfrm>
          <a:prstGeom prst="rect">
            <a:avLst/>
          </a:prstGeom>
          <a:noFill/>
        </p:spPr>
        <p:txBody>
          <a:bodyPr wrap="square" rtlCol="0">
            <a:spAutoFit/>
          </a:bodyPr>
          <a:lstStyle/>
          <a:p>
            <a:pPr marL="342900" indent="-342900">
              <a:lnSpc>
                <a:spcPts val="6300"/>
              </a:lnSpc>
              <a:buAutoNum type="arabicPeriod"/>
            </a:pPr>
            <a:r>
              <a:rPr lang="ja-JP" altLang="en-US" sz="4000">
                <a:latin typeface="Hiragino Maru Gothic Pro W4" panose="020F0400000000000000" pitchFamily="34" charset="-128"/>
                <a:ea typeface="Hiragino Maru Gothic Pro W4" panose="020F0400000000000000" pitchFamily="34" charset="-128"/>
              </a:rPr>
              <a:t>知ってる</a:t>
            </a:r>
            <a:endParaRPr kumimoji="1" lang="en-US" altLang="ja-JP" sz="4000" dirty="0">
              <a:latin typeface="Hiragino Maru Gothic Pro W4" panose="020F0400000000000000" pitchFamily="34" charset="-128"/>
              <a:ea typeface="Hiragino Maru Gothic Pro W4" panose="020F0400000000000000" pitchFamily="34" charset="-128"/>
            </a:endParaRPr>
          </a:p>
          <a:p>
            <a:pPr marL="342900" indent="-342900">
              <a:lnSpc>
                <a:spcPts val="6300"/>
              </a:lnSpc>
              <a:buAutoNum type="arabicPeriod"/>
            </a:pPr>
            <a:r>
              <a:rPr lang="ja-JP" altLang="en-US" sz="4000">
                <a:latin typeface="Hiragino Maru Gothic Pro W4" panose="020F0400000000000000" pitchFamily="34" charset="-128"/>
                <a:ea typeface="Hiragino Maru Gothic Pro W4" panose="020F0400000000000000" pitchFamily="34" charset="-128"/>
              </a:rPr>
              <a:t>知ら</a:t>
            </a:r>
            <a:r>
              <a:rPr kumimoji="1" lang="ja-JP" altLang="en-US" sz="4000">
                <a:latin typeface="Hiragino Maru Gothic Pro W4" panose="020F0400000000000000" pitchFamily="34" charset="-128"/>
                <a:ea typeface="Hiragino Maru Gothic Pro W4" panose="020F0400000000000000" pitchFamily="34" charset="-128"/>
              </a:rPr>
              <a:t>ない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12" name="図 11" descr="テレビゲームのキャラクター&#10;&#10;中程度の精度で自動的に生成された説明">
            <a:extLst>
              <a:ext uri="{FF2B5EF4-FFF2-40B4-BE49-F238E27FC236}">
                <a16:creationId xmlns:a16="http://schemas.microsoft.com/office/drawing/2014/main" id="{1E4F72E2-1EB3-3F4F-ADD6-8A8FA8EBC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267" y="4293381"/>
            <a:ext cx="3180053" cy="2393884"/>
          </a:xfrm>
          <a:prstGeom prst="rect">
            <a:avLst/>
          </a:prstGeom>
        </p:spPr>
      </p:pic>
      <p:pic>
        <p:nvPicPr>
          <p:cNvPr id="14" name="図 13" descr="ゲームのキャラクター&#10;&#10;低い精度で自動的に生成された説明">
            <a:extLst>
              <a:ext uri="{FF2B5EF4-FFF2-40B4-BE49-F238E27FC236}">
                <a16:creationId xmlns:a16="http://schemas.microsoft.com/office/drawing/2014/main" id="{93DD06E9-21D9-1D4C-BDFF-79C077225D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5319" y="4233367"/>
            <a:ext cx="2994478" cy="2254187"/>
          </a:xfrm>
          <a:prstGeom prst="rect">
            <a:avLst/>
          </a:prstGeom>
        </p:spPr>
      </p:pic>
      <p:sp>
        <p:nvSpPr>
          <p:cNvPr id="15" name="テキスト ボックス 14">
            <a:extLst>
              <a:ext uri="{FF2B5EF4-FFF2-40B4-BE49-F238E27FC236}">
                <a16:creationId xmlns:a16="http://schemas.microsoft.com/office/drawing/2014/main" id="{F80E3F36-9EE1-6849-BE41-A880C9B09DEB}"/>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第８問</a:t>
            </a:r>
          </a:p>
        </p:txBody>
      </p:sp>
    </p:spTree>
    <p:extLst>
      <p:ext uri="{BB962C8B-B14F-4D97-AF65-F5344CB8AC3E}">
        <p14:creationId xmlns:p14="http://schemas.microsoft.com/office/powerpoint/2010/main" val="8057779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E717394-3F1E-0F47-9EEE-128C1E73646C}"/>
              </a:ext>
            </a:extLst>
          </p:cNvPr>
          <p:cNvSpPr txBox="1"/>
          <p:nvPr/>
        </p:nvSpPr>
        <p:spPr>
          <a:xfrm>
            <a:off x="1835696" y="116632"/>
            <a:ext cx="5570756" cy="954107"/>
          </a:xfrm>
          <a:prstGeom prst="rect">
            <a:avLst/>
          </a:prstGeom>
          <a:solidFill>
            <a:schemeClr val="accent4">
              <a:lumMod val="20000"/>
              <a:lumOff val="80000"/>
            </a:schemeClr>
          </a:solidFill>
        </p:spPr>
        <p:txBody>
          <a:bodyPr wrap="none" rtlCol="0">
            <a:spAutoFit/>
          </a:bodyPr>
          <a:lstStyle/>
          <a:p>
            <a:r>
              <a:rPr kumimoji="1" lang="ja-JP" altLang="en-US" sz="2800">
                <a:latin typeface="Hiragino Maru Gothic Pro W4" panose="020F0400000000000000" pitchFamily="34" charset="-128"/>
                <a:ea typeface="Hiragino Maru Gothic Pro W4" panose="020F0400000000000000" pitchFamily="34" charset="-128"/>
              </a:rPr>
              <a:t>教えて日医君</a:t>
            </a:r>
            <a:r>
              <a:rPr kumimoji="1" lang="en-US" altLang="ja-JP" sz="2800" dirty="0">
                <a:latin typeface="Hiragino Maru Gothic Pro W4" panose="020F0400000000000000" pitchFamily="34" charset="-128"/>
                <a:ea typeface="Hiragino Maru Gothic Pro W4" panose="020F0400000000000000" pitchFamily="34" charset="-128"/>
              </a:rPr>
              <a:t>! </a:t>
            </a:r>
          </a:p>
          <a:p>
            <a:r>
              <a:rPr kumimoji="1" lang="en-US" altLang="ja-JP" sz="2800" dirty="0">
                <a:latin typeface="Hiragino Maru Gothic Pro W4" panose="020F0400000000000000" pitchFamily="34" charset="-128"/>
                <a:ea typeface="Hiragino Maru Gothic Pro W4" panose="020F0400000000000000" pitchFamily="34" charset="-128"/>
              </a:rPr>
              <a:t>『</a:t>
            </a:r>
            <a:r>
              <a:rPr kumimoji="1" lang="ja-JP" altLang="en-US" sz="2800">
                <a:latin typeface="Hiragino Maru Gothic Pro W4" panose="020F0400000000000000" pitchFamily="34" charset="-128"/>
                <a:ea typeface="Hiragino Maru Gothic Pro W4" panose="020F0400000000000000" pitchFamily="34" charset="-128"/>
              </a:rPr>
              <a:t>新型タバコも吸っちゃダメ！</a:t>
            </a:r>
            <a:r>
              <a:rPr kumimoji="1" lang="en-US" altLang="ja-JP" sz="2800" dirty="0">
                <a:latin typeface="Hiragino Maru Gothic Pro W4" panose="020F0400000000000000" pitchFamily="34" charset="-128"/>
                <a:ea typeface="Hiragino Maru Gothic Pro W4" panose="020F0400000000000000" pitchFamily="34" charset="-128"/>
              </a:rPr>
              <a:t>』</a:t>
            </a:r>
            <a:endParaRPr kumimoji="1" lang="ja-JP" altLang="en-US" sz="2800">
              <a:latin typeface="Hiragino Maru Gothic Pro W4" panose="020F0400000000000000" pitchFamily="34" charset="-128"/>
              <a:ea typeface="Hiragino Maru Gothic Pro W4" panose="020F0400000000000000" pitchFamily="34" charset="-128"/>
            </a:endParaRPr>
          </a:p>
        </p:txBody>
      </p:sp>
      <p:pic>
        <p:nvPicPr>
          <p:cNvPr id="4" name="図 3" descr="画面, 衣類, ブルー, 男 が含まれている画像&#10;&#10;自動的に生成された説明">
            <a:extLst>
              <a:ext uri="{FF2B5EF4-FFF2-40B4-BE49-F238E27FC236}">
                <a16:creationId xmlns:a16="http://schemas.microsoft.com/office/drawing/2014/main" id="{527E7D53-3DD6-9341-893B-F8FF695AD2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100" y="1198609"/>
            <a:ext cx="7343800" cy="5461566"/>
          </a:xfrm>
          <a:prstGeom prst="rect">
            <a:avLst/>
          </a:prstGeom>
        </p:spPr>
      </p:pic>
    </p:spTree>
    <p:extLst>
      <p:ext uri="{BB962C8B-B14F-4D97-AF65-F5344CB8AC3E}">
        <p14:creationId xmlns:p14="http://schemas.microsoft.com/office/powerpoint/2010/main" val="2028259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CB5C67F-B98D-5E4D-A36C-70362BFFE2BE}"/>
              </a:ext>
            </a:extLst>
          </p:cNvPr>
          <p:cNvSpPr>
            <a:spLocks noGrp="1"/>
          </p:cNvSpPr>
          <p:nvPr>
            <p:ph type="sldNum" sz="quarter" idx="12"/>
          </p:nvPr>
        </p:nvSpPr>
        <p:spPr/>
        <p:txBody>
          <a:bodyPr/>
          <a:lstStyle/>
          <a:p>
            <a:pPr>
              <a:defRPr/>
            </a:pPr>
            <a:fld id="{4C531F98-CA78-470A-BCEA-FDB7CBF3E5AC}" type="slidenum">
              <a:rPr lang="en-US" altLang="ja-JP" smtClean="0">
                <a:latin typeface="Hiragino Maru Gothic Pro W4" panose="020F0400000000000000" pitchFamily="34" charset="-128"/>
                <a:ea typeface="Hiragino Maru Gothic Pro W4" panose="020F0400000000000000" pitchFamily="34" charset="-128"/>
              </a:rPr>
              <a:pPr>
                <a:defRPr/>
              </a:pPr>
              <a:t>37</a:t>
            </a:fld>
            <a:endParaRPr lang="en-US" altLang="ja-JP">
              <a:latin typeface="Hiragino Maru Gothic Pro W4" panose="020F0400000000000000" pitchFamily="34" charset="-128"/>
              <a:ea typeface="Hiragino Maru Gothic Pro W4" panose="020F0400000000000000" pitchFamily="34" charset="-128"/>
            </a:endParaRPr>
          </a:p>
        </p:txBody>
      </p:sp>
      <p:sp>
        <p:nvSpPr>
          <p:cNvPr id="5" name="テキスト ボックス 4">
            <a:extLst>
              <a:ext uri="{FF2B5EF4-FFF2-40B4-BE49-F238E27FC236}">
                <a16:creationId xmlns:a16="http://schemas.microsoft.com/office/drawing/2014/main" id="{C37D3C71-6AD8-B84F-8D93-39F57BD9B9A9}"/>
              </a:ext>
            </a:extLst>
          </p:cNvPr>
          <p:cNvSpPr txBox="1"/>
          <p:nvPr/>
        </p:nvSpPr>
        <p:spPr>
          <a:xfrm>
            <a:off x="1835696" y="116632"/>
            <a:ext cx="5570756" cy="954107"/>
          </a:xfrm>
          <a:prstGeom prst="rect">
            <a:avLst/>
          </a:prstGeom>
          <a:solidFill>
            <a:schemeClr val="accent4">
              <a:lumMod val="20000"/>
              <a:lumOff val="80000"/>
            </a:schemeClr>
          </a:solidFill>
        </p:spPr>
        <p:txBody>
          <a:bodyPr wrap="none" rtlCol="0">
            <a:spAutoFit/>
          </a:bodyPr>
          <a:lstStyle/>
          <a:p>
            <a:r>
              <a:rPr kumimoji="1" lang="ja-JP" altLang="en-US" sz="2800">
                <a:latin typeface="Hiragino Maru Gothic Pro W4" panose="020F0400000000000000" pitchFamily="34" charset="-128"/>
                <a:ea typeface="Hiragino Maru Gothic Pro W4" panose="020F0400000000000000" pitchFamily="34" charset="-128"/>
              </a:rPr>
              <a:t>教えて日医君</a:t>
            </a:r>
            <a:r>
              <a:rPr kumimoji="1" lang="en-US" altLang="ja-JP" sz="2800" dirty="0">
                <a:latin typeface="Hiragino Maru Gothic Pro W4" panose="020F0400000000000000" pitchFamily="34" charset="-128"/>
                <a:ea typeface="Hiragino Maru Gothic Pro W4" panose="020F0400000000000000" pitchFamily="34" charset="-128"/>
              </a:rPr>
              <a:t>! </a:t>
            </a:r>
          </a:p>
          <a:p>
            <a:r>
              <a:rPr kumimoji="1" lang="en-US" altLang="ja-JP" sz="2800" dirty="0">
                <a:latin typeface="Hiragino Maru Gothic Pro W4" panose="020F0400000000000000" pitchFamily="34" charset="-128"/>
                <a:ea typeface="Hiragino Maru Gothic Pro W4" panose="020F0400000000000000" pitchFamily="34" charset="-128"/>
              </a:rPr>
              <a:t>『</a:t>
            </a:r>
            <a:r>
              <a:rPr kumimoji="1" lang="ja-JP" altLang="en-US" sz="2800">
                <a:latin typeface="Hiragino Maru Gothic Pro W4" panose="020F0400000000000000" pitchFamily="34" charset="-128"/>
                <a:ea typeface="Hiragino Maru Gothic Pro W4" panose="020F0400000000000000" pitchFamily="34" charset="-128"/>
              </a:rPr>
              <a:t>新型タバコも吸っちゃダメ！</a:t>
            </a:r>
            <a:r>
              <a:rPr kumimoji="1" lang="en-US" altLang="ja-JP" sz="2800" dirty="0">
                <a:latin typeface="Hiragino Maru Gothic Pro W4" panose="020F0400000000000000" pitchFamily="34" charset="-128"/>
                <a:ea typeface="Hiragino Maru Gothic Pro W4" panose="020F0400000000000000" pitchFamily="34" charset="-128"/>
              </a:rPr>
              <a:t>』</a:t>
            </a:r>
            <a:endParaRPr kumimoji="1" lang="ja-JP" altLang="en-US" sz="2800">
              <a:latin typeface="Hiragino Maru Gothic Pro W4" panose="020F0400000000000000" pitchFamily="34" charset="-128"/>
              <a:ea typeface="Hiragino Maru Gothic Pro W4" panose="020F0400000000000000" pitchFamily="34" charset="-128"/>
            </a:endParaRPr>
          </a:p>
        </p:txBody>
      </p:sp>
      <p:sp>
        <p:nvSpPr>
          <p:cNvPr id="6" name="テキスト ボックス 5">
            <a:extLst>
              <a:ext uri="{FF2B5EF4-FFF2-40B4-BE49-F238E27FC236}">
                <a16:creationId xmlns:a16="http://schemas.microsoft.com/office/drawing/2014/main" id="{D5E04CCF-7D39-5D48-BB70-5DD3C7D164CE}"/>
              </a:ext>
            </a:extLst>
          </p:cNvPr>
          <p:cNvSpPr txBox="1"/>
          <p:nvPr/>
        </p:nvSpPr>
        <p:spPr>
          <a:xfrm>
            <a:off x="3131840" y="6352144"/>
            <a:ext cx="5750292" cy="369332"/>
          </a:xfrm>
          <a:prstGeom prst="rect">
            <a:avLst/>
          </a:prstGeom>
          <a:solidFill>
            <a:schemeClr val="bg1"/>
          </a:solid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公益社団法人　日本医師会　公式</a:t>
            </a:r>
            <a:r>
              <a:rPr kumimoji="1" lang="en-US" altLang="ja-JP" dirty="0" err="1">
                <a:latin typeface="Hiragino Maru Gothic Pro W4" panose="020F0400000000000000" pitchFamily="34" charset="-128"/>
                <a:ea typeface="Hiragino Maru Gothic Pro W4" panose="020F0400000000000000" pitchFamily="34" charset="-128"/>
              </a:rPr>
              <a:t>Youtube</a:t>
            </a:r>
            <a:r>
              <a:rPr kumimoji="1" lang="ja-JP" altLang="en-US">
                <a:latin typeface="Hiragino Maru Gothic Pro W4" panose="020F0400000000000000" pitchFamily="34" charset="-128"/>
                <a:ea typeface="Hiragino Maru Gothic Pro W4" panose="020F0400000000000000" pitchFamily="34" charset="-128"/>
              </a:rPr>
              <a:t>チャンネル</a:t>
            </a:r>
          </a:p>
        </p:txBody>
      </p:sp>
      <p:pic>
        <p:nvPicPr>
          <p:cNvPr id="3" name="新型タバコ(約3分)" descr="新型タバコ(約3分)">
            <a:hlinkClick r:id="" action="ppaction://media"/>
            <a:extLst>
              <a:ext uri="{FF2B5EF4-FFF2-40B4-BE49-F238E27FC236}">
                <a16:creationId xmlns:a16="http://schemas.microsoft.com/office/drawing/2014/main" id="{CDF0ACEC-C508-DB46-A491-EDB9849196C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008" y="1143000"/>
            <a:ext cx="9138991" cy="5140682"/>
          </a:xfrm>
          <a:prstGeom prst="rect">
            <a:avLst/>
          </a:prstGeom>
        </p:spPr>
      </p:pic>
    </p:spTree>
    <p:extLst>
      <p:ext uri="{BB962C8B-B14F-4D97-AF65-F5344CB8AC3E}">
        <p14:creationId xmlns:p14="http://schemas.microsoft.com/office/powerpoint/2010/main" val="2174630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0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339392" y="3429000"/>
            <a:ext cx="8095486" cy="2722155"/>
          </a:xfrm>
          <a:prstGeom prst="rect">
            <a:avLst/>
          </a:prstGeom>
          <a:noFill/>
        </p:spPr>
        <p:txBody>
          <a:bodyPr wrap="none" rtlCol="0">
            <a:spAutoFit/>
          </a:bodyPr>
          <a:lstStyle/>
          <a:p>
            <a:pPr>
              <a:lnSpc>
                <a:spcPts val="7080"/>
              </a:lnSpc>
            </a:pPr>
            <a:r>
              <a:rPr kumimoji="1" lang="ja-JP" altLang="en-US" sz="4200">
                <a:latin typeface="Hiragino Maru Gothic Pro W4" panose="020F0400000000000000" pitchFamily="34" charset="-128"/>
                <a:ea typeface="Hiragino Maru Gothic Pro W4" panose="020F0400000000000000" pitchFamily="34" charset="-128"/>
              </a:rPr>
              <a:t>タバコを毎日一箱</a:t>
            </a:r>
            <a:r>
              <a:rPr lang="en-US" altLang="ja-JP" sz="4200" dirty="0">
                <a:latin typeface="Hiragino Maru Gothic Pro W4" panose="020F0400000000000000" pitchFamily="34" charset="-128"/>
                <a:ea typeface="Hiragino Maru Gothic Pro W4" panose="020F0400000000000000" pitchFamily="34" charset="-128"/>
              </a:rPr>
              <a:t>(540</a:t>
            </a:r>
            <a:r>
              <a:rPr lang="ja-JP" altLang="en-US" sz="4200">
                <a:latin typeface="Hiragino Maru Gothic Pro W4" panose="020F0400000000000000" pitchFamily="34" charset="-128"/>
                <a:ea typeface="Hiragino Maru Gothic Pro W4" panose="020F0400000000000000" pitchFamily="34" charset="-128"/>
              </a:rPr>
              <a:t>円</a:t>
            </a:r>
            <a:r>
              <a:rPr lang="en-US" altLang="ja-JP" sz="4200" dirty="0">
                <a:latin typeface="Hiragino Maru Gothic Pro W4" panose="020F0400000000000000" pitchFamily="34" charset="-128"/>
                <a:ea typeface="Hiragino Maru Gothic Pro W4" panose="020F0400000000000000" pitchFamily="34" charset="-128"/>
              </a:rPr>
              <a:t>)</a:t>
            </a:r>
            <a:r>
              <a:rPr lang="ja-JP" altLang="en-US" sz="4200">
                <a:latin typeface="Hiragino Maru Gothic Pro W4" panose="020F0400000000000000" pitchFamily="34" charset="-128"/>
                <a:ea typeface="Hiragino Maru Gothic Pro W4" panose="020F0400000000000000" pitchFamily="34" charset="-128"/>
              </a:rPr>
              <a:t>吸うと</a:t>
            </a:r>
            <a:endParaRPr kumimoji="1" lang="en-US" altLang="ja-JP" sz="42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200">
                <a:latin typeface="Hiragino Maru Gothic Pro W4" panose="020F0400000000000000" pitchFamily="34" charset="-128"/>
                <a:ea typeface="Hiragino Maru Gothic Pro W4" panose="020F0400000000000000" pitchFamily="34" charset="-128"/>
              </a:rPr>
              <a:t>１年間でどれくらいのお金を</a:t>
            </a:r>
            <a:endParaRPr kumimoji="1" lang="en-US" altLang="ja-JP" sz="42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200">
                <a:latin typeface="Hiragino Maru Gothic Pro W4" panose="020F0400000000000000" pitchFamily="34" charset="-128"/>
                <a:ea typeface="Hiragino Maru Gothic Pro W4" panose="020F0400000000000000" pitchFamily="34" charset="-128"/>
              </a:rPr>
              <a:t>使うことになるでしょう？</a:t>
            </a:r>
            <a:endParaRPr kumimoji="1" lang="en-US" altLang="ja-JP" sz="42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第９問</a:t>
            </a:r>
          </a:p>
        </p:txBody>
      </p:sp>
    </p:spTree>
    <p:extLst>
      <p:ext uri="{BB962C8B-B14F-4D97-AF65-F5344CB8AC3E}">
        <p14:creationId xmlns:p14="http://schemas.microsoft.com/office/powerpoint/2010/main" val="34445637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挿絵 が含まれている画像&#10;&#10;自動的に生成された説明">
            <a:extLst>
              <a:ext uri="{FF2B5EF4-FFF2-40B4-BE49-F238E27FC236}">
                <a16:creationId xmlns:a16="http://schemas.microsoft.com/office/drawing/2014/main" id="{873E9F8E-3C3C-AA47-BECA-E7CD4BC1D32E}"/>
              </a:ext>
            </a:extLst>
          </p:cNvPr>
          <p:cNvPicPr>
            <a:picLocks noChangeAspect="1"/>
          </p:cNvPicPr>
          <p:nvPr/>
        </p:nvPicPr>
        <p:blipFill>
          <a:blip r:embed="rId3"/>
          <a:stretch>
            <a:fillRect/>
          </a:stretch>
        </p:blipFill>
        <p:spPr>
          <a:xfrm>
            <a:off x="6111582" y="3842910"/>
            <a:ext cx="2459759" cy="2945819"/>
          </a:xfrm>
          <a:prstGeom prst="rect">
            <a:avLst/>
          </a:prstGeom>
        </p:spPr>
      </p:pic>
      <p:pic>
        <p:nvPicPr>
          <p:cNvPr id="7" name="図 6" descr="アイコン&#10;&#10;自動的に生成された説明">
            <a:extLst>
              <a:ext uri="{FF2B5EF4-FFF2-40B4-BE49-F238E27FC236}">
                <a16:creationId xmlns:a16="http://schemas.microsoft.com/office/drawing/2014/main" id="{EC784D82-4A78-F744-AD31-F7882E37F870}"/>
              </a:ext>
            </a:extLst>
          </p:cNvPr>
          <p:cNvPicPr>
            <a:picLocks noChangeAspect="1"/>
          </p:cNvPicPr>
          <p:nvPr/>
        </p:nvPicPr>
        <p:blipFill>
          <a:blip r:embed="rId4"/>
          <a:stretch>
            <a:fillRect/>
          </a:stretch>
        </p:blipFill>
        <p:spPr>
          <a:xfrm>
            <a:off x="6561862" y="1955231"/>
            <a:ext cx="2457447" cy="1901534"/>
          </a:xfrm>
          <a:prstGeom prst="rect">
            <a:avLst/>
          </a:prstGeom>
        </p:spPr>
      </p:pic>
      <p:pic>
        <p:nvPicPr>
          <p:cNvPr id="9" name="図 8" descr="アイコン&#10;&#10;低い精度で自動的に生成された説明">
            <a:extLst>
              <a:ext uri="{FF2B5EF4-FFF2-40B4-BE49-F238E27FC236}">
                <a16:creationId xmlns:a16="http://schemas.microsoft.com/office/drawing/2014/main" id="{12093515-7F2D-3B4D-8192-40B5734DBE11}"/>
              </a:ext>
            </a:extLst>
          </p:cNvPr>
          <p:cNvPicPr>
            <a:picLocks noChangeAspect="1"/>
          </p:cNvPicPr>
          <p:nvPr/>
        </p:nvPicPr>
        <p:blipFill>
          <a:blip r:embed="rId5"/>
          <a:stretch>
            <a:fillRect/>
          </a:stretch>
        </p:blipFill>
        <p:spPr>
          <a:xfrm>
            <a:off x="572659" y="3992714"/>
            <a:ext cx="3567544" cy="2675658"/>
          </a:xfrm>
          <a:prstGeom prst="rect">
            <a:avLst/>
          </a:prstGeom>
        </p:spPr>
      </p:pic>
      <p:sp>
        <p:nvSpPr>
          <p:cNvPr id="10" name="テキスト ボックス 9">
            <a:extLst>
              <a:ext uri="{FF2B5EF4-FFF2-40B4-BE49-F238E27FC236}">
                <a16:creationId xmlns:a16="http://schemas.microsoft.com/office/drawing/2014/main" id="{65009338-384F-8B44-B36A-7C96167708A2}"/>
              </a:ext>
            </a:extLst>
          </p:cNvPr>
          <p:cNvSpPr txBox="1"/>
          <p:nvPr/>
        </p:nvSpPr>
        <p:spPr>
          <a:xfrm>
            <a:off x="207818" y="467484"/>
            <a:ext cx="6753772" cy="1558760"/>
          </a:xfrm>
          <a:prstGeom prst="rect">
            <a:avLst/>
          </a:prstGeom>
          <a:noFill/>
        </p:spPr>
        <p:txBody>
          <a:bodyPr wrap="none" rtlCol="0">
            <a:spAutoFit/>
          </a:bodyPr>
          <a:lstStyle/>
          <a:p>
            <a:pPr>
              <a:lnSpc>
                <a:spcPts val="5980"/>
              </a:lnSpc>
            </a:pPr>
            <a:r>
              <a:rPr kumimoji="1" lang="ja-JP" altLang="en-US" sz="4000">
                <a:latin typeface="Hiragino Maru Gothic Pro W4" panose="020F0400000000000000" pitchFamily="34" charset="-128"/>
                <a:ea typeface="Hiragino Maru Gothic Pro W4" panose="020F0400000000000000" pitchFamily="34" charset="-128"/>
              </a:rPr>
              <a:t>タバコは一箱</a:t>
            </a:r>
            <a:r>
              <a:rPr kumimoji="1" lang="en-US" altLang="ja-JP" sz="4000" dirty="0">
                <a:latin typeface="Hiragino Maru Gothic Pro W4" panose="020F0400000000000000" pitchFamily="34" charset="-128"/>
                <a:ea typeface="Hiragino Maru Gothic Pro W4" panose="020F0400000000000000" pitchFamily="34" charset="-128"/>
              </a:rPr>
              <a:t>540</a:t>
            </a:r>
            <a:r>
              <a:rPr kumimoji="1" lang="ja-JP" altLang="en-US" sz="4000">
                <a:latin typeface="Hiragino Maru Gothic Pro W4" panose="020F0400000000000000" pitchFamily="34" charset="-128"/>
                <a:ea typeface="Hiragino Maru Gothic Pro W4" panose="020F0400000000000000" pitchFamily="34" charset="-128"/>
              </a:rPr>
              <a:t>円</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5980"/>
              </a:lnSpc>
            </a:pPr>
            <a:r>
              <a:rPr kumimoji="1" lang="en-US" altLang="ja-JP" sz="4000" dirty="0">
                <a:latin typeface="Hiragino Maru Gothic Pro W4" panose="020F0400000000000000" pitchFamily="34" charset="-128"/>
                <a:ea typeface="Hiragino Maru Gothic Pro W4" panose="020F0400000000000000" pitchFamily="34" charset="-128"/>
              </a:rPr>
              <a:t>540</a:t>
            </a:r>
            <a:r>
              <a:rPr kumimoji="1" lang="ja-JP" altLang="en-US" sz="4000">
                <a:latin typeface="Hiragino Maru Gothic Pro W4" panose="020F0400000000000000" pitchFamily="34" charset="-128"/>
                <a:ea typeface="Hiragino Maru Gothic Pro W4" panose="020F0400000000000000" pitchFamily="34" charset="-128"/>
              </a:rPr>
              <a:t>円</a:t>
            </a:r>
            <a:r>
              <a:rPr kumimoji="1" lang="en-US" altLang="ja-JP" sz="4000" dirty="0">
                <a:latin typeface="Hiragino Maru Gothic Pro W4" panose="020F0400000000000000" pitchFamily="34" charset="-128"/>
                <a:ea typeface="Hiragino Maru Gothic Pro W4" panose="020F0400000000000000" pitchFamily="34" charset="-128"/>
              </a:rPr>
              <a:t>×365</a:t>
            </a:r>
            <a:r>
              <a:rPr kumimoji="1" lang="ja-JP" altLang="en-US" sz="4000">
                <a:latin typeface="Hiragino Maru Gothic Pro W4" panose="020F0400000000000000" pitchFamily="34" charset="-128"/>
                <a:ea typeface="Hiragino Maru Gothic Pro W4" panose="020F0400000000000000" pitchFamily="34" charset="-128"/>
              </a:rPr>
              <a:t>日＝</a:t>
            </a:r>
            <a:r>
              <a:rPr kumimoji="1" lang="en-US" altLang="ja-JP" sz="4000" dirty="0">
                <a:latin typeface="Hiragino Maru Gothic Pro W4" panose="020F0400000000000000" pitchFamily="34" charset="-128"/>
                <a:ea typeface="Hiragino Maru Gothic Pro W4" panose="020F0400000000000000" pitchFamily="34" charset="-128"/>
              </a:rPr>
              <a:t>197,100</a:t>
            </a:r>
            <a:r>
              <a:rPr kumimoji="1" lang="ja-JP" altLang="en-US" sz="4000">
                <a:latin typeface="Hiragino Maru Gothic Pro W4" panose="020F0400000000000000" pitchFamily="34" charset="-128"/>
                <a:ea typeface="Hiragino Maru Gothic Pro W4" panose="020F0400000000000000" pitchFamily="34" charset="-128"/>
              </a:rPr>
              <a:t>円</a:t>
            </a:r>
            <a:endParaRPr kumimoji="1" lang="en-US" altLang="ja-JP" sz="4000" dirty="0">
              <a:latin typeface="Hiragino Maru Gothic Pro W4" panose="020F0400000000000000" pitchFamily="34" charset="-128"/>
              <a:ea typeface="Hiragino Maru Gothic Pro W4" panose="020F0400000000000000" pitchFamily="34" charset="-128"/>
            </a:endParaRPr>
          </a:p>
        </p:txBody>
      </p:sp>
      <p:sp>
        <p:nvSpPr>
          <p:cNvPr id="11" name="テキスト ボックス 10">
            <a:extLst>
              <a:ext uri="{FF2B5EF4-FFF2-40B4-BE49-F238E27FC236}">
                <a16:creationId xmlns:a16="http://schemas.microsoft.com/office/drawing/2014/main" id="{2F27B1A2-D4DA-0940-AC6F-34FB8C5D4601}"/>
              </a:ext>
            </a:extLst>
          </p:cNvPr>
          <p:cNvSpPr txBox="1"/>
          <p:nvPr/>
        </p:nvSpPr>
        <p:spPr>
          <a:xfrm>
            <a:off x="284346" y="2313598"/>
            <a:ext cx="5827236" cy="1558760"/>
          </a:xfrm>
          <a:prstGeom prst="rect">
            <a:avLst/>
          </a:prstGeom>
          <a:solidFill>
            <a:schemeClr val="accent4">
              <a:lumMod val="20000"/>
              <a:lumOff val="80000"/>
            </a:schemeClr>
          </a:solidFill>
          <a:ln w="38100">
            <a:solidFill>
              <a:srgbClr val="0432FF"/>
            </a:solidFill>
          </a:ln>
        </p:spPr>
        <p:txBody>
          <a:bodyPr wrap="none" rtlCol="0">
            <a:spAutoFit/>
          </a:bodyPr>
          <a:lstStyle/>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年間･約</a:t>
            </a:r>
            <a:r>
              <a:rPr kumimoji="1" lang="en-US" altLang="ja-JP" sz="4000" dirty="0">
                <a:solidFill>
                  <a:srgbClr val="FF0000"/>
                </a:solidFill>
                <a:latin typeface="Hiragino Maru Gothic Pro W4" panose="020F0400000000000000" pitchFamily="34" charset="-128"/>
                <a:ea typeface="Hiragino Maru Gothic Pro W4" panose="020F0400000000000000" pitchFamily="34" charset="-128"/>
              </a:rPr>
              <a:t>20</a:t>
            </a: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万円払って</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健康を害しているのです</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973015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218303" y="3340711"/>
            <a:ext cx="6955750" cy="3017301"/>
          </a:xfrm>
          <a:prstGeom prst="rect">
            <a:avLst/>
          </a:prstGeom>
          <a:noFill/>
        </p:spPr>
        <p:txBody>
          <a:bodyPr wrap="none" rtlCol="0">
            <a:spAutoFit/>
          </a:bodyPr>
          <a:lstStyle/>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タバコの煙には、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体に悪い物質がどれくらい</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入っているでしょうか？</a:t>
            </a:r>
          </a:p>
        </p:txBody>
      </p:sp>
      <p:sp>
        <p:nvSpPr>
          <p:cNvPr id="6" name="テキスト ボックス 5">
            <a:extLst>
              <a:ext uri="{FF2B5EF4-FFF2-40B4-BE49-F238E27FC236}">
                <a16:creationId xmlns:a16="http://schemas.microsoft.com/office/drawing/2014/main" id="{681830AA-A22A-9F48-8147-AB50E2056A39}"/>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第１問</a:t>
            </a:r>
          </a:p>
        </p:txBody>
      </p:sp>
    </p:spTree>
    <p:extLst>
      <p:ext uri="{BB962C8B-B14F-4D97-AF65-F5344CB8AC3E}">
        <p14:creationId xmlns:p14="http://schemas.microsoft.com/office/powerpoint/2010/main" val="2842085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978711" y="3429000"/>
            <a:ext cx="7186583" cy="2722155"/>
          </a:xfrm>
          <a:prstGeom prst="rect">
            <a:avLst/>
          </a:prstGeom>
          <a:noFill/>
        </p:spPr>
        <p:txBody>
          <a:bodyPr wrap="none" rtlCol="0">
            <a:spAutoFit/>
          </a:bodyPr>
          <a:lstStyle/>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タバコを吸わない、</a:t>
            </a:r>
            <a:endParaRPr kumimoji="1"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lang="ja-JP" altLang="en-US" sz="4200">
                <a:latin typeface="Hiragino Maru Gothic Pro W4" panose="020F0400000000000000" pitchFamily="34" charset="-128"/>
                <a:ea typeface="Hiragino Maru Gothic Pro W4" panose="020F0400000000000000" pitchFamily="34" charset="-128"/>
              </a:rPr>
              <a:t>タバコに近づかないためには</a:t>
            </a:r>
            <a:endParaRPr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どうしますか？</a:t>
            </a:r>
            <a:endParaRPr kumimoji="1" lang="en-US" altLang="ja-JP" sz="4200" dirty="0">
              <a:latin typeface="Hiragino Maru Gothic Pro W4" panose="020F0400000000000000" pitchFamily="34" charset="-128"/>
              <a:ea typeface="Hiragino Maru Gothic Pro W4" panose="020F0400000000000000" pitchFamily="34" charset="-128"/>
            </a:endParaRPr>
          </a:p>
        </p:txBody>
      </p:sp>
      <p:pic>
        <p:nvPicPr>
          <p:cNvPr id="6" name="図 5" descr="ロゴ が含まれている画像&#10;&#10;自動的に生成された説明">
            <a:extLst>
              <a:ext uri="{FF2B5EF4-FFF2-40B4-BE49-F238E27FC236}">
                <a16:creationId xmlns:a16="http://schemas.microsoft.com/office/drawing/2014/main" id="{F9CBB65F-165B-1E4F-8506-ADD44766F7F9}"/>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18776351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0178" name="スライド番号プレースホルダ 5"/>
          <p:cNvSpPr>
            <a:spLocks noGrp="1"/>
          </p:cNvSpPr>
          <p:nvPr>
            <p:ph type="sldNum" sz="quarter" idx="12"/>
          </p:nvPr>
        </p:nvSpPr>
        <p:spPr>
          <a:noFill/>
        </p:spPr>
        <p:txBody>
          <a:bodyPr/>
          <a:lstStyle/>
          <a:p>
            <a:fld id="{FCAE5692-33FE-4D7A-9378-530A95E7CB80}" type="slidenum">
              <a:rPr lang="en-US" altLang="ja-JP" smtClean="0"/>
              <a:pPr/>
              <a:t>41</a:t>
            </a:fld>
            <a:endParaRPr lang="en-US" altLang="ja-JP"/>
          </a:p>
        </p:txBody>
      </p:sp>
      <p:sp>
        <p:nvSpPr>
          <p:cNvPr id="4" name="テキスト ボックス 3">
            <a:extLst>
              <a:ext uri="{FF2B5EF4-FFF2-40B4-BE49-F238E27FC236}">
                <a16:creationId xmlns:a16="http://schemas.microsoft.com/office/drawing/2014/main" id="{CF36167C-616B-D94E-9C79-D244F55B5C84}"/>
              </a:ext>
            </a:extLst>
          </p:cNvPr>
          <p:cNvSpPr txBox="1"/>
          <p:nvPr/>
        </p:nvSpPr>
        <p:spPr>
          <a:xfrm>
            <a:off x="683568" y="1628800"/>
            <a:ext cx="5760640" cy="4562788"/>
          </a:xfrm>
          <a:prstGeom prst="rect">
            <a:avLst/>
          </a:prstGeom>
          <a:noFill/>
        </p:spPr>
        <p:txBody>
          <a:bodyPr wrap="square" rtlCol="0">
            <a:spAutoFit/>
          </a:bodyPr>
          <a:lstStyle/>
          <a:p>
            <a:pPr>
              <a:lnSpc>
                <a:spcPts val="5900"/>
              </a:lnSpc>
            </a:pPr>
            <a:r>
              <a:rPr lang="ja-JP" altLang="en-US" sz="3600">
                <a:latin typeface="Hiragino Maru Gothic Pro W4" panose="020F0400000000000000" pitchFamily="34" charset="-128"/>
                <a:ea typeface="Hiragino Maru Gothic Pro W4" panose="020F0400000000000000" pitchFamily="34" charset="-128"/>
              </a:rPr>
              <a:t>･先輩や友だちに</a:t>
            </a:r>
            <a:r>
              <a:rPr lang="ja-JP" altLang="en-US" sz="3600">
                <a:solidFill>
                  <a:srgbClr val="FF0000"/>
                </a:solidFill>
                <a:latin typeface="Hiragino Maru Gothic Pro W4" panose="020F0400000000000000" pitchFamily="34" charset="-128"/>
                <a:ea typeface="Hiragino Maru Gothic Pro W4" panose="020F0400000000000000" pitchFamily="34" charset="-128"/>
              </a:rPr>
              <a:t>誘われた</a:t>
            </a:r>
            <a:endParaRPr lang="en-US" altLang="ja-JP" sz="36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900"/>
              </a:lnSpc>
            </a:pPr>
            <a:r>
              <a:rPr kumimoji="1" lang="ja-JP" altLang="en-US" sz="3600">
                <a:latin typeface="Hiragino Maru Gothic Pro W4" panose="020F0400000000000000" pitchFamily="34" charset="-128"/>
                <a:ea typeface="Hiragino Maru Gothic Pro W4" panose="020F0400000000000000" pitchFamily="34" charset="-128"/>
              </a:rPr>
              <a:t>･家族に</a:t>
            </a:r>
            <a:r>
              <a:rPr kumimoji="1" lang="ja-JP" altLang="en-US" sz="3600">
                <a:solidFill>
                  <a:srgbClr val="FF0000"/>
                </a:solidFill>
                <a:latin typeface="Hiragino Maru Gothic Pro W4" panose="020F0400000000000000" pitchFamily="34" charset="-128"/>
                <a:ea typeface="Hiragino Maru Gothic Pro W4" panose="020F0400000000000000" pitchFamily="34" charset="-128"/>
              </a:rPr>
              <a:t>すすめられた</a:t>
            </a:r>
            <a:endParaRPr kumimoji="1" lang="en-US" altLang="ja-JP" sz="36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900"/>
              </a:lnSpc>
            </a:pPr>
            <a:r>
              <a:rPr lang="ja-JP" altLang="en-US" sz="3600">
                <a:latin typeface="Hiragino Maru Gothic Pro W4" panose="020F0400000000000000" pitchFamily="34" charset="-128"/>
                <a:ea typeface="Hiragino Maru Gothic Pro W4" panose="020F0400000000000000" pitchFamily="34" charset="-128"/>
              </a:rPr>
              <a:t>･家族が吸ってるのを見た</a:t>
            </a:r>
            <a:endParaRPr lang="en-US" altLang="ja-JP" sz="3600" dirty="0">
              <a:latin typeface="Hiragino Maru Gothic Pro W4" panose="020F0400000000000000" pitchFamily="34" charset="-128"/>
              <a:ea typeface="Hiragino Maru Gothic Pro W4" panose="020F0400000000000000" pitchFamily="34" charset="-128"/>
            </a:endParaRPr>
          </a:p>
          <a:p>
            <a:pPr>
              <a:lnSpc>
                <a:spcPts val="5900"/>
              </a:lnSpc>
            </a:pPr>
            <a:r>
              <a:rPr kumimoji="1" lang="ja-JP" altLang="en-US" sz="3600">
                <a:latin typeface="Hiragino Maru Gothic Pro W4" panose="020F0400000000000000" pitchFamily="34" charset="-128"/>
                <a:ea typeface="Hiragino Maru Gothic Pro W4" panose="020F0400000000000000" pitchFamily="34" charset="-128"/>
              </a:rPr>
              <a:t>･テレビの</a:t>
            </a:r>
            <a:r>
              <a:rPr kumimoji="1" lang="en-US" altLang="ja-JP" sz="3600" dirty="0">
                <a:latin typeface="Hiragino Maru Gothic Pro W4" panose="020F0400000000000000" pitchFamily="34" charset="-128"/>
                <a:ea typeface="Hiragino Maru Gothic Pro W4" panose="020F0400000000000000" pitchFamily="34" charset="-128"/>
              </a:rPr>
              <a:t>CM</a:t>
            </a:r>
            <a:r>
              <a:rPr kumimoji="1" lang="ja-JP" altLang="en-US" sz="3600">
                <a:latin typeface="Hiragino Maru Gothic Pro W4" panose="020F0400000000000000" pitchFamily="34" charset="-128"/>
                <a:ea typeface="Hiragino Maru Gothic Pro W4" panose="020F0400000000000000" pitchFamily="34" charset="-128"/>
              </a:rPr>
              <a:t>を見て</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900"/>
              </a:lnSpc>
            </a:pPr>
            <a:r>
              <a:rPr lang="ja-JP" altLang="en-US" sz="3600">
                <a:latin typeface="Hiragino Maru Gothic Pro W4" panose="020F0400000000000000" pitchFamily="34" charset="-128"/>
                <a:ea typeface="Hiragino Maru Gothic Pro W4" panose="020F0400000000000000" pitchFamily="34" charset="-128"/>
              </a:rPr>
              <a:t>･興味があった</a:t>
            </a:r>
            <a:endParaRPr lang="en-US" altLang="ja-JP" sz="3600" dirty="0">
              <a:latin typeface="Hiragino Maru Gothic Pro W4" panose="020F0400000000000000" pitchFamily="34" charset="-128"/>
              <a:ea typeface="Hiragino Maru Gothic Pro W4" panose="020F0400000000000000" pitchFamily="34" charset="-128"/>
            </a:endParaRPr>
          </a:p>
          <a:p>
            <a:pPr>
              <a:lnSpc>
                <a:spcPts val="5900"/>
              </a:lnSpc>
            </a:pPr>
            <a:r>
              <a:rPr kumimoji="1" lang="ja-JP" altLang="en-US" sz="3600">
                <a:latin typeface="Hiragino Maru Gothic Pro W4" panose="020F0400000000000000" pitchFamily="34" charset="-128"/>
                <a:ea typeface="Hiragino Maru Gothic Pro W4" panose="020F0400000000000000" pitchFamily="34" charset="-128"/>
              </a:rPr>
              <a:t>･なんとなく･･好奇心</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9" name="角丸四角形 8">
            <a:extLst>
              <a:ext uri="{FF2B5EF4-FFF2-40B4-BE49-F238E27FC236}">
                <a16:creationId xmlns:a16="http://schemas.microsoft.com/office/drawing/2014/main" id="{6E490323-6C17-4B43-AD90-8B47DAA42939}"/>
              </a:ext>
            </a:extLst>
          </p:cNvPr>
          <p:cNvSpPr/>
          <p:nvPr/>
        </p:nvSpPr>
        <p:spPr>
          <a:xfrm>
            <a:off x="638497" y="293522"/>
            <a:ext cx="7848873" cy="831222"/>
          </a:xfrm>
          <a:prstGeom prst="roundRect">
            <a:avLst/>
          </a:prstGeom>
          <a:solidFill>
            <a:srgbClr val="FFFF00"/>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800">
                <a:solidFill>
                  <a:schemeClr val="tx1"/>
                </a:solidFill>
                <a:latin typeface="Hiragino Maru Gothic Pro W4" panose="020F0400000000000000" pitchFamily="34" charset="-128"/>
                <a:ea typeface="Hiragino Maru Gothic Pro W4" panose="020F0400000000000000" pitchFamily="34" charset="-128"/>
              </a:rPr>
              <a:t>未成年者の喫煙のきっかけは？</a:t>
            </a:r>
          </a:p>
        </p:txBody>
      </p:sp>
    </p:spTree>
    <p:extLst>
      <p:ext uri="{BB962C8B-B14F-4D97-AF65-F5344CB8AC3E}">
        <p14:creationId xmlns:p14="http://schemas.microsoft.com/office/powerpoint/2010/main" val="31420031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99D57C-F032-1546-AB2E-53D90E8637A1}"/>
              </a:ext>
            </a:extLst>
          </p:cNvPr>
          <p:cNvSpPr>
            <a:spLocks noGrp="1"/>
          </p:cNvSpPr>
          <p:nvPr>
            <p:ph type="sldNum" sz="quarter" idx="12"/>
          </p:nvPr>
        </p:nvSpPr>
        <p:spPr/>
        <p:txBody>
          <a:bodyPr/>
          <a:lstStyle/>
          <a:p>
            <a:pPr>
              <a:defRPr/>
            </a:pPr>
            <a:fld id="{4C531F98-CA78-470A-BCEA-FDB7CBF3E5AC}" type="slidenum">
              <a:rPr lang="en-US" altLang="ja-JP" smtClean="0"/>
              <a:pPr>
                <a:defRPr/>
              </a:pPr>
              <a:t>42</a:t>
            </a:fld>
            <a:endParaRPr lang="en-US" altLang="ja-JP"/>
          </a:p>
        </p:txBody>
      </p:sp>
      <p:pic>
        <p:nvPicPr>
          <p:cNvPr id="4" name="図 3" descr="プレート が含まれている画像&#10;&#10;自動的に生成された説明">
            <a:extLst>
              <a:ext uri="{FF2B5EF4-FFF2-40B4-BE49-F238E27FC236}">
                <a16:creationId xmlns:a16="http://schemas.microsoft.com/office/drawing/2014/main" id="{C9796F70-62F6-1948-8AD8-F54B3688B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3525985"/>
            <a:ext cx="5645771" cy="3359399"/>
          </a:xfrm>
          <a:prstGeom prst="rect">
            <a:avLst/>
          </a:prstGeom>
        </p:spPr>
      </p:pic>
      <p:sp>
        <p:nvSpPr>
          <p:cNvPr id="5" name="テキスト ボックス 4">
            <a:extLst>
              <a:ext uri="{FF2B5EF4-FFF2-40B4-BE49-F238E27FC236}">
                <a16:creationId xmlns:a16="http://schemas.microsoft.com/office/drawing/2014/main" id="{45624B9D-6524-094D-A4C8-C9F3D2979CEE}"/>
              </a:ext>
            </a:extLst>
          </p:cNvPr>
          <p:cNvSpPr txBox="1">
            <a:spLocks noChangeArrowheads="1"/>
          </p:cNvSpPr>
          <p:nvPr/>
        </p:nvSpPr>
        <p:spPr bwMode="auto">
          <a:xfrm>
            <a:off x="359408" y="689173"/>
            <a:ext cx="8425184" cy="2457981"/>
          </a:xfrm>
          <a:prstGeom prst="rect">
            <a:avLst/>
          </a:prstGeom>
          <a:noFill/>
          <a:ln w="9525">
            <a:noFill/>
            <a:miter lim="800000"/>
            <a:headEnd/>
            <a:tailEnd/>
          </a:ln>
        </p:spPr>
        <p:txBody>
          <a:bodyPr wrap="square">
            <a:spAutoFit/>
          </a:bodyPr>
          <a:lstStyle/>
          <a:p>
            <a:pPr algn="ctr">
              <a:lnSpc>
                <a:spcPts val="6260"/>
              </a:lnSpc>
            </a:pPr>
            <a:r>
              <a:rPr lang="ja-JP" altLang="en-US" sz="4800">
                <a:solidFill>
                  <a:srgbClr val="000099"/>
                </a:solidFill>
                <a:latin typeface="Hiragino Maru Gothic Pro W4" panose="020F0400000000000000" pitchFamily="34" charset="-128"/>
                <a:ea typeface="Hiragino Maru Gothic Pro W4" panose="020F0400000000000000" pitchFamily="34" charset="-128"/>
              </a:rPr>
              <a:t>タバコはやめる</a:t>
            </a:r>
            <a:r>
              <a:rPr lang="ja-JP" altLang="en-US" sz="4800" dirty="0">
                <a:solidFill>
                  <a:srgbClr val="000099"/>
                </a:solidFill>
                <a:latin typeface="Hiragino Maru Gothic Pro W4" panose="020F0400000000000000" pitchFamily="34" charset="-128"/>
                <a:ea typeface="Hiragino Maru Gothic Pro W4" panose="020F0400000000000000" pitchFamily="34" charset="-128"/>
              </a:rPr>
              <a:t>のは</a:t>
            </a:r>
            <a:endParaRPr lang="en-US" altLang="ja-JP" sz="48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6260"/>
              </a:lnSpc>
            </a:pPr>
            <a:r>
              <a:rPr lang="ja-JP" altLang="en-US" sz="4800">
                <a:solidFill>
                  <a:srgbClr val="000099"/>
                </a:solidFill>
                <a:latin typeface="Hiragino Maru Gothic Pro W4" panose="020F0400000000000000" pitchFamily="34" charset="-128"/>
                <a:ea typeface="Hiragino Maru Gothic Pro W4" panose="020F0400000000000000" pitchFamily="34" charset="-128"/>
              </a:rPr>
              <a:t>むずかしい。だから</a:t>
            </a:r>
            <a:endParaRPr lang="en-US" altLang="ja-JP" sz="48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6260"/>
              </a:lnSpc>
            </a:pPr>
            <a:r>
              <a:rPr lang="ja-JP" altLang="en-US" sz="4800" dirty="0">
                <a:solidFill>
                  <a:srgbClr val="FF0000"/>
                </a:solidFill>
                <a:latin typeface="Hiragino Maru Gothic Pro W4" panose="020F0400000000000000" pitchFamily="34" charset="-128"/>
                <a:ea typeface="Hiragino Maru Gothic Pro W4" panose="020F0400000000000000" pitchFamily="34" charset="-128"/>
              </a:rPr>
              <a:t>吸わないことが一番大事！</a:t>
            </a:r>
          </a:p>
        </p:txBody>
      </p:sp>
      <p:sp>
        <p:nvSpPr>
          <p:cNvPr id="6" name="角丸四角形吹き出し 5">
            <a:extLst>
              <a:ext uri="{FF2B5EF4-FFF2-40B4-BE49-F238E27FC236}">
                <a16:creationId xmlns:a16="http://schemas.microsoft.com/office/drawing/2014/main" id="{9BAAAA2F-2A4D-4F4B-A80E-532421C889B0}"/>
              </a:ext>
            </a:extLst>
          </p:cNvPr>
          <p:cNvSpPr/>
          <p:nvPr/>
        </p:nvSpPr>
        <p:spPr>
          <a:xfrm>
            <a:off x="611560" y="3512222"/>
            <a:ext cx="2052228" cy="792088"/>
          </a:xfrm>
          <a:prstGeom prst="wedgeRoundRectCallout">
            <a:avLst>
              <a:gd name="adj1" fmla="val 59748"/>
              <a:gd name="adj2" fmla="val 81741"/>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きっぱりと</a:t>
            </a:r>
          </a:p>
        </p:txBody>
      </p:sp>
      <p:sp>
        <p:nvSpPr>
          <p:cNvPr id="7" name="角丸四角形吹き出し 6">
            <a:extLst>
              <a:ext uri="{FF2B5EF4-FFF2-40B4-BE49-F238E27FC236}">
                <a16:creationId xmlns:a16="http://schemas.microsoft.com/office/drawing/2014/main" id="{366AEBD6-EAAD-1043-9922-EBD01F78AAC2}"/>
              </a:ext>
            </a:extLst>
          </p:cNvPr>
          <p:cNvSpPr/>
          <p:nvPr/>
        </p:nvSpPr>
        <p:spPr>
          <a:xfrm>
            <a:off x="6552220" y="3662933"/>
            <a:ext cx="2052228" cy="792088"/>
          </a:xfrm>
          <a:prstGeom prst="wedgeRoundRectCallout">
            <a:avLst>
              <a:gd name="adj1" fmla="val -52571"/>
              <a:gd name="adj2" fmla="val 115411"/>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断ろう！</a:t>
            </a:r>
          </a:p>
        </p:txBody>
      </p:sp>
    </p:spTree>
    <p:extLst>
      <p:ext uri="{BB962C8B-B14F-4D97-AF65-F5344CB8AC3E}">
        <p14:creationId xmlns:p14="http://schemas.microsoft.com/office/powerpoint/2010/main" val="26241787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E71B474-8492-214D-94AB-297ECFF7A8EC}"/>
              </a:ext>
            </a:extLst>
          </p:cNvPr>
          <p:cNvSpPr>
            <a:spLocks noGrp="1"/>
          </p:cNvSpPr>
          <p:nvPr>
            <p:ph type="sldNum" sz="quarter" idx="12"/>
          </p:nvPr>
        </p:nvSpPr>
        <p:spPr/>
        <p:txBody>
          <a:bodyPr/>
          <a:lstStyle/>
          <a:p>
            <a:pPr>
              <a:defRPr/>
            </a:pPr>
            <a:fld id="{4C531F98-CA78-470A-BCEA-FDB7CBF3E5AC}" type="slidenum">
              <a:rPr lang="en-US" altLang="ja-JP" smtClean="0"/>
              <a:pPr>
                <a:defRPr/>
              </a:pPr>
              <a:t>43</a:t>
            </a:fld>
            <a:endParaRPr lang="en-US" altLang="ja-JP"/>
          </a:p>
        </p:txBody>
      </p:sp>
      <p:pic>
        <p:nvPicPr>
          <p:cNvPr id="3" name="Picture 4">
            <a:extLst>
              <a:ext uri="{FF2B5EF4-FFF2-40B4-BE49-F238E27FC236}">
                <a16:creationId xmlns:a16="http://schemas.microsoft.com/office/drawing/2014/main" id="{50DA0A86-D48C-BD45-8922-1EB95025D908}"/>
              </a:ext>
            </a:extLst>
          </p:cNvPr>
          <p:cNvPicPr>
            <a:picLocks noChangeAspect="1" noChangeArrowheads="1"/>
          </p:cNvPicPr>
          <p:nvPr/>
        </p:nvPicPr>
        <p:blipFill>
          <a:blip r:embed="rId3" cstate="print"/>
          <a:srcRect/>
          <a:stretch>
            <a:fillRect/>
          </a:stretch>
        </p:blipFill>
        <p:spPr bwMode="auto">
          <a:xfrm>
            <a:off x="1547664" y="2091266"/>
            <a:ext cx="5688632" cy="4578094"/>
          </a:xfrm>
          <a:prstGeom prst="rect">
            <a:avLst/>
          </a:prstGeom>
          <a:noFill/>
          <a:ln w="12700">
            <a:noFill/>
            <a:miter lim="800000"/>
            <a:headEnd/>
            <a:tailEnd/>
          </a:ln>
        </p:spPr>
      </p:pic>
      <p:sp>
        <p:nvSpPr>
          <p:cNvPr id="5" name="Rectangle 7">
            <a:extLst>
              <a:ext uri="{FF2B5EF4-FFF2-40B4-BE49-F238E27FC236}">
                <a16:creationId xmlns:a16="http://schemas.microsoft.com/office/drawing/2014/main" id="{447BF958-A653-3F40-BF2F-8C5136488162}"/>
              </a:ext>
            </a:extLst>
          </p:cNvPr>
          <p:cNvSpPr>
            <a:spLocks noChangeArrowheads="1"/>
          </p:cNvSpPr>
          <p:nvPr/>
        </p:nvSpPr>
        <p:spPr bwMode="auto">
          <a:xfrm>
            <a:off x="683568" y="219078"/>
            <a:ext cx="7560963" cy="1661993"/>
          </a:xfrm>
          <a:prstGeom prst="rect">
            <a:avLst/>
          </a:prstGeom>
          <a:noFill/>
          <a:ln w="12700" cap="sq">
            <a:noFill/>
            <a:miter lim="800000"/>
            <a:headEnd type="none" w="sm" len="sm"/>
            <a:tailEnd type="none" w="sm" len="sm"/>
          </a:ln>
        </p:spPr>
        <p:txBody>
          <a:bodyPr wrap="square">
            <a:spAutoFit/>
          </a:bodyPr>
          <a:lstStyle/>
          <a:p>
            <a:pPr algn="ctr"/>
            <a:r>
              <a:rPr lang="ja-JP" altLang="en-US" sz="3400">
                <a:latin typeface="Hiragino Maru Gothic Pro W4" panose="020F0400000000000000" pitchFamily="34" charset="-128"/>
                <a:ea typeface="Hiragino Maru Gothic Pro W4" panose="020F0400000000000000" pitchFamily="34" charset="-128"/>
              </a:rPr>
              <a:t>どんなにすすめられても、キッパリと「イヤです」</a:t>
            </a:r>
            <a:endParaRPr lang="en-US" altLang="ja-JP" sz="3400" dirty="0">
              <a:latin typeface="Hiragino Maru Gothic Pro W4" panose="020F0400000000000000" pitchFamily="34" charset="-128"/>
              <a:ea typeface="Hiragino Maru Gothic Pro W4" panose="020F0400000000000000" pitchFamily="34" charset="-128"/>
            </a:endParaRPr>
          </a:p>
          <a:p>
            <a:pPr algn="ctr"/>
            <a:r>
              <a:rPr lang="ja-JP" altLang="en-US" sz="3400">
                <a:latin typeface="Hiragino Maru Gothic Pro W4" panose="020F0400000000000000" pitchFamily="34" charset="-128"/>
                <a:ea typeface="Hiragino Maru Gothic Pro W4" panose="020F0400000000000000" pitchFamily="34" charset="-128"/>
              </a:rPr>
              <a:t>と言うのがカッコいい。</a:t>
            </a:r>
          </a:p>
        </p:txBody>
      </p:sp>
    </p:spTree>
    <p:extLst>
      <p:ext uri="{BB962C8B-B14F-4D97-AF65-F5344CB8AC3E}">
        <p14:creationId xmlns:p14="http://schemas.microsoft.com/office/powerpoint/2010/main" val="25482418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86BEBF2C-017D-4C4B-B97D-6B74E01B09B0}"/>
              </a:ext>
            </a:extLst>
          </p:cNvPr>
          <p:cNvSpPr/>
          <p:nvPr/>
        </p:nvSpPr>
        <p:spPr>
          <a:xfrm>
            <a:off x="278514" y="2405534"/>
            <a:ext cx="8586972" cy="429880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相手によっては</a:t>
            </a:r>
          </a:p>
        </p:txBody>
      </p:sp>
      <p:sp>
        <p:nvSpPr>
          <p:cNvPr id="79874" name="スライド番号プレースホルダ 3"/>
          <p:cNvSpPr>
            <a:spLocks noGrp="1"/>
          </p:cNvSpPr>
          <p:nvPr>
            <p:ph type="sldNum" sz="quarter" idx="12"/>
          </p:nvPr>
        </p:nvSpPr>
        <p:spPr>
          <a:noFill/>
        </p:spPr>
        <p:txBody>
          <a:bodyPr/>
          <a:lstStyle/>
          <a:p>
            <a:fld id="{5E4B8A25-4718-4D2E-AF4E-0F704CC9BABA}" type="slidenum">
              <a:rPr lang="en-US" altLang="ja-JP" smtClean="0">
                <a:latin typeface="Hiragino Maru Gothic Pro W4" panose="020F0400000000000000" pitchFamily="34" charset="-128"/>
                <a:ea typeface="Hiragino Maru Gothic Pro W4" panose="020F0400000000000000" pitchFamily="34" charset="-128"/>
              </a:rPr>
              <a:pPr/>
              <a:t>44</a:t>
            </a:fld>
            <a:endParaRPr lang="en-US" altLang="ja-JP">
              <a:latin typeface="Hiragino Maru Gothic Pro W4" panose="020F0400000000000000" pitchFamily="34" charset="-128"/>
              <a:ea typeface="Hiragino Maru Gothic Pro W4" panose="020F0400000000000000" pitchFamily="34" charset="-128"/>
            </a:endParaRPr>
          </a:p>
        </p:txBody>
      </p:sp>
      <p:sp>
        <p:nvSpPr>
          <p:cNvPr id="79876" name="Rectangle 5"/>
          <p:cNvSpPr>
            <a:spLocks noChangeArrowheads="1"/>
          </p:cNvSpPr>
          <p:nvPr/>
        </p:nvSpPr>
        <p:spPr bwMode="auto">
          <a:xfrm>
            <a:off x="720106" y="3364690"/>
            <a:ext cx="7795244" cy="2147960"/>
          </a:xfrm>
          <a:prstGeom prst="rect">
            <a:avLst/>
          </a:prstGeom>
          <a:noFill/>
          <a:ln w="12700" cap="sq">
            <a:noFill/>
            <a:miter lim="800000"/>
            <a:headEnd type="none" w="sm" len="sm"/>
            <a:tailEnd type="none" w="sm" len="sm"/>
          </a:ln>
        </p:spPr>
        <p:txBody>
          <a:bodyPr wrap="square">
            <a:spAutoFit/>
          </a:bodyPr>
          <a:lstStyle/>
          <a:p>
            <a:pPr>
              <a:lnSpc>
                <a:spcPts val="4060"/>
              </a:lnSpc>
            </a:pPr>
            <a:r>
              <a:rPr lang="ja-JP" altLang="en-US" sz="2800">
                <a:latin typeface="Hiragino Maru Gothic Pro W4" panose="020F0400000000000000" pitchFamily="34" charset="-128"/>
                <a:ea typeface="Hiragino Maru Gothic Pro W4" panose="020F0400000000000000" pitchFamily="34" charset="-128"/>
              </a:rPr>
              <a:t>･嫌いだから、かっこ悪いから、吸いたくない</a:t>
            </a:r>
            <a:endParaRPr lang="en-US" altLang="ja-JP" sz="2800" dirty="0">
              <a:latin typeface="Hiragino Maru Gothic Pro W4" panose="020F0400000000000000" pitchFamily="34" charset="-128"/>
              <a:ea typeface="Hiragino Maru Gothic Pro W4" panose="020F0400000000000000" pitchFamily="34" charset="-128"/>
            </a:endParaRPr>
          </a:p>
          <a:p>
            <a:pPr>
              <a:lnSpc>
                <a:spcPts val="4060"/>
              </a:lnSpc>
            </a:pPr>
            <a:r>
              <a:rPr lang="ja-JP" altLang="en-US" sz="2800">
                <a:latin typeface="Hiragino Maru Gothic Pro W4" panose="020F0400000000000000" pitchFamily="34" charset="-128"/>
                <a:ea typeface="Hiragino Maru Gothic Pro W4" panose="020F0400000000000000" pitchFamily="34" charset="-128"/>
              </a:rPr>
              <a:t>･体に悪いから、アレルギーだから、吸わない</a:t>
            </a:r>
            <a:endParaRPr lang="en-US" altLang="ja-JP" sz="2800" dirty="0">
              <a:latin typeface="Hiragino Maru Gothic Pro W4" panose="020F0400000000000000" pitchFamily="34" charset="-128"/>
              <a:ea typeface="Hiragino Maru Gothic Pro W4" panose="020F0400000000000000" pitchFamily="34" charset="-128"/>
            </a:endParaRPr>
          </a:p>
          <a:p>
            <a:pPr>
              <a:lnSpc>
                <a:spcPts val="4060"/>
              </a:lnSpc>
            </a:pPr>
            <a:r>
              <a:rPr lang="ja-JP" altLang="en-US" sz="2800">
                <a:latin typeface="Hiragino Maru Gothic Pro W4" panose="020F0400000000000000" pitchFamily="34" charset="-128"/>
                <a:ea typeface="Hiragino Maru Gothic Pro W4" panose="020F0400000000000000" pitchFamily="34" charset="-128"/>
              </a:rPr>
              <a:t>･運動能力が落ちるから、吸わない</a:t>
            </a:r>
            <a:endParaRPr lang="en-US" altLang="ja-JP" sz="2800" dirty="0">
              <a:latin typeface="Hiragino Maru Gothic Pro W4" panose="020F0400000000000000" pitchFamily="34" charset="-128"/>
              <a:ea typeface="Hiragino Maru Gothic Pro W4" panose="020F0400000000000000" pitchFamily="34" charset="-128"/>
            </a:endParaRPr>
          </a:p>
          <a:p>
            <a:pPr>
              <a:lnSpc>
                <a:spcPts val="4060"/>
              </a:lnSpc>
            </a:pPr>
            <a:r>
              <a:rPr lang="ja-JP" altLang="en-US" sz="2800">
                <a:latin typeface="Hiragino Maru Gothic Pro W4" panose="020F0400000000000000" pitchFamily="34" charset="-128"/>
                <a:ea typeface="Hiragino Maru Gothic Pro W4" panose="020F0400000000000000" pitchFamily="34" charset="-128"/>
              </a:rPr>
              <a:t>･法律違反だから、吸わない</a:t>
            </a:r>
          </a:p>
        </p:txBody>
      </p:sp>
      <p:sp>
        <p:nvSpPr>
          <p:cNvPr id="79877" name="Rectangle 6"/>
          <p:cNvSpPr>
            <a:spLocks noChangeArrowheads="1"/>
          </p:cNvSpPr>
          <p:nvPr/>
        </p:nvSpPr>
        <p:spPr bwMode="auto">
          <a:xfrm>
            <a:off x="2627313" y="2205038"/>
            <a:ext cx="4572000" cy="366712"/>
          </a:xfrm>
          <a:prstGeom prst="rect">
            <a:avLst/>
          </a:prstGeom>
          <a:noFill/>
          <a:ln w="12700" cap="sq">
            <a:noFill/>
            <a:miter lim="800000"/>
            <a:headEnd type="none" w="sm" len="sm"/>
            <a:tailEnd type="none" w="sm" len="sm"/>
          </a:ln>
        </p:spPr>
        <p:txBody>
          <a:bodyPr>
            <a:spAutoFit/>
          </a:bodyPr>
          <a:lstStyle/>
          <a:p>
            <a:endParaRPr lang="ja-JP" altLang="ja-JP">
              <a:latin typeface="Hiragino Maru Gothic Pro W4" panose="020F0400000000000000" pitchFamily="34" charset="-128"/>
              <a:ea typeface="Hiragino Maru Gothic Pro W4" panose="020F0400000000000000" pitchFamily="34" charset="-128"/>
            </a:endParaRPr>
          </a:p>
        </p:txBody>
      </p:sp>
      <p:pic>
        <p:nvPicPr>
          <p:cNvPr id="8" name="図 7" descr="絵と文字の加工写真&#10;&#10;中程度の精度で自動的に生成された説明">
            <a:extLst>
              <a:ext uri="{FF2B5EF4-FFF2-40B4-BE49-F238E27FC236}">
                <a16:creationId xmlns:a16="http://schemas.microsoft.com/office/drawing/2014/main" id="{492E48B3-E12C-B340-B1E9-979BF09B1B0B}"/>
              </a:ext>
            </a:extLst>
          </p:cNvPr>
          <p:cNvPicPr>
            <a:picLocks noChangeAspect="1"/>
          </p:cNvPicPr>
          <p:nvPr/>
        </p:nvPicPr>
        <p:blipFill>
          <a:blip r:embed="rId3"/>
          <a:stretch>
            <a:fillRect/>
          </a:stretch>
        </p:blipFill>
        <p:spPr>
          <a:xfrm>
            <a:off x="7091418" y="4619773"/>
            <a:ext cx="1624130" cy="1924324"/>
          </a:xfrm>
          <a:prstGeom prst="rect">
            <a:avLst/>
          </a:prstGeom>
        </p:spPr>
      </p:pic>
      <p:pic>
        <p:nvPicPr>
          <p:cNvPr id="9" name="図 8" descr="光 が含まれている画像&#10;&#10;自動的に生成された説明">
            <a:extLst>
              <a:ext uri="{FF2B5EF4-FFF2-40B4-BE49-F238E27FC236}">
                <a16:creationId xmlns:a16="http://schemas.microsoft.com/office/drawing/2014/main" id="{9F926060-6DBC-6E4D-867F-50830F578933}"/>
              </a:ext>
            </a:extLst>
          </p:cNvPr>
          <p:cNvPicPr>
            <a:picLocks noChangeAspect="1"/>
          </p:cNvPicPr>
          <p:nvPr/>
        </p:nvPicPr>
        <p:blipFill>
          <a:blip r:embed="rId4"/>
          <a:stretch>
            <a:fillRect/>
          </a:stretch>
        </p:blipFill>
        <p:spPr>
          <a:xfrm>
            <a:off x="1511852" y="281648"/>
            <a:ext cx="1560929" cy="2123886"/>
          </a:xfrm>
          <a:prstGeom prst="rect">
            <a:avLst/>
          </a:prstGeom>
        </p:spPr>
      </p:pic>
      <p:pic>
        <p:nvPicPr>
          <p:cNvPr id="10" name="図 9" descr="ゲームのキャラクター&#10;&#10;中程度の精度で自動的に生成された説明">
            <a:extLst>
              <a:ext uri="{FF2B5EF4-FFF2-40B4-BE49-F238E27FC236}">
                <a16:creationId xmlns:a16="http://schemas.microsoft.com/office/drawing/2014/main" id="{8F64DFA0-ECFE-F84E-B406-C8878AE6514E}"/>
              </a:ext>
            </a:extLst>
          </p:cNvPr>
          <p:cNvPicPr>
            <a:picLocks noChangeAspect="1"/>
          </p:cNvPicPr>
          <p:nvPr/>
        </p:nvPicPr>
        <p:blipFill>
          <a:blip r:embed="rId5"/>
          <a:stretch>
            <a:fillRect/>
          </a:stretch>
        </p:blipFill>
        <p:spPr>
          <a:xfrm>
            <a:off x="377516" y="281648"/>
            <a:ext cx="1560928" cy="2123886"/>
          </a:xfrm>
          <a:prstGeom prst="rect">
            <a:avLst/>
          </a:prstGeom>
        </p:spPr>
      </p:pic>
      <p:sp>
        <p:nvSpPr>
          <p:cNvPr id="2" name="テキスト ボックス 1">
            <a:extLst>
              <a:ext uri="{FF2B5EF4-FFF2-40B4-BE49-F238E27FC236}">
                <a16:creationId xmlns:a16="http://schemas.microsoft.com/office/drawing/2014/main" id="{574D8C52-1155-2141-9514-8C1DC5901B2C}"/>
              </a:ext>
            </a:extLst>
          </p:cNvPr>
          <p:cNvSpPr txBox="1"/>
          <p:nvPr/>
        </p:nvSpPr>
        <p:spPr>
          <a:xfrm>
            <a:off x="3473549" y="163666"/>
            <a:ext cx="5325890" cy="2062103"/>
          </a:xfrm>
          <a:prstGeom prst="rect">
            <a:avLst/>
          </a:prstGeom>
          <a:solidFill>
            <a:schemeClr val="accent4">
              <a:lumMod val="20000"/>
              <a:lumOff val="80000"/>
            </a:schemeClr>
          </a:solidFill>
        </p:spPr>
        <p:txBody>
          <a:bodyPr wrap="square" rtlCol="0">
            <a:spAutoFit/>
          </a:bodyPr>
          <a:lstStyle/>
          <a:p>
            <a:r>
              <a:rPr lang="ja-JP" altLang="en-US" sz="3200">
                <a:latin typeface="Hiragino Maru Gothic Pro W4" panose="020F0400000000000000" pitchFamily="34" charset="-128"/>
                <a:ea typeface="Hiragino Maru Gothic Pro W4" panose="020F0400000000000000" pitchFamily="34" charset="-128"/>
              </a:rPr>
              <a:t>もしあなたが</a:t>
            </a:r>
            <a:endParaRPr lang="en-US" altLang="ja-JP" sz="3200" dirty="0">
              <a:latin typeface="Hiragino Maru Gothic Pro W4" panose="020F0400000000000000" pitchFamily="34" charset="-128"/>
              <a:ea typeface="Hiragino Maru Gothic Pro W4" panose="020F0400000000000000" pitchFamily="34" charset="-128"/>
            </a:endParaRPr>
          </a:p>
          <a:p>
            <a:r>
              <a:rPr lang="ja-JP" altLang="en-US" sz="3200">
                <a:latin typeface="Hiragino Maru Gothic Pro W4" panose="020F0400000000000000" pitchFamily="34" charset="-128"/>
                <a:ea typeface="Hiragino Maru Gothic Pro W4" panose="020F0400000000000000" pitchFamily="34" charset="-128"/>
              </a:rPr>
              <a:t>「タバコ、吸おうよ」</a:t>
            </a:r>
            <a:endParaRPr lang="en-US" altLang="ja-JP" sz="3200" dirty="0">
              <a:latin typeface="Hiragino Maru Gothic Pro W4" panose="020F0400000000000000" pitchFamily="34" charset="-128"/>
              <a:ea typeface="Hiragino Maru Gothic Pro W4" panose="020F0400000000000000" pitchFamily="34" charset="-128"/>
            </a:endParaRPr>
          </a:p>
          <a:p>
            <a:r>
              <a:rPr lang="ja-JP" altLang="en-US" sz="3200">
                <a:latin typeface="Hiragino Maru Gothic Pro W4" panose="020F0400000000000000" pitchFamily="34" charset="-128"/>
                <a:ea typeface="Hiragino Maru Gothic Pro W4" panose="020F0400000000000000" pitchFamily="34" charset="-128"/>
              </a:rPr>
              <a:t>と誘われたら</a:t>
            </a:r>
            <a:endParaRPr lang="en-US" altLang="ja-JP" sz="3200" dirty="0">
              <a:latin typeface="Hiragino Maru Gothic Pro W4" panose="020F0400000000000000" pitchFamily="34" charset="-128"/>
              <a:ea typeface="Hiragino Maru Gothic Pro W4" panose="020F0400000000000000" pitchFamily="34" charset="-128"/>
            </a:endParaRPr>
          </a:p>
          <a:p>
            <a:r>
              <a:rPr kumimoji="1" lang="ja-JP" altLang="en-US" sz="3200">
                <a:latin typeface="Hiragino Maru Gothic Pro W4" panose="020F0400000000000000" pitchFamily="34" charset="-128"/>
                <a:ea typeface="Hiragino Maru Gothic Pro W4" panose="020F0400000000000000" pitchFamily="34" charset="-128"/>
              </a:rPr>
              <a:t>どのように断りますか？</a:t>
            </a:r>
          </a:p>
        </p:txBody>
      </p:sp>
      <p:sp>
        <p:nvSpPr>
          <p:cNvPr id="3" name="テキスト ボックス 2">
            <a:extLst>
              <a:ext uri="{FF2B5EF4-FFF2-40B4-BE49-F238E27FC236}">
                <a16:creationId xmlns:a16="http://schemas.microsoft.com/office/drawing/2014/main" id="{05EC7646-2063-6144-9B64-95856EC7D1FC}"/>
              </a:ext>
            </a:extLst>
          </p:cNvPr>
          <p:cNvSpPr txBox="1"/>
          <p:nvPr/>
        </p:nvSpPr>
        <p:spPr>
          <a:xfrm>
            <a:off x="909922" y="2661705"/>
            <a:ext cx="7007046" cy="523220"/>
          </a:xfrm>
          <a:prstGeom prst="rect">
            <a:avLst/>
          </a:prstGeom>
          <a:solidFill>
            <a:schemeClr val="accent4">
              <a:lumMod val="20000"/>
              <a:lumOff val="80000"/>
            </a:schemeClr>
          </a:solidFill>
          <a:ln w="38100">
            <a:solidFill>
              <a:srgbClr val="FF0000"/>
            </a:solidFill>
          </a:ln>
        </p:spPr>
        <p:txBody>
          <a:bodyPr wrap="none" rtlCol="0">
            <a:spAutoFit/>
          </a:bodyPr>
          <a:lstStyle/>
          <a:p>
            <a:r>
              <a:rPr lang="ja-JP" altLang="en-US" sz="2800">
                <a:solidFill>
                  <a:srgbClr val="FF0000"/>
                </a:solidFill>
                <a:latin typeface="Hiragino Maru Gothic Pro W4" panose="020F0400000000000000" pitchFamily="34" charset="-128"/>
                <a:ea typeface="Hiragino Maru Gothic Pro W4" panose="020F0400000000000000" pitchFamily="34" charset="-128"/>
              </a:rPr>
              <a:t>誘われた時の断り方を考えておきましょう</a:t>
            </a:r>
            <a:endParaRPr kumimoji="1" lang="ja-JP" altLang="en-US" sz="280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テキスト ボックス 5">
            <a:extLst>
              <a:ext uri="{FF2B5EF4-FFF2-40B4-BE49-F238E27FC236}">
                <a16:creationId xmlns:a16="http://schemas.microsoft.com/office/drawing/2014/main" id="{6A791708-7F19-E641-9CF2-AFCDAE6E6B1B}"/>
              </a:ext>
            </a:extLst>
          </p:cNvPr>
          <p:cNvSpPr txBox="1"/>
          <p:nvPr/>
        </p:nvSpPr>
        <p:spPr>
          <a:xfrm>
            <a:off x="2097044" y="5540452"/>
            <a:ext cx="4493538" cy="954107"/>
          </a:xfrm>
          <a:prstGeom prst="rect">
            <a:avLst/>
          </a:prstGeom>
          <a:noFill/>
        </p:spPr>
        <p:txBody>
          <a:bodyPr wrap="none" rtlCol="0">
            <a:spAutoFit/>
          </a:bodyPr>
          <a:lstStyle/>
          <a:p>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相手によっては</a:t>
            </a: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素早くその場から離れよう</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248013" y="3429000"/>
            <a:ext cx="6647974" cy="2722155"/>
          </a:xfrm>
          <a:prstGeom prst="rect">
            <a:avLst/>
          </a:prstGeom>
          <a:noFill/>
        </p:spPr>
        <p:txBody>
          <a:bodyPr wrap="none" rtlCol="0">
            <a:spAutoFit/>
          </a:bodyPr>
          <a:lstStyle/>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家族や周りの人に</a:t>
            </a:r>
            <a:endParaRPr kumimoji="1"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lang="ja-JP" altLang="en-US" sz="4200">
                <a:latin typeface="Hiragino Maru Gothic Pro W4" panose="020F0400000000000000" pitchFamily="34" charset="-128"/>
                <a:ea typeface="Hiragino Maru Gothic Pro W4" panose="020F0400000000000000" pitchFamily="34" charset="-128"/>
              </a:rPr>
              <a:t>タバコをやめてもらうには</a:t>
            </a:r>
            <a:endParaRPr lang="en-US" altLang="ja-JP" sz="4200" dirty="0">
              <a:latin typeface="Hiragino Maru Gothic Pro W4" panose="020F0400000000000000" pitchFamily="34" charset="-128"/>
              <a:ea typeface="Hiragino Maru Gothic Pro W4" panose="020F0400000000000000" pitchFamily="34" charset="-128"/>
            </a:endParaRPr>
          </a:p>
          <a:p>
            <a:pPr algn="ctr">
              <a:lnSpc>
                <a:spcPts val="7080"/>
              </a:lnSpc>
            </a:pPr>
            <a:r>
              <a:rPr kumimoji="1" lang="ja-JP" altLang="en-US" sz="4200">
                <a:latin typeface="Hiragino Maru Gothic Pro W4" panose="020F0400000000000000" pitchFamily="34" charset="-128"/>
                <a:ea typeface="Hiragino Maru Gothic Pro W4" panose="020F0400000000000000" pitchFamily="34" charset="-128"/>
              </a:rPr>
              <a:t>どうしたらいいでしょう？</a:t>
            </a:r>
            <a:endParaRPr kumimoji="1" lang="en-US" altLang="ja-JP" sz="4200" dirty="0">
              <a:latin typeface="Hiragino Maru Gothic Pro W4" panose="020F0400000000000000" pitchFamily="34" charset="-128"/>
              <a:ea typeface="Hiragino Maru Gothic Pro W4" panose="020F0400000000000000" pitchFamily="34" charset="-128"/>
            </a:endParaRPr>
          </a:p>
        </p:txBody>
      </p:sp>
      <p:pic>
        <p:nvPicPr>
          <p:cNvPr id="6" name="図 5" descr="ロゴ が含まれている画像&#10;&#10;自動的に生成された説明">
            <a:extLst>
              <a:ext uri="{FF2B5EF4-FFF2-40B4-BE49-F238E27FC236}">
                <a16:creationId xmlns:a16="http://schemas.microsoft.com/office/drawing/2014/main" id="{2E88C731-89EA-094D-AE19-9B498E29C69C}"/>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6015785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81922" name="スライド番号プレースホルダ 3"/>
          <p:cNvSpPr>
            <a:spLocks noGrp="1"/>
          </p:cNvSpPr>
          <p:nvPr>
            <p:ph type="sldNum" sz="quarter" idx="12"/>
          </p:nvPr>
        </p:nvSpPr>
        <p:spPr>
          <a:noFill/>
        </p:spPr>
        <p:txBody>
          <a:bodyPr/>
          <a:lstStyle/>
          <a:p>
            <a:fld id="{32BE550F-9CF4-4742-8764-740C32991AD6}" type="slidenum">
              <a:rPr lang="en-US" altLang="ja-JP" smtClean="0"/>
              <a:pPr/>
              <a:t>46</a:t>
            </a:fld>
            <a:endParaRPr lang="en-US" altLang="ja-JP"/>
          </a:p>
        </p:txBody>
      </p:sp>
      <p:sp>
        <p:nvSpPr>
          <p:cNvPr id="81924" name="Text Box 5"/>
          <p:cNvSpPr txBox="1">
            <a:spLocks noChangeArrowheads="1"/>
          </p:cNvSpPr>
          <p:nvPr/>
        </p:nvSpPr>
        <p:spPr bwMode="auto">
          <a:xfrm>
            <a:off x="275840" y="692696"/>
            <a:ext cx="4194910" cy="1569660"/>
          </a:xfrm>
          <a:prstGeom prst="rect">
            <a:avLst/>
          </a:prstGeom>
          <a:noFill/>
          <a:ln w="12700" cap="sq">
            <a:noFill/>
            <a:miter lim="800000"/>
            <a:headEnd type="none" w="sm" len="sm"/>
            <a:tailEnd type="none" w="sm" len="sm"/>
          </a:ln>
        </p:spPr>
        <p:txBody>
          <a:bodyPr wrap="square">
            <a:spAutoFit/>
          </a:bodyPr>
          <a:lstStyle/>
          <a:p>
            <a:r>
              <a:rPr lang="ja-JP" altLang="en-US" sz="3200">
                <a:solidFill>
                  <a:srgbClr val="000099"/>
                </a:solidFill>
                <a:latin typeface="Hiragino Maru Gothic Pro W4" panose="020F0400000000000000" pitchFamily="34" charset="-128"/>
                <a:ea typeface="Hiragino Maru Gothic Pro W4" panose="020F0400000000000000" pitchFamily="34" charset="-128"/>
              </a:rPr>
              <a:t>タバコをやめて</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r>
              <a:rPr lang="ja-JP" altLang="en-US" sz="3200">
                <a:solidFill>
                  <a:srgbClr val="000099"/>
                </a:solidFill>
                <a:latin typeface="Hiragino Maru Gothic Pro W4" panose="020F0400000000000000" pitchFamily="34" charset="-128"/>
                <a:ea typeface="Hiragino Maru Gothic Pro W4" panose="020F0400000000000000" pitchFamily="34" charset="-128"/>
              </a:rPr>
              <a:t>健康になってほしいと、伝えましょう。</a:t>
            </a:r>
            <a:endParaRPr lang="ja-JP" altLang="en-US" sz="3200" dirty="0">
              <a:solidFill>
                <a:srgbClr val="0066FF"/>
              </a:solidFill>
              <a:latin typeface="Hiragino Maru Gothic Pro W4" panose="020F0400000000000000" pitchFamily="34" charset="-128"/>
              <a:ea typeface="Hiragino Maru Gothic Pro W4" panose="020F0400000000000000" pitchFamily="34" charset="-128"/>
            </a:endParaRPr>
          </a:p>
        </p:txBody>
      </p:sp>
      <p:pic>
        <p:nvPicPr>
          <p:cNvPr id="3" name="図 2" descr="図形 が含まれている画像&#10;&#10;自動的に生成された説明">
            <a:extLst>
              <a:ext uri="{FF2B5EF4-FFF2-40B4-BE49-F238E27FC236}">
                <a16:creationId xmlns:a16="http://schemas.microsoft.com/office/drawing/2014/main" id="{8A35A866-BFCD-D34A-8F0D-264E64C8D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0216"/>
            <a:ext cx="4326021" cy="6248697"/>
          </a:xfrm>
          <a:prstGeom prst="rect">
            <a:avLst/>
          </a:prstGeom>
        </p:spPr>
      </p:pic>
      <p:pic>
        <p:nvPicPr>
          <p:cNvPr id="9" name="Picture 2">
            <a:extLst>
              <a:ext uri="{FF2B5EF4-FFF2-40B4-BE49-F238E27FC236}">
                <a16:creationId xmlns:a16="http://schemas.microsoft.com/office/drawing/2014/main" id="{9FE03686-47D2-064A-88D2-EEAF1D292239}"/>
              </a:ext>
            </a:extLst>
          </p:cNvPr>
          <p:cNvPicPr>
            <a:picLocks noChangeAspect="1" noChangeArrowheads="1"/>
          </p:cNvPicPr>
          <p:nvPr/>
        </p:nvPicPr>
        <p:blipFill>
          <a:blip r:embed="rId4" cstate="print"/>
          <a:srcRect/>
          <a:stretch>
            <a:fillRect/>
          </a:stretch>
        </p:blipFill>
        <p:spPr bwMode="auto">
          <a:xfrm>
            <a:off x="402472" y="2854676"/>
            <a:ext cx="3715936" cy="3501675"/>
          </a:xfrm>
          <a:prstGeom prst="rect">
            <a:avLst/>
          </a:prstGeom>
          <a:noFill/>
          <a:ln w="9525">
            <a:noFill/>
            <a:miter lim="800000"/>
            <a:headEnd/>
            <a:tailEnd/>
          </a:ln>
        </p:spPr>
      </p:pic>
      <p:sp>
        <p:nvSpPr>
          <p:cNvPr id="10" name="円形吹き出し 9">
            <a:extLst>
              <a:ext uri="{FF2B5EF4-FFF2-40B4-BE49-F238E27FC236}">
                <a16:creationId xmlns:a16="http://schemas.microsoft.com/office/drawing/2014/main" id="{DFCCF8B9-07E3-034D-883C-9A1384B5A475}"/>
              </a:ext>
            </a:extLst>
          </p:cNvPr>
          <p:cNvSpPr/>
          <p:nvPr/>
        </p:nvSpPr>
        <p:spPr>
          <a:xfrm>
            <a:off x="1770624" y="2867584"/>
            <a:ext cx="2700126" cy="655717"/>
          </a:xfrm>
          <a:prstGeom prst="wedgeEllipseCallout">
            <a:avLst>
              <a:gd name="adj1" fmla="val -6707"/>
              <a:gd name="adj2" fmla="val 116731"/>
            </a:avLst>
          </a:prstGeom>
          <a:solidFill>
            <a:srgbClr val="FFFF00"/>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a:solidFill>
                  <a:schemeClr val="tx1"/>
                </a:solidFill>
                <a:latin typeface="Hiragino Maru Gothic Pro W4" panose="020F0400000000000000" pitchFamily="34" charset="-128"/>
                <a:ea typeface="Hiragino Maru Gothic Pro W4" panose="020F0400000000000000" pitchFamily="34" charset="-128"/>
              </a:rPr>
              <a:t>吸わないで！</a:t>
            </a:r>
            <a:endParaRPr kumimoji="1" lang="ja-JP" altLang="en-US" sz="200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39520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A5294FF-9620-6B43-9FD1-63B55CE76A8B}"/>
              </a:ext>
            </a:extLst>
          </p:cNvPr>
          <p:cNvSpPr>
            <a:spLocks noGrp="1"/>
          </p:cNvSpPr>
          <p:nvPr>
            <p:ph type="sldNum" sz="quarter" idx="12"/>
          </p:nvPr>
        </p:nvSpPr>
        <p:spPr/>
        <p:txBody>
          <a:bodyPr/>
          <a:lstStyle/>
          <a:p>
            <a:pPr>
              <a:defRPr/>
            </a:pPr>
            <a:fld id="{4C531F98-CA78-470A-BCEA-FDB7CBF3E5AC}" type="slidenum">
              <a:rPr lang="en-US" altLang="ja-JP" smtClean="0"/>
              <a:pPr>
                <a:defRPr/>
              </a:pPr>
              <a:t>47</a:t>
            </a:fld>
            <a:endParaRPr lang="en-US" altLang="ja-JP"/>
          </a:p>
        </p:txBody>
      </p:sp>
      <p:pic>
        <p:nvPicPr>
          <p:cNvPr id="4" name="図 3" descr="ダイアグラム&#10;&#10;自動的に生成された説明">
            <a:extLst>
              <a:ext uri="{FF2B5EF4-FFF2-40B4-BE49-F238E27FC236}">
                <a16:creationId xmlns:a16="http://schemas.microsoft.com/office/drawing/2014/main" id="{8D666171-1BBE-1640-B9B7-C9D30CAD5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37368"/>
            <a:ext cx="4572000" cy="6604000"/>
          </a:xfrm>
          <a:prstGeom prst="rect">
            <a:avLst/>
          </a:prstGeom>
        </p:spPr>
      </p:pic>
      <p:sp>
        <p:nvSpPr>
          <p:cNvPr id="7" name="テキスト ボックス 2">
            <a:extLst>
              <a:ext uri="{FF2B5EF4-FFF2-40B4-BE49-F238E27FC236}">
                <a16:creationId xmlns:a16="http://schemas.microsoft.com/office/drawing/2014/main" id="{2F69A278-2FAA-314F-A596-F93D6C8F45EF}"/>
              </a:ext>
            </a:extLst>
          </p:cNvPr>
          <p:cNvSpPr txBox="1">
            <a:spLocks noChangeArrowheads="1"/>
          </p:cNvSpPr>
          <p:nvPr/>
        </p:nvSpPr>
        <p:spPr bwMode="auto">
          <a:xfrm>
            <a:off x="190902" y="934849"/>
            <a:ext cx="4309090" cy="2208040"/>
          </a:xfrm>
          <a:prstGeom prst="rect">
            <a:avLst/>
          </a:prstGeom>
          <a:noFill/>
          <a:ln w="9525">
            <a:noFill/>
            <a:miter lim="800000"/>
            <a:headEnd/>
            <a:tailEnd/>
          </a:ln>
        </p:spPr>
        <p:txBody>
          <a:bodyPr wrap="square">
            <a:spAutoFit/>
          </a:bodyPr>
          <a:lstStyle/>
          <a:p>
            <a:pPr algn="ctr">
              <a:lnSpc>
                <a:spcPts val="424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皆さんの一言で</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4240"/>
              </a:lnSpc>
            </a:pPr>
            <a:r>
              <a:rPr lang="ja-JP" altLang="en-US" sz="3200">
                <a:solidFill>
                  <a:srgbClr val="000099"/>
                </a:solidFill>
                <a:latin typeface="Hiragino Maru Gothic Pro W4" panose="020F0400000000000000" pitchFamily="34" charset="-128"/>
                <a:ea typeface="Hiragino Maru Gothic Pro W4" panose="020F0400000000000000" pitchFamily="34" charset="-128"/>
              </a:rPr>
              <a:t>周囲の</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人も</a:t>
            </a:r>
            <a:endParaRPr lang="en-US" altLang="ja-JP" sz="3200" dirty="0">
              <a:solidFill>
                <a:srgbClr val="000099"/>
              </a:solidFill>
              <a:latin typeface="Hiragino Maru Gothic Pro W4" panose="020F0400000000000000" pitchFamily="34" charset="-128"/>
              <a:ea typeface="Hiragino Maru Gothic Pro W4" panose="020F0400000000000000" pitchFamily="34" charset="-128"/>
            </a:endParaRPr>
          </a:p>
          <a:p>
            <a:pPr algn="ctr">
              <a:lnSpc>
                <a:spcPts val="4240"/>
              </a:lnSpc>
            </a:pP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タバコ</a:t>
            </a:r>
            <a:r>
              <a:rPr lang="ja-JP" altLang="en-US" sz="3200">
                <a:solidFill>
                  <a:srgbClr val="000099"/>
                </a:solidFill>
                <a:latin typeface="Hiragino Maru Gothic Pro W4" panose="020F0400000000000000" pitchFamily="34" charset="-128"/>
                <a:ea typeface="Hiragino Maru Gothic Pro W4" panose="020F0400000000000000" pitchFamily="34" charset="-128"/>
              </a:rPr>
              <a:t>を止められる</a:t>
            </a:r>
            <a:r>
              <a:rPr lang="en-US" altLang="ja-JP" sz="3200" dirty="0">
                <a:solidFill>
                  <a:srgbClr val="000099"/>
                </a:solidFill>
                <a:latin typeface="Hiragino Maru Gothic Pro W4" panose="020F0400000000000000" pitchFamily="34" charset="-128"/>
                <a:ea typeface="Hiragino Maru Gothic Pro W4" panose="020F0400000000000000" pitchFamily="34" charset="-128"/>
              </a:rPr>
              <a:t> </a:t>
            </a:r>
            <a:r>
              <a:rPr lang="ja-JP" altLang="en-US" sz="3200">
                <a:solidFill>
                  <a:srgbClr val="000099"/>
                </a:solidFill>
                <a:latin typeface="Hiragino Maru Gothic Pro W4" panose="020F0400000000000000" pitchFamily="34" charset="-128"/>
                <a:ea typeface="Hiragino Maru Gothic Pro W4" panose="020F0400000000000000" pitchFamily="34" charset="-128"/>
              </a:rPr>
              <a:t>かも</a:t>
            </a:r>
            <a:r>
              <a:rPr lang="ja-JP" altLang="en-US" sz="3200" dirty="0">
                <a:solidFill>
                  <a:srgbClr val="000099"/>
                </a:solidFill>
                <a:latin typeface="Hiragino Maru Gothic Pro W4" panose="020F0400000000000000" pitchFamily="34" charset="-128"/>
                <a:ea typeface="Hiragino Maru Gothic Pro W4" panose="020F0400000000000000" pitchFamily="34" charset="-128"/>
              </a:rPr>
              <a:t>知れません</a:t>
            </a:r>
          </a:p>
        </p:txBody>
      </p:sp>
      <p:pic>
        <p:nvPicPr>
          <p:cNvPr id="9" name="図 8" descr="挿絵, ウィンドウ が含まれている画像&#10;&#10;自動的に生成された説明">
            <a:extLst>
              <a:ext uri="{FF2B5EF4-FFF2-40B4-BE49-F238E27FC236}">
                <a16:creationId xmlns:a16="http://schemas.microsoft.com/office/drawing/2014/main" id="{B1945C7C-405B-A741-8146-3F382F5529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669" y="3404261"/>
            <a:ext cx="3292476" cy="3292476"/>
          </a:xfrm>
          <a:prstGeom prst="rect">
            <a:avLst/>
          </a:prstGeom>
        </p:spPr>
      </p:pic>
    </p:spTree>
    <p:extLst>
      <p:ext uri="{BB962C8B-B14F-4D97-AF65-F5344CB8AC3E}">
        <p14:creationId xmlns:p14="http://schemas.microsoft.com/office/powerpoint/2010/main" val="5570090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587C5DA-AD92-B541-89A1-7EFEA1C287B3}"/>
              </a:ext>
            </a:extLst>
          </p:cNvPr>
          <p:cNvSpPr>
            <a:spLocks noGrp="1"/>
          </p:cNvSpPr>
          <p:nvPr>
            <p:ph type="sldNum" sz="quarter" idx="12"/>
          </p:nvPr>
        </p:nvSpPr>
        <p:spPr/>
        <p:txBody>
          <a:bodyPr/>
          <a:lstStyle/>
          <a:p>
            <a:pPr>
              <a:defRPr/>
            </a:pPr>
            <a:fld id="{4C531F98-CA78-470A-BCEA-FDB7CBF3E5AC}" type="slidenum">
              <a:rPr lang="en-US" altLang="ja-JP" smtClean="0"/>
              <a:pPr>
                <a:defRPr/>
              </a:pPr>
              <a:t>48</a:t>
            </a:fld>
            <a:endParaRPr lang="en-US" altLang="ja-JP"/>
          </a:p>
        </p:txBody>
      </p:sp>
      <p:pic>
        <p:nvPicPr>
          <p:cNvPr id="4" name="図 3" descr="挿絵, 部屋 が含まれている画像&#10;&#10;自動的に生成された説明">
            <a:extLst>
              <a:ext uri="{FF2B5EF4-FFF2-40B4-BE49-F238E27FC236}">
                <a16:creationId xmlns:a16="http://schemas.microsoft.com/office/drawing/2014/main" id="{3E4AE1CB-6576-604B-8027-F25996E23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1966" y="208519"/>
            <a:ext cx="2417254" cy="3148473"/>
          </a:xfrm>
          <a:prstGeom prst="rect">
            <a:avLst/>
          </a:prstGeom>
          <a:ln w="50800">
            <a:solidFill>
              <a:srgbClr val="0066FF"/>
            </a:solidFill>
          </a:ln>
        </p:spPr>
      </p:pic>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8041EC1-0299-C441-98FE-BFBE5C4C8BB2}"/>
              </a:ext>
            </a:extLst>
          </p:cNvPr>
          <p:cNvPicPr>
            <a:picLocks noChangeAspect="1"/>
          </p:cNvPicPr>
          <p:nvPr/>
        </p:nvPicPr>
        <p:blipFill rotWithShape="1">
          <a:blip r:embed="rId4">
            <a:extLst>
              <a:ext uri="{28A0092B-C50C-407E-A947-70E740481C1C}">
                <a14:useLocalDpi xmlns:a14="http://schemas.microsoft.com/office/drawing/2010/main" val="0"/>
              </a:ext>
            </a:extLst>
          </a:blip>
          <a:srcRect l="15897" t="69258" r="37082"/>
          <a:stretch/>
        </p:blipFill>
        <p:spPr>
          <a:xfrm>
            <a:off x="3203848" y="3861048"/>
            <a:ext cx="2932279" cy="2864922"/>
          </a:xfrm>
          <a:prstGeom prst="rect">
            <a:avLst/>
          </a:prstGeom>
          <a:ln w="50800">
            <a:solidFill>
              <a:srgbClr val="0066FF"/>
            </a:solidFill>
          </a:ln>
        </p:spPr>
      </p:pic>
      <p:pic>
        <p:nvPicPr>
          <p:cNvPr id="7" name="図 6" descr="グラフィカル ユーザー インターフェイス が含まれている画像&#10;&#10;自動的に生成された説明">
            <a:extLst>
              <a:ext uri="{FF2B5EF4-FFF2-40B4-BE49-F238E27FC236}">
                <a16:creationId xmlns:a16="http://schemas.microsoft.com/office/drawing/2014/main" id="{3B0B6C32-9BEF-C34C-AB8B-957B2475F05E}"/>
              </a:ext>
            </a:extLst>
          </p:cNvPr>
          <p:cNvPicPr>
            <a:picLocks noChangeAspect="1"/>
          </p:cNvPicPr>
          <p:nvPr/>
        </p:nvPicPr>
        <p:blipFill rotWithShape="1">
          <a:blip r:embed="rId4">
            <a:extLst>
              <a:ext uri="{28A0092B-C50C-407E-A947-70E740481C1C}">
                <a14:useLocalDpi xmlns:a14="http://schemas.microsoft.com/office/drawing/2010/main" val="0"/>
              </a:ext>
            </a:extLst>
          </a:blip>
          <a:srcRect l="5667" t="36491" r="55206" b="42745"/>
          <a:stretch/>
        </p:blipFill>
        <p:spPr>
          <a:xfrm>
            <a:off x="64591" y="2492896"/>
            <a:ext cx="2660585" cy="2109915"/>
          </a:xfrm>
          <a:prstGeom prst="rect">
            <a:avLst/>
          </a:prstGeom>
        </p:spPr>
      </p:pic>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8D8AE2EA-A405-5E4D-9A79-16C95021E431}"/>
              </a:ext>
            </a:extLst>
          </p:cNvPr>
          <p:cNvPicPr>
            <a:picLocks noChangeAspect="1"/>
          </p:cNvPicPr>
          <p:nvPr/>
        </p:nvPicPr>
        <p:blipFill rotWithShape="1">
          <a:blip r:embed="rId4">
            <a:extLst>
              <a:ext uri="{28A0092B-C50C-407E-A947-70E740481C1C}">
                <a14:useLocalDpi xmlns:a14="http://schemas.microsoft.com/office/drawing/2010/main" val="0"/>
              </a:ext>
            </a:extLst>
          </a:blip>
          <a:srcRect l="66348" t="2582" r="-884" b="75887"/>
          <a:stretch/>
        </p:blipFill>
        <p:spPr>
          <a:xfrm>
            <a:off x="6516216" y="2384809"/>
            <a:ext cx="2582374" cy="2405842"/>
          </a:xfrm>
          <a:prstGeom prst="rect">
            <a:avLst/>
          </a:prstGeom>
        </p:spPr>
      </p:pic>
      <p:sp>
        <p:nvSpPr>
          <p:cNvPr id="11" name="右矢印 10">
            <a:extLst>
              <a:ext uri="{FF2B5EF4-FFF2-40B4-BE49-F238E27FC236}">
                <a16:creationId xmlns:a16="http://schemas.microsoft.com/office/drawing/2014/main" id="{B27AAD65-9071-0D47-BF00-8708C51BB5A5}"/>
              </a:ext>
            </a:extLst>
          </p:cNvPr>
          <p:cNvSpPr/>
          <p:nvPr/>
        </p:nvSpPr>
        <p:spPr>
          <a:xfrm>
            <a:off x="2843808" y="2728891"/>
            <a:ext cx="57606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11">
            <a:extLst>
              <a:ext uri="{FF2B5EF4-FFF2-40B4-BE49-F238E27FC236}">
                <a16:creationId xmlns:a16="http://schemas.microsoft.com/office/drawing/2014/main" id="{F53FCCEB-76F4-2942-89D6-C39F515A13C7}"/>
              </a:ext>
            </a:extLst>
          </p:cNvPr>
          <p:cNvSpPr/>
          <p:nvPr/>
        </p:nvSpPr>
        <p:spPr>
          <a:xfrm>
            <a:off x="6012160" y="2792902"/>
            <a:ext cx="57606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327AB13C-032B-484B-B642-60E65B1088BE}"/>
              </a:ext>
            </a:extLst>
          </p:cNvPr>
          <p:cNvSpPr txBox="1"/>
          <p:nvPr/>
        </p:nvSpPr>
        <p:spPr>
          <a:xfrm>
            <a:off x="431315" y="260648"/>
            <a:ext cx="2877711" cy="2009717"/>
          </a:xfrm>
          <a:prstGeom prst="rect">
            <a:avLst/>
          </a:prstGeom>
          <a:noFill/>
        </p:spPr>
        <p:txBody>
          <a:bodyPr wrap="none" rtlCol="0">
            <a:spAutoFit/>
          </a:bodyPr>
          <a:lstStyle/>
          <a:p>
            <a:pPr>
              <a:lnSpc>
                <a:spcPts val="3800"/>
              </a:lnSpc>
            </a:pPr>
            <a:r>
              <a:rPr kumimoji="1" lang="ja-JP" altLang="en-US" sz="3000">
                <a:latin typeface="Hiragino Maru Gothic Pro W4" panose="020F0400000000000000" pitchFamily="34" charset="-128"/>
                <a:ea typeface="Hiragino Maru Gothic Pro W4" panose="020F0400000000000000" pitchFamily="34" charset="-128"/>
              </a:rPr>
              <a:t>佐賀県内の</a:t>
            </a:r>
            <a:endParaRPr kumimoji="1" lang="en-US" altLang="ja-JP" sz="3000" dirty="0">
              <a:latin typeface="Hiragino Maru Gothic Pro W4" panose="020F0400000000000000" pitchFamily="34" charset="-128"/>
              <a:ea typeface="Hiragino Maru Gothic Pro W4" panose="020F0400000000000000" pitchFamily="34" charset="-128"/>
            </a:endParaRPr>
          </a:p>
          <a:p>
            <a:pPr>
              <a:lnSpc>
                <a:spcPts val="3800"/>
              </a:lnSpc>
            </a:pPr>
            <a:r>
              <a:rPr kumimoji="1" lang="en-US" altLang="ja-JP" sz="3000" dirty="0">
                <a:latin typeface="Hiragino Maru Gothic Pro W4" panose="020F0400000000000000" pitchFamily="34" charset="-128"/>
                <a:ea typeface="Hiragino Maru Gothic Pro W4" panose="020F0400000000000000" pitchFamily="34" charset="-128"/>
              </a:rPr>
              <a:t>140</a:t>
            </a:r>
            <a:r>
              <a:rPr kumimoji="1" lang="ja-JP" altLang="en-US" sz="3000">
                <a:latin typeface="Hiragino Maru Gothic Pro W4" panose="020F0400000000000000" pitchFamily="34" charset="-128"/>
                <a:ea typeface="Hiragino Maru Gothic Pro W4" panose="020F0400000000000000" pitchFamily="34" charset="-128"/>
              </a:rPr>
              <a:t>の</a:t>
            </a:r>
            <a:r>
              <a:rPr lang="ja-JP" altLang="en-US" sz="3000">
                <a:latin typeface="Hiragino Maru Gothic Pro W4" panose="020F0400000000000000" pitchFamily="34" charset="-128"/>
                <a:ea typeface="Hiragino Maru Gothic Pro W4" panose="020F0400000000000000" pitchFamily="34" charset="-128"/>
              </a:rPr>
              <a:t>病院で</a:t>
            </a:r>
            <a:endParaRPr lang="en-US" altLang="ja-JP" sz="3000" dirty="0">
              <a:latin typeface="Hiragino Maru Gothic Pro W4" panose="020F0400000000000000" pitchFamily="34" charset="-128"/>
              <a:ea typeface="Hiragino Maru Gothic Pro W4" panose="020F0400000000000000" pitchFamily="34" charset="-128"/>
            </a:endParaRPr>
          </a:p>
          <a:p>
            <a:pPr>
              <a:lnSpc>
                <a:spcPts val="3800"/>
              </a:lnSpc>
            </a:pPr>
            <a:r>
              <a:rPr lang="ja-JP" altLang="en-US" sz="3000">
                <a:latin typeface="Hiragino Maru Gothic Pro W4" panose="020F0400000000000000" pitchFamily="34" charset="-128"/>
                <a:ea typeface="Hiragino Maru Gothic Pro W4" panose="020F0400000000000000" pitchFamily="34" charset="-128"/>
              </a:rPr>
              <a:t>禁煙治療を</a:t>
            </a:r>
            <a:endParaRPr lang="en-US" altLang="ja-JP" sz="3000" dirty="0">
              <a:latin typeface="Hiragino Maru Gothic Pro W4" panose="020F0400000000000000" pitchFamily="34" charset="-128"/>
              <a:ea typeface="Hiragino Maru Gothic Pro W4" panose="020F0400000000000000" pitchFamily="34" charset="-128"/>
            </a:endParaRPr>
          </a:p>
          <a:p>
            <a:pPr>
              <a:lnSpc>
                <a:spcPts val="3800"/>
              </a:lnSpc>
            </a:pPr>
            <a:r>
              <a:rPr kumimoji="1" lang="ja-JP" altLang="en-US" sz="3000">
                <a:latin typeface="Hiragino Maru Gothic Pro W4" panose="020F0400000000000000" pitchFamily="34" charset="-128"/>
                <a:ea typeface="Hiragino Maru Gothic Pro W4" panose="020F0400000000000000" pitchFamily="34" charset="-128"/>
              </a:rPr>
              <a:t>行っています。</a:t>
            </a:r>
            <a:endParaRPr kumimoji="1" lang="en-US" altLang="ja-JP" sz="3000" dirty="0">
              <a:latin typeface="Hiragino Maru Gothic Pro W4" panose="020F0400000000000000" pitchFamily="34" charset="-128"/>
              <a:ea typeface="Hiragino Maru Gothic Pro W4" panose="020F0400000000000000" pitchFamily="34" charset="-128"/>
            </a:endParaRPr>
          </a:p>
        </p:txBody>
      </p:sp>
      <p:sp>
        <p:nvSpPr>
          <p:cNvPr id="14" name="角丸四角形吹き出し 13">
            <a:extLst>
              <a:ext uri="{FF2B5EF4-FFF2-40B4-BE49-F238E27FC236}">
                <a16:creationId xmlns:a16="http://schemas.microsoft.com/office/drawing/2014/main" id="{09617493-D6ED-2245-969F-05D90E4FE5C2}"/>
              </a:ext>
            </a:extLst>
          </p:cNvPr>
          <p:cNvSpPr/>
          <p:nvPr/>
        </p:nvSpPr>
        <p:spPr>
          <a:xfrm>
            <a:off x="223908" y="4840793"/>
            <a:ext cx="2501268" cy="1252503"/>
          </a:xfrm>
          <a:prstGeom prst="wedgeRoundRectCallout">
            <a:avLst>
              <a:gd name="adj1" fmla="val 6567"/>
              <a:gd name="adj2" fmla="val -97290"/>
              <a:gd name="adj3" fmla="val 16667"/>
            </a:avLst>
          </a:prstGeom>
          <a:solidFill>
            <a:schemeClr val="bg1"/>
          </a:solid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自分では</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lang="ja-JP" altLang="en-US" sz="2400">
                <a:solidFill>
                  <a:schemeClr val="tx1"/>
                </a:solidFill>
                <a:latin typeface="Hiragino Maru Gothic Pro W4" panose="020F0400000000000000" pitchFamily="34" charset="-128"/>
                <a:ea typeface="Hiragino Maru Gothic Pro W4" panose="020F0400000000000000" pitchFamily="34" charset="-128"/>
              </a:rPr>
              <a:t>やめられない</a:t>
            </a:r>
            <a:endParaRPr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時に･･･</a:t>
            </a:r>
          </a:p>
        </p:txBody>
      </p:sp>
      <p:sp>
        <p:nvSpPr>
          <p:cNvPr id="15" name="角丸四角形吹き出し 14">
            <a:extLst>
              <a:ext uri="{FF2B5EF4-FFF2-40B4-BE49-F238E27FC236}">
                <a16:creationId xmlns:a16="http://schemas.microsoft.com/office/drawing/2014/main" id="{16E499EF-8D1B-FC4F-AD56-D3492A252284}"/>
              </a:ext>
            </a:extLst>
          </p:cNvPr>
          <p:cNvSpPr/>
          <p:nvPr/>
        </p:nvSpPr>
        <p:spPr>
          <a:xfrm>
            <a:off x="6861613" y="1150586"/>
            <a:ext cx="1851072" cy="976305"/>
          </a:xfrm>
          <a:prstGeom prst="wedgeRoundRectCallout">
            <a:avLst>
              <a:gd name="adj1" fmla="val 1993"/>
              <a:gd name="adj2" fmla="val 90029"/>
              <a:gd name="adj3" fmla="val 16667"/>
            </a:avLst>
          </a:prstGeom>
          <a:solidFill>
            <a:schemeClr val="bg1"/>
          </a:solid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タバコを</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lang="ja-JP" altLang="en-US" sz="2400">
                <a:solidFill>
                  <a:schemeClr val="tx1"/>
                </a:solidFill>
                <a:latin typeface="Hiragino Maru Gothic Pro W4" panose="020F0400000000000000" pitchFamily="34" charset="-128"/>
                <a:ea typeface="Hiragino Maru Gothic Pro W4" panose="020F0400000000000000" pitchFamily="34" charset="-128"/>
              </a:rPr>
              <a:t>卒業しよう</a:t>
            </a:r>
            <a:endParaRPr kumimoji="1" lang="ja-JP" altLang="en-US" sz="2400">
              <a:solidFill>
                <a:schemeClr val="tx1"/>
              </a:solidFill>
              <a:latin typeface="Hiragino Maru Gothic Pro W4" panose="020F0400000000000000" pitchFamily="34" charset="-128"/>
              <a:ea typeface="Hiragino Maru Gothic Pro W4" panose="020F0400000000000000" pitchFamily="34" charset="-128"/>
            </a:endParaRPr>
          </a:p>
        </p:txBody>
      </p:sp>
      <p:sp>
        <p:nvSpPr>
          <p:cNvPr id="16" name="テキスト ボックス 15">
            <a:extLst>
              <a:ext uri="{FF2B5EF4-FFF2-40B4-BE49-F238E27FC236}">
                <a16:creationId xmlns:a16="http://schemas.microsoft.com/office/drawing/2014/main" id="{A3F15FFD-4D5E-F94A-A9BE-4731D6792D37}"/>
              </a:ext>
            </a:extLst>
          </p:cNvPr>
          <p:cNvSpPr txBox="1"/>
          <p:nvPr/>
        </p:nvSpPr>
        <p:spPr>
          <a:xfrm>
            <a:off x="2949083" y="3371676"/>
            <a:ext cx="3567133" cy="492443"/>
          </a:xfrm>
          <a:prstGeom prst="rect">
            <a:avLst/>
          </a:prstGeom>
          <a:solidFill>
            <a:schemeClr val="bg1"/>
          </a:solidFill>
          <a:ln w="50800">
            <a:solidFill>
              <a:srgbClr val="0066FF"/>
            </a:solidFill>
          </a:ln>
        </p:spPr>
        <p:txBody>
          <a:bodyPr wrap="squar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病院で治療を受けて･･</a:t>
            </a:r>
          </a:p>
        </p:txBody>
      </p:sp>
    </p:spTree>
    <p:extLst>
      <p:ext uri="{BB962C8B-B14F-4D97-AF65-F5344CB8AC3E}">
        <p14:creationId xmlns:p14="http://schemas.microsoft.com/office/powerpoint/2010/main" val="8144195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A067EC-6EDF-0F40-A6AB-2C6F431B6B77}"/>
              </a:ext>
            </a:extLst>
          </p:cNvPr>
          <p:cNvSpPr>
            <a:spLocks noGrp="1"/>
          </p:cNvSpPr>
          <p:nvPr>
            <p:ph type="sldNum" sz="quarter" idx="12"/>
          </p:nvPr>
        </p:nvSpPr>
        <p:spPr/>
        <p:txBody>
          <a:bodyPr/>
          <a:lstStyle/>
          <a:p>
            <a:pPr>
              <a:defRPr/>
            </a:pPr>
            <a:fld id="{4C531F98-CA78-470A-BCEA-FDB7CBF3E5AC}" type="slidenum">
              <a:rPr lang="en-US" altLang="ja-JP" smtClean="0"/>
              <a:pPr>
                <a:defRPr/>
              </a:pPr>
              <a:t>49</a:t>
            </a:fld>
            <a:endParaRPr lang="en-US" altLang="ja-JP"/>
          </a:p>
        </p:txBody>
      </p:sp>
      <p:pic>
        <p:nvPicPr>
          <p:cNvPr id="4" name="図 3" descr="ロゴ&#10;&#10;自動的に生成された説明">
            <a:extLst>
              <a:ext uri="{FF2B5EF4-FFF2-40B4-BE49-F238E27FC236}">
                <a16:creationId xmlns:a16="http://schemas.microsoft.com/office/drawing/2014/main" id="{DA9141FD-34E2-C048-BBE4-D90088EFE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136524"/>
            <a:ext cx="4615708" cy="6525344"/>
          </a:xfrm>
          <a:prstGeom prst="rect">
            <a:avLst/>
          </a:prstGeom>
        </p:spPr>
      </p:pic>
      <p:sp>
        <p:nvSpPr>
          <p:cNvPr id="5" name="テキスト ボックス 4">
            <a:extLst>
              <a:ext uri="{FF2B5EF4-FFF2-40B4-BE49-F238E27FC236}">
                <a16:creationId xmlns:a16="http://schemas.microsoft.com/office/drawing/2014/main" id="{61962FD9-F7A0-F44E-8939-525617B5A86C}"/>
              </a:ext>
            </a:extLst>
          </p:cNvPr>
          <p:cNvSpPr txBox="1">
            <a:spLocks noChangeArrowheads="1"/>
          </p:cNvSpPr>
          <p:nvPr/>
        </p:nvSpPr>
        <p:spPr bwMode="auto">
          <a:xfrm>
            <a:off x="0" y="474502"/>
            <a:ext cx="4283968" cy="1323439"/>
          </a:xfrm>
          <a:prstGeom prst="rect">
            <a:avLst/>
          </a:prstGeom>
          <a:noFill/>
          <a:ln w="9525">
            <a:noFill/>
            <a:miter lim="800000"/>
            <a:headEnd/>
            <a:tailEnd/>
          </a:ln>
        </p:spPr>
        <p:txBody>
          <a:bodyPr wrap="square">
            <a:spAutoFit/>
          </a:bodyPr>
          <a:lstStyle/>
          <a:p>
            <a:pPr algn="ctr"/>
            <a:r>
              <a:rPr lang="ja-JP" altLang="en-US" sz="4000">
                <a:solidFill>
                  <a:srgbClr val="000099"/>
                </a:solidFill>
                <a:latin typeface="Hiragino Maru Gothic Pro W4" panose="020F0400000000000000" pitchFamily="34" charset="-128"/>
                <a:ea typeface="Hiragino Maru Gothic Pro W4" panose="020F0400000000000000" pitchFamily="34" charset="-128"/>
              </a:rPr>
              <a:t>毎月</a:t>
            </a:r>
            <a:r>
              <a:rPr lang="en-US" altLang="ja-JP" sz="4000" dirty="0">
                <a:solidFill>
                  <a:srgbClr val="000099"/>
                </a:solidFill>
                <a:latin typeface="Hiragino Maru Gothic Pro W4" panose="020F0400000000000000" pitchFamily="34" charset="-128"/>
                <a:ea typeface="Hiragino Maru Gothic Pro W4" panose="020F0400000000000000" pitchFamily="34" charset="-128"/>
              </a:rPr>
              <a:t>22</a:t>
            </a:r>
            <a:r>
              <a:rPr lang="ja-JP" altLang="en-US" sz="4000">
                <a:solidFill>
                  <a:srgbClr val="000099"/>
                </a:solidFill>
                <a:latin typeface="Hiragino Maru Gothic Pro W4" panose="020F0400000000000000" pitchFamily="34" charset="-128"/>
                <a:ea typeface="Hiragino Maru Gothic Pro W4" panose="020F0400000000000000" pitchFamily="34" charset="-128"/>
              </a:rPr>
              <a:t>日は</a:t>
            </a:r>
            <a:endParaRPr lang="en-US" altLang="ja-JP" sz="4000" dirty="0">
              <a:solidFill>
                <a:srgbClr val="000099"/>
              </a:solidFill>
              <a:latin typeface="Hiragino Maru Gothic Pro W4" panose="020F0400000000000000" pitchFamily="34" charset="-128"/>
              <a:ea typeface="Hiragino Maru Gothic Pro W4" panose="020F0400000000000000" pitchFamily="34" charset="-128"/>
            </a:endParaRPr>
          </a:p>
          <a:p>
            <a:pPr algn="ctr"/>
            <a:r>
              <a:rPr lang="ja-JP" altLang="en-US" sz="4000">
                <a:solidFill>
                  <a:srgbClr val="000099"/>
                </a:solidFill>
                <a:latin typeface="Hiragino Maru Gothic Pro W4" panose="020F0400000000000000" pitchFamily="34" charset="-128"/>
                <a:ea typeface="Hiragino Maru Gothic Pro W4" panose="020F0400000000000000" pitchFamily="34" charset="-128"/>
              </a:rPr>
              <a:t>「禁煙の日」です</a:t>
            </a:r>
            <a:endParaRPr lang="en-US" altLang="ja-JP" sz="4000" dirty="0">
              <a:solidFill>
                <a:srgbClr val="000099"/>
              </a:solidFill>
              <a:latin typeface="Hiragino Maru Gothic Pro W4" panose="020F0400000000000000" pitchFamily="34" charset="-128"/>
              <a:ea typeface="Hiragino Maru Gothic Pro W4" panose="020F0400000000000000" pitchFamily="34" charset="-128"/>
            </a:endParaRPr>
          </a:p>
        </p:txBody>
      </p:sp>
      <p:sp>
        <p:nvSpPr>
          <p:cNvPr id="7" name="テキスト ボックス 6">
            <a:extLst>
              <a:ext uri="{FF2B5EF4-FFF2-40B4-BE49-F238E27FC236}">
                <a16:creationId xmlns:a16="http://schemas.microsoft.com/office/drawing/2014/main" id="{6EAB283B-65BD-FB4F-9B5E-E2471B473075}"/>
              </a:ext>
            </a:extLst>
          </p:cNvPr>
          <p:cNvSpPr txBox="1">
            <a:spLocks noChangeArrowheads="1"/>
          </p:cNvSpPr>
          <p:nvPr/>
        </p:nvSpPr>
        <p:spPr bwMode="auto">
          <a:xfrm>
            <a:off x="107504" y="2852936"/>
            <a:ext cx="4283968" cy="2105898"/>
          </a:xfrm>
          <a:prstGeom prst="rect">
            <a:avLst/>
          </a:prstGeom>
          <a:noFill/>
          <a:ln w="9525">
            <a:noFill/>
            <a:miter lim="800000"/>
            <a:headEnd/>
            <a:tailEnd/>
          </a:ln>
        </p:spPr>
        <p:txBody>
          <a:bodyPr wrap="square">
            <a:spAutoFit/>
          </a:bodyPr>
          <a:lstStyle/>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禁煙は</a:t>
            </a:r>
            <a:endParaRPr lang="en-US" altLang="ja-JP" sz="3000" dirty="0">
              <a:latin typeface="Hiragino Maru Gothic Pro W4" panose="020F0400000000000000" pitchFamily="34" charset="-128"/>
              <a:ea typeface="Hiragino Maru Gothic Pro W4" panose="020F0400000000000000" pitchFamily="34" charset="-128"/>
            </a:endParaRPr>
          </a:p>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本人と家族や医療者が</a:t>
            </a:r>
            <a:endParaRPr lang="en-US" altLang="ja-JP" sz="3000" dirty="0">
              <a:latin typeface="Hiragino Maru Gothic Pro W4" panose="020F0400000000000000" pitchFamily="34" charset="-128"/>
              <a:ea typeface="Hiragino Maru Gothic Pro W4" panose="020F0400000000000000" pitchFamily="34" charset="-128"/>
            </a:endParaRPr>
          </a:p>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一緒に取り組むことが</a:t>
            </a:r>
            <a:endParaRPr lang="en-US" altLang="ja-JP" sz="3000" dirty="0">
              <a:latin typeface="Hiragino Maru Gothic Pro W4" panose="020F0400000000000000" pitchFamily="34" charset="-128"/>
              <a:ea typeface="Hiragino Maru Gothic Pro W4" panose="020F0400000000000000" pitchFamily="34" charset="-128"/>
            </a:endParaRPr>
          </a:p>
          <a:p>
            <a:pPr algn="ctr">
              <a:lnSpc>
                <a:spcPts val="4000"/>
              </a:lnSpc>
            </a:pPr>
            <a:r>
              <a:rPr lang="ja-JP" altLang="en-US" sz="3000">
                <a:latin typeface="Hiragino Maru Gothic Pro W4" panose="020F0400000000000000" pitchFamily="34" charset="-128"/>
                <a:ea typeface="Hiragino Maru Gothic Pro W4" panose="020F0400000000000000" pitchFamily="34" charset="-128"/>
              </a:rPr>
              <a:t>大切です</a:t>
            </a:r>
            <a:endParaRPr lang="en-US" altLang="ja-JP" sz="3000" dirty="0">
              <a:latin typeface="Hiragino Maru Gothic Pro W4" panose="020F0400000000000000" pitchFamily="34" charset="-128"/>
              <a:ea typeface="Hiragino Maru Gothic Pro W4" panose="020F0400000000000000" pitchFamily="34" charset="-128"/>
            </a:endParaRPr>
          </a:p>
        </p:txBody>
      </p:sp>
      <p:pic>
        <p:nvPicPr>
          <p:cNvPr id="9" name="図 8" descr="アイコン&#10;&#10;自動的に生成された説明">
            <a:extLst>
              <a:ext uri="{FF2B5EF4-FFF2-40B4-BE49-F238E27FC236}">
                <a16:creationId xmlns:a16="http://schemas.microsoft.com/office/drawing/2014/main" id="{74D62990-D3D5-CD44-AAD3-D4F5051739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204576"/>
            <a:ext cx="2129104" cy="1437324"/>
          </a:xfrm>
          <a:prstGeom prst="rect">
            <a:avLst/>
          </a:prstGeom>
        </p:spPr>
      </p:pic>
      <p:sp>
        <p:nvSpPr>
          <p:cNvPr id="12" name="角丸四角形吹き出し 11">
            <a:extLst>
              <a:ext uri="{FF2B5EF4-FFF2-40B4-BE49-F238E27FC236}">
                <a16:creationId xmlns:a16="http://schemas.microsoft.com/office/drawing/2014/main" id="{E0D317CF-D1E0-A24B-B70E-09990450CEA7}"/>
              </a:ext>
            </a:extLst>
          </p:cNvPr>
          <p:cNvSpPr/>
          <p:nvPr/>
        </p:nvSpPr>
        <p:spPr>
          <a:xfrm>
            <a:off x="2197170" y="1997220"/>
            <a:ext cx="2403430" cy="514597"/>
          </a:xfrm>
          <a:prstGeom prst="wedgeRoundRectCallout">
            <a:avLst>
              <a:gd name="adj1" fmla="val 74986"/>
              <a:gd name="adj2" fmla="val 131602"/>
              <a:gd name="adj3" fmla="val 16667"/>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iragino Maru Gothic Pro W4" panose="020F0400000000000000" pitchFamily="34" charset="-128"/>
                <a:ea typeface="Hiragino Maru Gothic Pro W4" panose="020F0400000000000000" pitchFamily="34" charset="-128"/>
              </a:rPr>
              <a:t>スワンスワン！</a:t>
            </a:r>
          </a:p>
        </p:txBody>
      </p:sp>
    </p:spTree>
    <p:extLst>
      <p:ext uri="{BB962C8B-B14F-4D97-AF65-F5344CB8AC3E}">
        <p14:creationId xmlns:p14="http://schemas.microsoft.com/office/powerpoint/2010/main" val="2779243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アイコン&#10;&#10;自動的に生成された説明">
            <a:extLst>
              <a:ext uri="{FF2B5EF4-FFF2-40B4-BE49-F238E27FC236}">
                <a16:creationId xmlns:a16="http://schemas.microsoft.com/office/drawing/2014/main" id="{7B5522C6-1565-004A-9914-17F93F2DA381}"/>
              </a:ext>
            </a:extLst>
          </p:cNvPr>
          <p:cNvPicPr>
            <a:picLocks noChangeAspect="1"/>
          </p:cNvPicPr>
          <p:nvPr/>
        </p:nvPicPr>
        <p:blipFill>
          <a:blip r:embed="rId3"/>
          <a:stretch>
            <a:fillRect/>
          </a:stretch>
        </p:blipFill>
        <p:spPr>
          <a:xfrm>
            <a:off x="-36512" y="27384"/>
            <a:ext cx="9144000" cy="6858000"/>
          </a:xfrm>
          <a:prstGeom prst="rect">
            <a:avLst/>
          </a:prstGeom>
        </p:spPr>
      </p:pic>
      <p:sp>
        <p:nvSpPr>
          <p:cNvPr id="4" name="テキスト ボックス 14">
            <a:extLst>
              <a:ext uri="{FF2B5EF4-FFF2-40B4-BE49-F238E27FC236}">
                <a16:creationId xmlns:a16="http://schemas.microsoft.com/office/drawing/2014/main" id="{1D77662F-6C58-A145-BB7B-549B0CE315FD}"/>
              </a:ext>
            </a:extLst>
          </p:cNvPr>
          <p:cNvSpPr txBox="1">
            <a:spLocks noChangeArrowheads="1"/>
          </p:cNvSpPr>
          <p:nvPr/>
        </p:nvSpPr>
        <p:spPr bwMode="auto">
          <a:xfrm>
            <a:off x="3348038" y="213360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6" name="テキスト ボックス 9">
            <a:extLst>
              <a:ext uri="{FF2B5EF4-FFF2-40B4-BE49-F238E27FC236}">
                <a16:creationId xmlns:a16="http://schemas.microsoft.com/office/drawing/2014/main" id="{A885CCAC-E129-C141-B9EA-2B55A07537E9}"/>
              </a:ext>
            </a:extLst>
          </p:cNvPr>
          <p:cNvSpPr txBox="1">
            <a:spLocks noChangeArrowheads="1"/>
          </p:cNvSpPr>
          <p:nvPr/>
        </p:nvSpPr>
        <p:spPr bwMode="auto">
          <a:xfrm>
            <a:off x="3276600" y="213360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8" name="Rectangle 2">
            <a:extLst>
              <a:ext uri="{FF2B5EF4-FFF2-40B4-BE49-F238E27FC236}">
                <a16:creationId xmlns:a16="http://schemas.microsoft.com/office/drawing/2014/main" id="{9D9DC7AC-D5FC-6F49-8427-AFCDDB7B23B5}"/>
              </a:ext>
            </a:extLst>
          </p:cNvPr>
          <p:cNvSpPr txBox="1">
            <a:spLocks noChangeArrowheads="1"/>
          </p:cNvSpPr>
          <p:nvPr/>
        </p:nvSpPr>
        <p:spPr>
          <a:xfrm>
            <a:off x="213519" y="1231198"/>
            <a:ext cx="4123531" cy="3200400"/>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40000"/>
              </a:lnSpc>
            </a:pPr>
            <a:r>
              <a:rPr lang="ja-JP" altLang="en-US" sz="4800">
                <a:latin typeface="Hiragino Maru Gothic Pro W4" panose="020F0400000000000000" pitchFamily="34" charset="-128"/>
                <a:ea typeface="Hiragino Maru Gothic Pro W4" panose="020F0400000000000000" pitchFamily="34" charset="-128"/>
              </a:rPr>
              <a:t>①　２種類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　</a:t>
            </a:r>
            <a:r>
              <a:rPr lang="en-US" altLang="ja-JP" sz="4800" dirty="0">
                <a:latin typeface="Hiragino Maru Gothic Pro W4" panose="020F0400000000000000" pitchFamily="34" charset="-128"/>
                <a:ea typeface="Hiragino Maru Gothic Pro W4" panose="020F0400000000000000" pitchFamily="34" charset="-128"/>
              </a:rPr>
              <a:t>20</a:t>
            </a:r>
            <a:r>
              <a:rPr lang="ja-JP" altLang="en-US" sz="4800">
                <a:latin typeface="Hiragino Maru Gothic Pro W4" panose="020F0400000000000000" pitchFamily="34" charset="-128"/>
                <a:ea typeface="Hiragino Maru Gothic Pro W4" panose="020F0400000000000000" pitchFamily="34" charset="-128"/>
              </a:rPr>
              <a:t>種類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　</a:t>
            </a:r>
            <a:r>
              <a:rPr lang="en-US" altLang="ja-JP" sz="4800" dirty="0">
                <a:latin typeface="Hiragino Maru Gothic Pro W4" panose="020F0400000000000000" pitchFamily="34" charset="-128"/>
                <a:ea typeface="Hiragino Maru Gothic Pro W4" panose="020F0400000000000000" pitchFamily="34" charset="-128"/>
              </a:rPr>
              <a:t>200</a:t>
            </a:r>
            <a:r>
              <a:rPr lang="ja-JP" altLang="en-US" sz="4800">
                <a:latin typeface="Hiragino Maru Gothic Pro W4" panose="020F0400000000000000" pitchFamily="34" charset="-128"/>
                <a:ea typeface="Hiragino Maru Gothic Pro W4" panose="020F0400000000000000" pitchFamily="34" charset="-128"/>
              </a:rPr>
              <a:t>種類</a:t>
            </a:r>
          </a:p>
        </p:txBody>
      </p:sp>
      <p:sp>
        <p:nvSpPr>
          <p:cNvPr id="14" name="テキスト ボックス 8">
            <a:extLst>
              <a:ext uri="{FF2B5EF4-FFF2-40B4-BE49-F238E27FC236}">
                <a16:creationId xmlns:a16="http://schemas.microsoft.com/office/drawing/2014/main" id="{C94CEA85-B662-9146-83F3-822012603034}"/>
              </a:ext>
            </a:extLst>
          </p:cNvPr>
          <p:cNvSpPr txBox="1">
            <a:spLocks noChangeArrowheads="1"/>
          </p:cNvSpPr>
          <p:nvPr/>
        </p:nvSpPr>
        <p:spPr bwMode="auto">
          <a:xfrm>
            <a:off x="2197100" y="1206498"/>
            <a:ext cx="1079500" cy="307975"/>
          </a:xfrm>
          <a:prstGeom prst="rect">
            <a:avLst/>
          </a:prstGeom>
          <a:noFill/>
          <a:ln w="9525">
            <a:noFill/>
            <a:miter lim="800000"/>
            <a:headEnd/>
            <a:tailEnd/>
          </a:ln>
        </p:spPr>
        <p:txBody>
          <a:bodyPr>
            <a:spAutoFit/>
          </a:bodyPr>
          <a:lstStyle/>
          <a:p>
            <a:r>
              <a:rPr lang="ja-JP" altLang="en-US" sz="1400"/>
              <a:t>し ゅ  る い</a:t>
            </a:r>
          </a:p>
        </p:txBody>
      </p:sp>
      <p:sp>
        <p:nvSpPr>
          <p:cNvPr id="15" name="テキスト ボックス 16">
            <a:extLst>
              <a:ext uri="{FF2B5EF4-FFF2-40B4-BE49-F238E27FC236}">
                <a16:creationId xmlns:a16="http://schemas.microsoft.com/office/drawing/2014/main" id="{2C25A148-7D96-8540-9B4B-5367867C25C6}"/>
              </a:ext>
            </a:extLst>
          </p:cNvPr>
          <p:cNvSpPr txBox="1">
            <a:spLocks noChangeArrowheads="1"/>
          </p:cNvSpPr>
          <p:nvPr/>
        </p:nvSpPr>
        <p:spPr bwMode="auto">
          <a:xfrm>
            <a:off x="2236964" y="220389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16" name="テキスト ボックス 17">
            <a:extLst>
              <a:ext uri="{FF2B5EF4-FFF2-40B4-BE49-F238E27FC236}">
                <a16:creationId xmlns:a16="http://schemas.microsoft.com/office/drawing/2014/main" id="{7AB61599-7B58-F94F-8A30-2B8092D3A95F}"/>
              </a:ext>
            </a:extLst>
          </p:cNvPr>
          <p:cNvSpPr txBox="1">
            <a:spLocks noChangeArrowheads="1"/>
          </p:cNvSpPr>
          <p:nvPr/>
        </p:nvSpPr>
        <p:spPr bwMode="auto">
          <a:xfrm>
            <a:off x="2535237" y="3203581"/>
            <a:ext cx="1081088" cy="307975"/>
          </a:xfrm>
          <a:prstGeom prst="rect">
            <a:avLst/>
          </a:prstGeom>
          <a:noFill/>
          <a:ln w="9525">
            <a:noFill/>
            <a:miter lim="800000"/>
            <a:headEnd/>
            <a:tailEnd/>
          </a:ln>
        </p:spPr>
        <p:txBody>
          <a:bodyPr>
            <a:spAutoFit/>
          </a:bodyPr>
          <a:lstStyle/>
          <a:p>
            <a:r>
              <a:rPr lang="ja-JP" altLang="en-US" sz="1400"/>
              <a:t>し ゅ  る い</a:t>
            </a:r>
          </a:p>
        </p:txBody>
      </p:sp>
      <p:sp>
        <p:nvSpPr>
          <p:cNvPr id="19" name="テキスト ボックス 18">
            <a:extLst>
              <a:ext uri="{FF2B5EF4-FFF2-40B4-BE49-F238E27FC236}">
                <a16:creationId xmlns:a16="http://schemas.microsoft.com/office/drawing/2014/main" id="{05DAA87D-3F94-D449-B15D-6F0EB117226A}"/>
              </a:ext>
            </a:extLst>
          </p:cNvPr>
          <p:cNvSpPr txBox="1"/>
          <p:nvPr/>
        </p:nvSpPr>
        <p:spPr>
          <a:xfrm>
            <a:off x="4923029" y="2926681"/>
            <a:ext cx="4024178" cy="861774"/>
          </a:xfrm>
          <a:prstGeom prst="rect">
            <a:avLst/>
          </a:prstGeom>
          <a:solidFill>
            <a:schemeClr val="accent5">
              <a:lumMod val="20000"/>
              <a:lumOff val="80000"/>
            </a:schemeClr>
          </a:solidFill>
          <a:ln w="57150">
            <a:solidFill>
              <a:srgbClr val="FF0000"/>
            </a:solidFill>
          </a:ln>
        </p:spPr>
        <p:txBody>
          <a:bodyPr wrap="square" rtlCol="0">
            <a:spAutoFit/>
          </a:bodyPr>
          <a:lstStyle/>
          <a:p>
            <a:r>
              <a:rPr lang="ja-JP" altLang="en-US" sz="5000">
                <a:latin typeface="Hiragino Maru Gothic Pro W4" panose="020F0400000000000000" pitchFamily="34" charset="-128"/>
                <a:ea typeface="Hiragino Maru Gothic Pro W4" panose="020F0400000000000000" pitchFamily="34" charset="-128"/>
              </a:rPr>
              <a:t>③</a:t>
            </a:r>
            <a:r>
              <a:rPr lang="en-US" altLang="ja-JP" sz="5000">
                <a:latin typeface="Hiragino Maru Gothic Pro W4" panose="020F0400000000000000" pitchFamily="34" charset="-128"/>
                <a:ea typeface="Hiragino Maru Gothic Pro W4" panose="020F0400000000000000" pitchFamily="34" charset="-128"/>
              </a:rPr>
              <a:t> 200</a:t>
            </a:r>
            <a:r>
              <a:rPr lang="ja-JP" altLang="en-US" sz="5000">
                <a:latin typeface="Hiragino Maru Gothic Pro W4" panose="020F0400000000000000" pitchFamily="34" charset="-128"/>
                <a:ea typeface="Hiragino Maru Gothic Pro W4" panose="020F0400000000000000" pitchFamily="34" charset="-128"/>
              </a:rPr>
              <a:t>種類</a:t>
            </a:r>
            <a:r>
              <a:rPr lang="en-US" altLang="ja-JP" sz="5000">
                <a:latin typeface="Hiragino Maru Gothic Pro W4" panose="020F0400000000000000" pitchFamily="34" charset="-128"/>
                <a:ea typeface="Hiragino Maru Gothic Pro W4" panose="020F0400000000000000" pitchFamily="34" charset="-128"/>
              </a:rPr>
              <a:t>!!</a:t>
            </a:r>
            <a:endParaRPr kumimoji="1" lang="ja-JP" altLang="en-US" sz="5000" b="1">
              <a:latin typeface="Hiragino Maru Gothic Pro W4" panose="020F0400000000000000" pitchFamily="34" charset="-128"/>
              <a:ea typeface="Hiragino Maru Gothic Pro W4" panose="020F0400000000000000" pitchFamily="34" charset="-128"/>
            </a:endParaRPr>
          </a:p>
        </p:txBody>
      </p:sp>
      <p:sp>
        <p:nvSpPr>
          <p:cNvPr id="20" name="テキスト ボックス 19">
            <a:extLst>
              <a:ext uri="{FF2B5EF4-FFF2-40B4-BE49-F238E27FC236}">
                <a16:creationId xmlns:a16="http://schemas.microsoft.com/office/drawing/2014/main" id="{777B1F0B-AFD5-B345-8D15-9EA1B268CC6B}"/>
              </a:ext>
            </a:extLst>
          </p:cNvPr>
          <p:cNvSpPr txBox="1"/>
          <p:nvPr/>
        </p:nvSpPr>
        <p:spPr>
          <a:xfrm>
            <a:off x="5398480" y="992900"/>
            <a:ext cx="3073277" cy="707886"/>
          </a:xfrm>
          <a:prstGeom prst="rect">
            <a:avLst/>
          </a:prstGeom>
          <a:solidFill>
            <a:schemeClr val="accent4">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pic>
        <p:nvPicPr>
          <p:cNvPr id="3" name="図 2" descr="テレビゲームのキャラクター&#10;&#10;中程度の精度で自動的に生成された説明">
            <a:extLst>
              <a:ext uri="{FF2B5EF4-FFF2-40B4-BE49-F238E27FC236}">
                <a16:creationId xmlns:a16="http://schemas.microsoft.com/office/drawing/2014/main" id="{1C1B5BD6-CDF6-0944-9E7D-E1C984639A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4557510"/>
            <a:ext cx="3474989" cy="2615906"/>
          </a:xfrm>
          <a:prstGeom prst="rect">
            <a:avLst/>
          </a:prstGeom>
        </p:spPr>
      </p:pic>
      <p:pic>
        <p:nvPicPr>
          <p:cNvPr id="9" name="図 8" descr="ゲームのキャラクター&#10;&#10;低い精度で自動的に生成された説明">
            <a:extLst>
              <a:ext uri="{FF2B5EF4-FFF2-40B4-BE49-F238E27FC236}">
                <a16:creationId xmlns:a16="http://schemas.microsoft.com/office/drawing/2014/main" id="{581ABF37-AC70-DC46-AC01-3ED7E6EC5C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0765" y="4533743"/>
            <a:ext cx="3272202" cy="2463252"/>
          </a:xfrm>
          <a:prstGeom prst="rect">
            <a:avLst/>
          </a:prstGeom>
        </p:spPr>
      </p:pic>
    </p:spTree>
    <p:extLst>
      <p:ext uri="{BB962C8B-B14F-4D97-AF65-F5344CB8AC3E}">
        <p14:creationId xmlns:p14="http://schemas.microsoft.com/office/powerpoint/2010/main" val="262026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角丸四角形吹き出し 3"/>
          <p:cNvSpPr/>
          <p:nvPr/>
        </p:nvSpPr>
        <p:spPr>
          <a:xfrm>
            <a:off x="2932936" y="1484784"/>
            <a:ext cx="6103560" cy="3420576"/>
          </a:xfrm>
          <a:prstGeom prst="wedgeRoundRectCallout">
            <a:avLst>
              <a:gd name="adj1" fmla="val -51581"/>
              <a:gd name="adj2" fmla="val 73524"/>
              <a:gd name="adj3" fmla="val 16667"/>
            </a:avLst>
          </a:prstGeom>
          <a:solidFill>
            <a:schemeClr val="accent4">
              <a:lumMod val="20000"/>
              <a:lumOff val="80000"/>
            </a:schemeClr>
          </a:solidFill>
          <a:ln w="381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今日、学んだことを</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おうちの人にも</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教えてあげて</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くださいね。</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7" name="角丸四角形 6">
            <a:extLst>
              <a:ext uri="{FF2B5EF4-FFF2-40B4-BE49-F238E27FC236}">
                <a16:creationId xmlns:a16="http://schemas.microsoft.com/office/drawing/2014/main" id="{5618EEE9-8327-5E4F-9307-D205B78A6F4A}"/>
              </a:ext>
            </a:extLst>
          </p:cNvPr>
          <p:cNvSpPr/>
          <p:nvPr/>
        </p:nvSpPr>
        <p:spPr>
          <a:xfrm>
            <a:off x="250279" y="561336"/>
            <a:ext cx="8643441" cy="831222"/>
          </a:xfrm>
          <a:prstGeom prst="roundRect">
            <a:avLst/>
          </a:prstGeom>
          <a:solidFill>
            <a:srgbClr val="FEDFF2"/>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a:solidFill>
                  <a:schemeClr val="tx1"/>
                </a:solidFill>
                <a:latin typeface="Hiragino Maru Gothic Pro W4" panose="020F0400000000000000" pitchFamily="34" charset="-128"/>
                <a:ea typeface="Hiragino Maru Gothic Pro W4" panose="020F0400000000000000" pitchFamily="34" charset="-128"/>
              </a:rPr>
              <a:t>聞いてくれて　ありがとう</a:t>
            </a:r>
            <a:r>
              <a:rPr kumimoji="1" lang="en-US" altLang="ja-JP" sz="40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4000">
              <a:solidFill>
                <a:schemeClr val="tx1"/>
              </a:solidFill>
              <a:latin typeface="Hiragino Maru Gothic Pro W4" panose="020F0400000000000000" pitchFamily="34" charset="-128"/>
              <a:ea typeface="Hiragino Maru Gothic Pro W4" panose="020F0400000000000000" pitchFamily="34" charset="-128"/>
            </a:endParaRPr>
          </a:p>
        </p:txBody>
      </p:sp>
      <p:pic>
        <p:nvPicPr>
          <p:cNvPr id="5" name="図 4">
            <a:extLst>
              <a:ext uri="{FF2B5EF4-FFF2-40B4-BE49-F238E27FC236}">
                <a16:creationId xmlns:a16="http://schemas.microsoft.com/office/drawing/2014/main" id="{7FF0D953-FAFD-C147-A3DC-FA21DEE9A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199" y="3853405"/>
            <a:ext cx="2563376" cy="310398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27694DC4-618D-DA47-9F1E-E8928DC95BCD}"/>
              </a:ext>
            </a:extLst>
          </p:cNvPr>
          <p:cNvGrpSpPr/>
          <p:nvPr/>
        </p:nvGrpSpPr>
        <p:grpSpPr>
          <a:xfrm>
            <a:off x="0" y="3386131"/>
            <a:ext cx="4050113" cy="3010920"/>
            <a:chOff x="125849" y="2204156"/>
            <a:chExt cx="3826217" cy="2803693"/>
          </a:xfrm>
        </p:grpSpPr>
        <p:pic>
          <p:nvPicPr>
            <p:cNvPr id="7" name="図 6" descr="テキスト&#10;&#10;自動的に生成された説明">
              <a:extLst>
                <a:ext uri="{FF2B5EF4-FFF2-40B4-BE49-F238E27FC236}">
                  <a16:creationId xmlns:a16="http://schemas.microsoft.com/office/drawing/2014/main" id="{13240D48-A56D-8448-8273-EA674C8EAA93}"/>
                </a:ext>
              </a:extLst>
            </p:cNvPr>
            <p:cNvPicPr>
              <a:picLocks noChangeAspect="1"/>
            </p:cNvPicPr>
            <p:nvPr/>
          </p:nvPicPr>
          <p:blipFill>
            <a:blip r:embed="rId3"/>
            <a:stretch>
              <a:fillRect/>
            </a:stretch>
          </p:blipFill>
          <p:spPr>
            <a:xfrm>
              <a:off x="125849" y="2204156"/>
              <a:ext cx="3826217" cy="2803693"/>
            </a:xfrm>
            <a:prstGeom prst="rect">
              <a:avLst/>
            </a:prstGeom>
          </p:spPr>
        </p:pic>
        <p:sp>
          <p:nvSpPr>
            <p:cNvPr id="9" name="正方形/長方形 8">
              <a:extLst>
                <a:ext uri="{FF2B5EF4-FFF2-40B4-BE49-F238E27FC236}">
                  <a16:creationId xmlns:a16="http://schemas.microsoft.com/office/drawing/2014/main" id="{B67FEA08-4B99-C840-A1B4-3177293DD5CE}"/>
                </a:ext>
              </a:extLst>
            </p:cNvPr>
            <p:cNvSpPr/>
            <p:nvPr/>
          </p:nvSpPr>
          <p:spPr>
            <a:xfrm>
              <a:off x="1309511" y="4278489"/>
              <a:ext cx="2088445" cy="225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 name="グループ化 10">
            <a:extLst>
              <a:ext uri="{FF2B5EF4-FFF2-40B4-BE49-F238E27FC236}">
                <a16:creationId xmlns:a16="http://schemas.microsoft.com/office/drawing/2014/main" id="{58A6369F-9813-D041-9576-3421702377B7}"/>
              </a:ext>
            </a:extLst>
          </p:cNvPr>
          <p:cNvGrpSpPr/>
          <p:nvPr/>
        </p:nvGrpSpPr>
        <p:grpSpPr>
          <a:xfrm>
            <a:off x="500063" y="460949"/>
            <a:ext cx="4572000" cy="2191986"/>
            <a:chOff x="331804" y="476856"/>
            <a:chExt cx="3410541" cy="2191986"/>
          </a:xfrm>
        </p:grpSpPr>
        <p:sp>
          <p:nvSpPr>
            <p:cNvPr id="12" name="Rectangle 2">
              <a:extLst>
                <a:ext uri="{FF2B5EF4-FFF2-40B4-BE49-F238E27FC236}">
                  <a16:creationId xmlns:a16="http://schemas.microsoft.com/office/drawing/2014/main" id="{1261C803-B8BD-2B44-8908-E83255D5DD9A}"/>
                </a:ext>
              </a:extLst>
            </p:cNvPr>
            <p:cNvSpPr txBox="1">
              <a:spLocks noChangeArrowheads="1"/>
            </p:cNvSpPr>
            <p:nvPr/>
          </p:nvSpPr>
          <p:spPr>
            <a:xfrm>
              <a:off x="331804" y="476856"/>
              <a:ext cx="2819400" cy="2191986"/>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5000" b="1">
                  <a:latin typeface="Hiragino Maru Gothic Pro W4" panose="020F0400000000000000" pitchFamily="34" charset="-128"/>
                  <a:ea typeface="Hiragino Maru Gothic Pro W4" panose="020F0400000000000000" pitchFamily="34" charset="-128"/>
                </a:rPr>
                <a:t>タバコは</a:t>
              </a:r>
              <a:br>
                <a:rPr lang="ja-JP" altLang="en-US" b="1">
                  <a:latin typeface="Hiragino Maru Gothic Pro W4" panose="020F0400000000000000" pitchFamily="34" charset="-128"/>
                  <a:ea typeface="Hiragino Maru Gothic Pro W4" panose="020F0400000000000000" pitchFamily="34" charset="-128"/>
                </a:rPr>
              </a:br>
              <a:r>
                <a:rPr lang="ja-JP" altLang="en-US" sz="5000" b="1">
                  <a:latin typeface="Hiragino Maru Gothic Pro W4" panose="020F0400000000000000" pitchFamily="34" charset="-128"/>
                  <a:ea typeface="Hiragino Maru Gothic Pro W4" panose="020F0400000000000000" pitchFamily="34" charset="-128"/>
                </a:rPr>
                <a:t>毒の缶詰！</a:t>
              </a:r>
            </a:p>
          </p:txBody>
        </p:sp>
        <p:sp>
          <p:nvSpPr>
            <p:cNvPr id="13" name="テキスト ボックス 12">
              <a:extLst>
                <a:ext uri="{FF2B5EF4-FFF2-40B4-BE49-F238E27FC236}">
                  <a16:creationId xmlns:a16="http://schemas.microsoft.com/office/drawing/2014/main" id="{DC3C5BAA-C792-9945-B2ED-A26F1B571C14}"/>
                </a:ext>
              </a:extLst>
            </p:cNvPr>
            <p:cNvSpPr txBox="1">
              <a:spLocks noChangeArrowheads="1"/>
            </p:cNvSpPr>
            <p:nvPr/>
          </p:nvSpPr>
          <p:spPr bwMode="auto">
            <a:xfrm>
              <a:off x="444474" y="1579919"/>
              <a:ext cx="1152525" cy="307975"/>
            </a:xfrm>
            <a:prstGeom prst="rect">
              <a:avLst/>
            </a:prstGeom>
            <a:noFill/>
            <a:ln w="9525">
              <a:noFill/>
              <a:miter lim="800000"/>
              <a:headEnd/>
              <a:tailEnd/>
            </a:ln>
          </p:spPr>
          <p:txBody>
            <a:bodyPr>
              <a:spAutoFit/>
            </a:bodyPr>
            <a:lstStyle/>
            <a:p>
              <a:r>
                <a:rPr lang="ja-JP" altLang="en-US" sz="1400" b="1">
                  <a:latin typeface="Hiragino Maru Gothic Pro W4" panose="020F0400000000000000" pitchFamily="34" charset="-128"/>
                  <a:ea typeface="Hiragino Maru Gothic Pro W4" panose="020F0400000000000000" pitchFamily="34" charset="-128"/>
                </a:rPr>
                <a:t>どく</a:t>
              </a:r>
            </a:p>
          </p:txBody>
        </p:sp>
        <p:sp>
          <p:nvSpPr>
            <p:cNvPr id="14" name="テキスト ボックス 13">
              <a:extLst>
                <a:ext uri="{FF2B5EF4-FFF2-40B4-BE49-F238E27FC236}">
                  <a16:creationId xmlns:a16="http://schemas.microsoft.com/office/drawing/2014/main" id="{8BC8A4CE-D655-7643-8C83-E50C772AE7A7}"/>
                </a:ext>
              </a:extLst>
            </p:cNvPr>
            <p:cNvSpPr txBox="1">
              <a:spLocks noChangeArrowheads="1"/>
            </p:cNvSpPr>
            <p:nvPr/>
          </p:nvSpPr>
          <p:spPr bwMode="auto">
            <a:xfrm>
              <a:off x="1510320" y="1579919"/>
              <a:ext cx="2232025" cy="307975"/>
            </a:xfrm>
            <a:prstGeom prst="rect">
              <a:avLst/>
            </a:prstGeom>
            <a:noFill/>
            <a:ln w="9525">
              <a:noFill/>
              <a:miter lim="800000"/>
              <a:headEnd/>
              <a:tailEnd/>
            </a:ln>
          </p:spPr>
          <p:txBody>
            <a:bodyPr>
              <a:spAutoFit/>
            </a:bodyPr>
            <a:lstStyle/>
            <a:p>
              <a:r>
                <a:rPr lang="ja-JP" altLang="en-US" sz="1400" b="1">
                  <a:latin typeface="Hiragino Maru Gothic Pro W4" panose="020F0400000000000000" pitchFamily="34" charset="-128"/>
                  <a:ea typeface="Hiragino Maru Gothic Pro W4" panose="020F0400000000000000" pitchFamily="34" charset="-128"/>
                </a:rPr>
                <a:t> か ん  づ め</a:t>
              </a:r>
            </a:p>
          </p:txBody>
        </p:sp>
      </p:grpSp>
      <p:grpSp>
        <p:nvGrpSpPr>
          <p:cNvPr id="25" name="グループ化 24">
            <a:extLst>
              <a:ext uri="{FF2B5EF4-FFF2-40B4-BE49-F238E27FC236}">
                <a16:creationId xmlns:a16="http://schemas.microsoft.com/office/drawing/2014/main" id="{8658F433-1518-7849-970A-ACE1ED41DF91}"/>
              </a:ext>
            </a:extLst>
          </p:cNvPr>
          <p:cNvGrpSpPr/>
          <p:nvPr/>
        </p:nvGrpSpPr>
        <p:grpSpPr>
          <a:xfrm>
            <a:off x="4050112" y="0"/>
            <a:ext cx="5093888" cy="6860996"/>
            <a:chOff x="4050112" y="1"/>
            <a:chExt cx="5093888" cy="6860996"/>
          </a:xfrm>
        </p:grpSpPr>
        <p:pic>
          <p:nvPicPr>
            <p:cNvPr id="8" name="Picture 8">
              <a:extLst>
                <a:ext uri="{FF2B5EF4-FFF2-40B4-BE49-F238E27FC236}">
                  <a16:creationId xmlns:a16="http://schemas.microsoft.com/office/drawing/2014/main" id="{18D75B7C-B5E4-4643-99DB-2AC694A255DF}"/>
                </a:ext>
              </a:extLst>
            </p:cNvPr>
            <p:cNvPicPr>
              <a:picLocks noChangeAspect="1" noChangeArrowheads="1"/>
            </p:cNvPicPr>
            <p:nvPr/>
          </p:nvPicPr>
          <p:blipFill>
            <a:blip r:embed="rId4" cstate="print"/>
            <a:srcRect/>
            <a:stretch>
              <a:fillRect/>
            </a:stretch>
          </p:blipFill>
          <p:spPr>
            <a:xfrm>
              <a:off x="4050112" y="1"/>
              <a:ext cx="5093888" cy="6860996"/>
            </a:xfrm>
            <a:prstGeom prst="rect">
              <a:avLst/>
            </a:prstGeom>
          </p:spPr>
        </p:pic>
        <p:sp>
          <p:nvSpPr>
            <p:cNvPr id="2" name="テキスト ボックス 1">
              <a:extLst>
                <a:ext uri="{FF2B5EF4-FFF2-40B4-BE49-F238E27FC236}">
                  <a16:creationId xmlns:a16="http://schemas.microsoft.com/office/drawing/2014/main" id="{CFFAD78A-B295-2F4E-8B52-3B3DD12D8FF3}"/>
                </a:ext>
              </a:extLst>
            </p:cNvPr>
            <p:cNvSpPr txBox="1"/>
            <p:nvPr/>
          </p:nvSpPr>
          <p:spPr>
            <a:xfrm>
              <a:off x="4495369" y="1026664"/>
              <a:ext cx="1702953" cy="892552"/>
            </a:xfrm>
            <a:prstGeom prst="rect">
              <a:avLst/>
            </a:prstGeom>
            <a:solidFill>
              <a:schemeClr val="bg1"/>
            </a:solidFill>
          </p:spPr>
          <p:txBody>
            <a:bodyPr wrap="square" rtlCol="0">
              <a:spAutoFit/>
            </a:bodyPr>
            <a:lstStyle/>
            <a:p>
              <a:pPr algn="ctr"/>
              <a:r>
                <a:rPr kumimoji="1" lang="ja-JP" altLang="en-US" sz="2600" b="1">
                  <a:latin typeface="Hiragino Maru Gothic Pro W4" panose="020F0400000000000000" pitchFamily="34" charset="-128"/>
                  <a:ea typeface="Hiragino Maru Gothic Pro W4" panose="020F0400000000000000" pitchFamily="34" charset="-128"/>
                </a:rPr>
                <a:t>ニコチン</a:t>
              </a:r>
              <a:endParaRPr kumimoji="1" lang="en-US" altLang="ja-JP" sz="2600" b="1" dirty="0">
                <a:latin typeface="Hiragino Maru Gothic Pro W4" panose="020F0400000000000000" pitchFamily="34" charset="-128"/>
                <a:ea typeface="Hiragino Maru Gothic Pro W4" panose="020F0400000000000000" pitchFamily="34" charset="-128"/>
              </a:endParaRPr>
            </a:p>
            <a:p>
              <a:pPr algn="ctr"/>
              <a:r>
                <a:rPr kumimoji="1" lang="ja-JP" altLang="en-US" sz="2600" b="1">
                  <a:latin typeface="Hiragino Maru Gothic Pro W4" panose="020F0400000000000000" pitchFamily="34" charset="-128"/>
                  <a:ea typeface="Hiragino Maru Gothic Pro W4" panose="020F0400000000000000" pitchFamily="34" charset="-128"/>
                </a:rPr>
                <a:t>（猛毒）</a:t>
              </a:r>
            </a:p>
          </p:txBody>
        </p:sp>
        <p:sp>
          <p:nvSpPr>
            <p:cNvPr id="15" name="テキスト ボックス 14">
              <a:extLst>
                <a:ext uri="{FF2B5EF4-FFF2-40B4-BE49-F238E27FC236}">
                  <a16:creationId xmlns:a16="http://schemas.microsoft.com/office/drawing/2014/main" id="{72216541-83A7-BA44-B016-11608F60B4D6}"/>
                </a:ext>
              </a:extLst>
            </p:cNvPr>
            <p:cNvSpPr txBox="1"/>
            <p:nvPr/>
          </p:nvSpPr>
          <p:spPr>
            <a:xfrm>
              <a:off x="4487800" y="1909292"/>
              <a:ext cx="1702953" cy="861774"/>
            </a:xfrm>
            <a:prstGeom prst="rect">
              <a:avLst/>
            </a:prstGeom>
            <a:solidFill>
              <a:schemeClr val="bg1"/>
            </a:solidFill>
          </p:spPr>
          <p:txBody>
            <a:bodyPr wrap="square" rtlCol="0">
              <a:spAutoFit/>
            </a:bodyPr>
            <a:lstStyle/>
            <a:p>
              <a:pPr algn="ctr"/>
              <a:r>
                <a:rPr kumimoji="1" lang="ja-JP" altLang="en-US" sz="2600" b="1">
                  <a:latin typeface="Hiragino Maru Gothic Pro W4" panose="020F0400000000000000" pitchFamily="34" charset="-128"/>
                  <a:ea typeface="Hiragino Maru Gothic Pro W4" panose="020F0400000000000000" pitchFamily="34" charset="-128"/>
                </a:rPr>
                <a:t>タール</a:t>
              </a:r>
              <a:endParaRPr kumimoji="1" lang="en-US" altLang="ja-JP" sz="2600" b="1" dirty="0">
                <a:latin typeface="Hiragino Maru Gothic Pro W4" panose="020F0400000000000000" pitchFamily="34" charset="-128"/>
                <a:ea typeface="Hiragino Maru Gothic Pro W4" panose="020F0400000000000000" pitchFamily="34" charset="-128"/>
              </a:endParaRPr>
            </a:p>
            <a:p>
              <a:pPr algn="ctr"/>
              <a:r>
                <a:rPr kumimoji="1" lang="en-US" altLang="ja-JP" sz="2400" b="1" dirty="0">
                  <a:latin typeface="Hiragino Maru Gothic Pro W4" panose="020F0400000000000000" pitchFamily="34" charset="-128"/>
                  <a:ea typeface="Hiragino Maru Gothic Pro W4" panose="020F0400000000000000" pitchFamily="34" charset="-128"/>
                </a:rPr>
                <a:t>(</a:t>
              </a:r>
              <a:r>
                <a:rPr kumimoji="1" lang="ja-JP" altLang="en-US" sz="2400" b="1">
                  <a:latin typeface="Hiragino Maru Gothic Pro W4" panose="020F0400000000000000" pitchFamily="34" charset="-128"/>
                  <a:ea typeface="Hiragino Maru Gothic Pro W4" panose="020F0400000000000000" pitchFamily="34" charset="-128"/>
                </a:rPr>
                <a:t>発ガン性</a:t>
              </a:r>
              <a:r>
                <a:rPr kumimoji="1" lang="en-US" altLang="ja-JP" sz="2400" b="1" dirty="0">
                  <a:latin typeface="Hiragino Maru Gothic Pro W4" panose="020F0400000000000000" pitchFamily="34" charset="-128"/>
                  <a:ea typeface="Hiragino Maru Gothic Pro W4" panose="020F0400000000000000" pitchFamily="34" charset="-128"/>
                </a:rPr>
                <a:t>)</a:t>
              </a:r>
            </a:p>
          </p:txBody>
        </p:sp>
        <p:sp>
          <p:nvSpPr>
            <p:cNvPr id="5" name="テキスト ボックス 4">
              <a:extLst>
                <a:ext uri="{FF2B5EF4-FFF2-40B4-BE49-F238E27FC236}">
                  <a16:creationId xmlns:a16="http://schemas.microsoft.com/office/drawing/2014/main" id="{815C0D46-2F6E-8F47-ADA4-98593DB5D5D5}"/>
                </a:ext>
              </a:extLst>
            </p:cNvPr>
            <p:cNvSpPr txBox="1"/>
            <p:nvPr/>
          </p:nvSpPr>
          <p:spPr>
            <a:xfrm>
              <a:off x="6900865" y="967810"/>
              <a:ext cx="1939714"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一酸化炭素</a:t>
              </a:r>
            </a:p>
          </p:txBody>
        </p:sp>
        <p:sp>
          <p:nvSpPr>
            <p:cNvPr id="16" name="テキスト ボックス 15">
              <a:extLst>
                <a:ext uri="{FF2B5EF4-FFF2-40B4-BE49-F238E27FC236}">
                  <a16:creationId xmlns:a16="http://schemas.microsoft.com/office/drawing/2014/main" id="{2F85B649-BC87-D94C-BF4D-AA5700D1D0FE}"/>
                </a:ext>
              </a:extLst>
            </p:cNvPr>
            <p:cNvSpPr txBox="1"/>
            <p:nvPr/>
          </p:nvSpPr>
          <p:spPr>
            <a:xfrm>
              <a:off x="6897479" y="1560591"/>
              <a:ext cx="1914524"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窒素酸化物</a:t>
              </a:r>
            </a:p>
          </p:txBody>
        </p:sp>
        <p:sp>
          <p:nvSpPr>
            <p:cNvPr id="17" name="テキスト ボックス 16">
              <a:extLst>
                <a:ext uri="{FF2B5EF4-FFF2-40B4-BE49-F238E27FC236}">
                  <a16:creationId xmlns:a16="http://schemas.microsoft.com/office/drawing/2014/main" id="{B36270A4-A0BE-1F4F-8BEB-021DDAC9AE20}"/>
                </a:ext>
              </a:extLst>
            </p:cNvPr>
            <p:cNvSpPr txBox="1"/>
            <p:nvPr/>
          </p:nvSpPr>
          <p:spPr>
            <a:xfrm>
              <a:off x="6954630" y="2132777"/>
              <a:ext cx="1958288"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アンモニア</a:t>
              </a:r>
            </a:p>
          </p:txBody>
        </p:sp>
        <p:sp>
          <p:nvSpPr>
            <p:cNvPr id="18" name="テキスト ボックス 17">
              <a:extLst>
                <a:ext uri="{FF2B5EF4-FFF2-40B4-BE49-F238E27FC236}">
                  <a16:creationId xmlns:a16="http://schemas.microsoft.com/office/drawing/2014/main" id="{5A3A2F9B-73F2-AE4C-989E-7FDBFC489EB9}"/>
                </a:ext>
              </a:extLst>
            </p:cNvPr>
            <p:cNvSpPr txBox="1"/>
            <p:nvPr/>
          </p:nvSpPr>
          <p:spPr>
            <a:xfrm>
              <a:off x="6715125" y="2607864"/>
              <a:ext cx="2286000" cy="400110"/>
            </a:xfrm>
            <a:prstGeom prst="rect">
              <a:avLst/>
            </a:prstGeom>
            <a:solidFill>
              <a:schemeClr val="bg1"/>
            </a:solidFill>
          </p:spPr>
          <p:txBody>
            <a:bodyPr wrap="square" rtlCol="0">
              <a:spAutoFit/>
            </a:bodyPr>
            <a:lstStyle/>
            <a:p>
              <a:r>
                <a:rPr kumimoji="1" lang="ja-JP" altLang="en-US" sz="2000" b="1">
                  <a:latin typeface="Hiragino Maru Gothic Pro W4" panose="020F0400000000000000" pitchFamily="34" charset="-128"/>
                  <a:ea typeface="Hiragino Maru Gothic Pro W4" panose="020F0400000000000000" pitchFamily="34" charset="-128"/>
                </a:rPr>
                <a:t>ホルムアルデヒド</a:t>
              </a:r>
            </a:p>
          </p:txBody>
        </p:sp>
        <p:sp>
          <p:nvSpPr>
            <p:cNvPr id="19" name="テキスト ボックス 18">
              <a:extLst>
                <a:ext uri="{FF2B5EF4-FFF2-40B4-BE49-F238E27FC236}">
                  <a16:creationId xmlns:a16="http://schemas.microsoft.com/office/drawing/2014/main" id="{D19A7D4A-C037-9F40-927F-CB2BDB5AC676}"/>
                </a:ext>
              </a:extLst>
            </p:cNvPr>
            <p:cNvSpPr txBox="1"/>
            <p:nvPr/>
          </p:nvSpPr>
          <p:spPr>
            <a:xfrm>
              <a:off x="6797469" y="3154379"/>
              <a:ext cx="2043110" cy="407804"/>
            </a:xfrm>
            <a:prstGeom prst="rect">
              <a:avLst/>
            </a:prstGeom>
            <a:solidFill>
              <a:schemeClr val="bg1"/>
            </a:solidFill>
          </p:spPr>
          <p:txBody>
            <a:bodyPr wrap="square" rtlCol="0">
              <a:spAutoFit/>
            </a:bodyPr>
            <a:lstStyle/>
            <a:p>
              <a:r>
                <a:rPr kumimoji="1" lang="ja-JP" altLang="en-US" sz="2050" b="1">
                  <a:latin typeface="Hiragino Maru Gothic Pro W4" panose="020F0400000000000000" pitchFamily="34" charset="-128"/>
                  <a:ea typeface="Hiragino Maru Gothic Pro W4" panose="020F0400000000000000" pitchFamily="34" charset="-128"/>
                </a:rPr>
                <a:t>ニトロソアミン</a:t>
              </a:r>
            </a:p>
          </p:txBody>
        </p:sp>
        <p:sp>
          <p:nvSpPr>
            <p:cNvPr id="6" name="テキスト ボックス 5">
              <a:extLst>
                <a:ext uri="{FF2B5EF4-FFF2-40B4-BE49-F238E27FC236}">
                  <a16:creationId xmlns:a16="http://schemas.microsoft.com/office/drawing/2014/main" id="{74D2DA8A-9691-6A4C-B415-9A08525F64A3}"/>
                </a:ext>
              </a:extLst>
            </p:cNvPr>
            <p:cNvSpPr txBox="1"/>
            <p:nvPr/>
          </p:nvSpPr>
          <p:spPr>
            <a:xfrm>
              <a:off x="4864394" y="454014"/>
              <a:ext cx="964760" cy="461665"/>
            </a:xfrm>
            <a:prstGeom prst="rect">
              <a:avLst/>
            </a:prstGeom>
            <a:solidFill>
              <a:schemeClr val="bg1"/>
            </a:solidFill>
          </p:spPr>
          <p:txBody>
            <a:bodyPr wrap="square" rtlCol="0">
              <a:spAutoFit/>
            </a:bodyPr>
            <a:lstStyle/>
            <a:p>
              <a:pPr algn="ctr"/>
              <a:r>
                <a:rPr kumimoji="1" lang="ja-JP" altLang="en-US" sz="2400" b="1">
                  <a:solidFill>
                    <a:srgbClr val="FF0000"/>
                  </a:solidFill>
                  <a:latin typeface="Hiragino Maru Gothic Pro W4" panose="020F0400000000000000" pitchFamily="34" charset="-128"/>
                  <a:ea typeface="Hiragino Maru Gothic Pro W4" panose="020F0400000000000000" pitchFamily="34" charset="-128"/>
                </a:rPr>
                <a:t>粒子</a:t>
              </a:r>
            </a:p>
          </p:txBody>
        </p:sp>
        <p:sp>
          <p:nvSpPr>
            <p:cNvPr id="20" name="テキスト ボックス 19">
              <a:extLst>
                <a:ext uri="{FF2B5EF4-FFF2-40B4-BE49-F238E27FC236}">
                  <a16:creationId xmlns:a16="http://schemas.microsoft.com/office/drawing/2014/main" id="{ABD540F7-7854-004F-AD85-B888EBA5754A}"/>
                </a:ext>
              </a:extLst>
            </p:cNvPr>
            <p:cNvSpPr txBox="1"/>
            <p:nvPr/>
          </p:nvSpPr>
          <p:spPr>
            <a:xfrm>
              <a:off x="7502819" y="382802"/>
              <a:ext cx="964760" cy="461665"/>
            </a:xfrm>
            <a:prstGeom prst="rect">
              <a:avLst/>
            </a:prstGeom>
            <a:solidFill>
              <a:schemeClr val="bg1"/>
            </a:solidFill>
          </p:spPr>
          <p:txBody>
            <a:bodyPr wrap="square" rtlCol="0">
              <a:spAutoFit/>
            </a:bodyPr>
            <a:lstStyle/>
            <a:p>
              <a:pPr algn="ctr"/>
              <a:r>
                <a:rPr kumimoji="1" lang="ja-JP" altLang="en-US" sz="2400" b="1">
                  <a:solidFill>
                    <a:srgbClr val="FF0000"/>
                  </a:solidFill>
                  <a:latin typeface="Hiragino Maru Gothic Pro W4" panose="020F0400000000000000" pitchFamily="34" charset="-128"/>
                  <a:ea typeface="Hiragino Maru Gothic Pro W4" panose="020F0400000000000000" pitchFamily="34" charset="-128"/>
                </a:rPr>
                <a:t>ガス</a:t>
              </a:r>
            </a:p>
          </p:txBody>
        </p:sp>
        <p:sp>
          <p:nvSpPr>
            <p:cNvPr id="21" name="正方形/長方形 20">
              <a:extLst>
                <a:ext uri="{FF2B5EF4-FFF2-40B4-BE49-F238E27FC236}">
                  <a16:creationId xmlns:a16="http://schemas.microsoft.com/office/drawing/2014/main" id="{95051084-F19C-484A-997B-C6FF52950B12}"/>
                </a:ext>
              </a:extLst>
            </p:cNvPr>
            <p:cNvSpPr/>
            <p:nvPr/>
          </p:nvSpPr>
          <p:spPr>
            <a:xfrm>
              <a:off x="6949721" y="1396003"/>
              <a:ext cx="1939714" cy="168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4D5C0BCD-1CED-A640-8100-49475AD45F87}"/>
                </a:ext>
              </a:extLst>
            </p:cNvPr>
            <p:cNvSpPr/>
            <p:nvPr/>
          </p:nvSpPr>
          <p:spPr>
            <a:xfrm>
              <a:off x="6973387" y="3501063"/>
              <a:ext cx="1756276" cy="19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0BFC1D9-D111-2B47-B660-235FC45A3096}"/>
                </a:ext>
              </a:extLst>
            </p:cNvPr>
            <p:cNvSpPr/>
            <p:nvPr/>
          </p:nvSpPr>
          <p:spPr>
            <a:xfrm flipH="1" flipV="1">
              <a:off x="8767992" y="1311216"/>
              <a:ext cx="242888" cy="188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B552F8E-77B6-394B-A4AE-8DE5AFA4C8CC}"/>
                </a:ext>
              </a:extLst>
            </p:cNvPr>
            <p:cNvSpPr/>
            <p:nvPr/>
          </p:nvSpPr>
          <p:spPr>
            <a:xfrm>
              <a:off x="6940886" y="2012319"/>
              <a:ext cx="1756276" cy="19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900635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35960" y="388702"/>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338666" y="4077072"/>
            <a:ext cx="8648521" cy="1817613"/>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タバコの成分、ニコチンには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体にどんな害があるのでしょうか</a:t>
            </a:r>
            <a:endParaRPr kumimoji="1" lang="en-US" altLang="ja-JP" sz="44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第２問</a:t>
            </a:r>
          </a:p>
        </p:txBody>
      </p:sp>
    </p:spTree>
    <p:extLst>
      <p:ext uri="{BB962C8B-B14F-4D97-AF65-F5344CB8AC3E}">
        <p14:creationId xmlns:p14="http://schemas.microsoft.com/office/powerpoint/2010/main" val="3458543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196850" y="196850"/>
            <a:ext cx="6955750" cy="769441"/>
          </a:xfrm>
          <a:prstGeom prst="rect">
            <a:avLst/>
          </a:prstGeom>
          <a:solidFill>
            <a:schemeClr val="accent6">
              <a:lumMod val="20000"/>
              <a:lumOff val="80000"/>
            </a:schemeClr>
          </a:solidFill>
          <a:ln w="28575">
            <a:solidFill>
              <a:srgbClr val="0432FF"/>
            </a:solidFill>
            <a:miter lim="800000"/>
            <a:headEnd/>
            <a:tailEnd/>
          </a:ln>
        </p:spPr>
        <p:txBody>
          <a:bodyPr wrap="none">
            <a:spAutoFit/>
          </a:bodyPr>
          <a:lstStyle/>
          <a:p>
            <a:r>
              <a:rPr lang="ja-JP" altLang="en-US" sz="4400">
                <a:latin typeface="Hiragino Maru Gothic Pro W4" panose="020F0400000000000000" pitchFamily="34" charset="-128"/>
                <a:ea typeface="Hiragino Maru Gothic Pro W4" panose="020F0400000000000000" pitchFamily="34" charset="-128"/>
                <a:cs typeface="ＤＦPOP体"/>
              </a:rPr>
              <a:t>正しいのはどれでしょう？</a:t>
            </a:r>
          </a:p>
        </p:txBody>
      </p:sp>
      <p:sp>
        <p:nvSpPr>
          <p:cNvPr id="57354" name="Rectangle 10"/>
          <p:cNvSpPr>
            <a:spLocks noChangeArrowheads="1"/>
          </p:cNvSpPr>
          <p:nvPr/>
        </p:nvSpPr>
        <p:spPr bwMode="auto">
          <a:xfrm>
            <a:off x="215887" y="1457989"/>
            <a:ext cx="8424863" cy="3550524"/>
          </a:xfrm>
          <a:prstGeom prst="rect">
            <a:avLst/>
          </a:prstGeom>
          <a:solidFill>
            <a:schemeClr val="accent4">
              <a:lumMod val="20000"/>
              <a:lumOff val="80000"/>
            </a:schemeClr>
          </a:solidFill>
          <a:ln w="9525">
            <a:noFill/>
            <a:miter lim="800000"/>
            <a:headEnd/>
            <a:tailEnd/>
          </a:ln>
        </p:spPr>
        <p:txBody>
          <a:bodyPr>
            <a:spAutoFit/>
          </a:bodyPr>
          <a:lstStyle/>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ニコチンは･･･</a:t>
            </a:r>
            <a:endParaRPr lang="en-US" altLang="ja-JP" sz="3600" dirty="0">
              <a:latin typeface="Hiragino Maru Gothic Pro W4" panose="020F0400000000000000" pitchFamily="34" charset="-128"/>
              <a:ea typeface="Hiragino Maru Gothic Pro W4" panose="020F0400000000000000" pitchFamily="34" charset="-128"/>
              <a:cs typeface="ＤＦPOP体"/>
            </a:endParaRPr>
          </a:p>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①　血管を収縮させる</a:t>
            </a:r>
            <a:endParaRPr lang="en-US" altLang="ja-JP" sz="3600" dirty="0">
              <a:latin typeface="Hiragino Maru Gothic Pro W4" panose="020F0400000000000000" pitchFamily="34" charset="-128"/>
              <a:ea typeface="Hiragino Maru Gothic Pro W4" panose="020F0400000000000000" pitchFamily="34" charset="-128"/>
              <a:cs typeface="ＤＦPOP体"/>
            </a:endParaRPr>
          </a:p>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②　タバコがやめられなくなる　　　　　　　　</a:t>
            </a:r>
            <a:r>
              <a:rPr lang="en-US" altLang="ja-JP" sz="3600" dirty="0">
                <a:latin typeface="Hiragino Maru Gothic Pro W4" panose="020F0400000000000000" pitchFamily="34" charset="-128"/>
                <a:ea typeface="Hiragino Maru Gothic Pro W4" panose="020F0400000000000000" pitchFamily="34" charset="-128"/>
                <a:cs typeface="ＤＦPOP体"/>
              </a:rPr>
              <a:t>	</a:t>
            </a:r>
            <a:r>
              <a:rPr lang="ja-JP" altLang="en-US" sz="3600">
                <a:latin typeface="Hiragino Maru Gothic Pro W4" panose="020F0400000000000000" pitchFamily="34" charset="-128"/>
                <a:ea typeface="Hiragino Maru Gothic Pro W4" panose="020F0400000000000000" pitchFamily="34" charset="-128"/>
                <a:cs typeface="ＤＦPOP体"/>
              </a:rPr>
              <a:t>（依存性がある）</a:t>
            </a:r>
            <a:endParaRPr lang="en-US" altLang="ja-JP" sz="3600" dirty="0">
              <a:latin typeface="Hiragino Maru Gothic Pro W4" panose="020F0400000000000000" pitchFamily="34" charset="-128"/>
              <a:ea typeface="Hiragino Maru Gothic Pro W4" panose="020F0400000000000000" pitchFamily="34" charset="-128"/>
              <a:cs typeface="ＤＦPOP体"/>
            </a:endParaRPr>
          </a:p>
          <a:p>
            <a:pPr>
              <a:lnSpc>
                <a:spcPts val="5520"/>
              </a:lnSpc>
            </a:pPr>
            <a:r>
              <a:rPr lang="ja-JP" altLang="en-US" sz="3600">
                <a:latin typeface="Hiragino Maru Gothic Pro W4" panose="020F0400000000000000" pitchFamily="34" charset="-128"/>
                <a:ea typeface="Hiragino Maru Gothic Pro W4" panose="020F0400000000000000" pitchFamily="34" charset="-128"/>
                <a:cs typeface="ＤＦPOP体"/>
              </a:rPr>
              <a:t>③　体内で発がん性物質に変化する</a:t>
            </a:r>
          </a:p>
        </p:txBody>
      </p:sp>
      <p:sp>
        <p:nvSpPr>
          <p:cNvPr id="8" name="テキスト ボックス 7">
            <a:extLst>
              <a:ext uri="{FF2B5EF4-FFF2-40B4-BE49-F238E27FC236}">
                <a16:creationId xmlns:a16="http://schemas.microsoft.com/office/drawing/2014/main" id="{DAC99817-A0BA-5B49-AED9-76AA7D320819}"/>
              </a:ext>
            </a:extLst>
          </p:cNvPr>
          <p:cNvSpPr txBox="1"/>
          <p:nvPr/>
        </p:nvSpPr>
        <p:spPr>
          <a:xfrm>
            <a:off x="823261" y="5750557"/>
            <a:ext cx="3073277" cy="707886"/>
          </a:xfrm>
          <a:prstGeom prst="rect">
            <a:avLst/>
          </a:prstGeom>
          <a:solidFill>
            <a:srgbClr val="FFCEFA"/>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9" name="テキスト ボックス 8">
            <a:extLst>
              <a:ext uri="{FF2B5EF4-FFF2-40B4-BE49-F238E27FC236}">
                <a16:creationId xmlns:a16="http://schemas.microsoft.com/office/drawing/2014/main" id="{867A0C78-31CC-8D46-9F99-6F47A1702D35}"/>
              </a:ext>
            </a:extLst>
          </p:cNvPr>
          <p:cNvSpPr txBox="1"/>
          <p:nvPr/>
        </p:nvSpPr>
        <p:spPr>
          <a:xfrm>
            <a:off x="4191178" y="5642835"/>
            <a:ext cx="4426212" cy="923330"/>
          </a:xfrm>
          <a:prstGeom prst="rect">
            <a:avLst/>
          </a:prstGeom>
          <a:solidFill>
            <a:srgbClr val="FFCEFA"/>
          </a:solidFill>
        </p:spPr>
        <p:txBody>
          <a:bodyPr wrap="none" rtlCol="0">
            <a:spAutoFit/>
          </a:bodyPr>
          <a:lstStyle/>
          <a:p>
            <a:r>
              <a:rPr kumimoji="1" lang="ja-JP" altLang="en-US" sz="5400" b="1">
                <a:latin typeface="Hiragino Maru Gothic Pro W4" panose="020F0400000000000000" pitchFamily="34" charset="-128"/>
                <a:ea typeface="Hiragino Maru Gothic Pro W4" panose="020F0400000000000000" pitchFamily="34" charset="-128"/>
              </a:rPr>
              <a:t>①</a:t>
            </a:r>
            <a:r>
              <a:rPr kumimoji="1" lang="en-US" altLang="ja-JP" sz="5400" b="1" dirty="0">
                <a:latin typeface="Hiragino Maru Gothic Pro W4" panose="020F0400000000000000" pitchFamily="34" charset="-128"/>
                <a:ea typeface="Hiragino Maru Gothic Pro W4" panose="020F0400000000000000" pitchFamily="34" charset="-128"/>
              </a:rPr>
              <a:t>〜</a:t>
            </a:r>
            <a:r>
              <a:rPr kumimoji="1" lang="ja-JP" altLang="en-US" sz="5400" b="1">
                <a:latin typeface="Hiragino Maru Gothic Pro W4" panose="020F0400000000000000" pitchFamily="34" charset="-128"/>
                <a:ea typeface="Hiragino Maru Gothic Pro W4" panose="020F0400000000000000" pitchFamily="34" charset="-128"/>
              </a:rPr>
              <a:t>③の全部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受動喫煙によるウサギの耳の血管収縮＞-360p" descr="＜受動喫煙によるウサギの耳の血管収縮＞-360p">
            <a:hlinkClick r:id="" action="ppaction://media"/>
            <a:extLst>
              <a:ext uri="{FF2B5EF4-FFF2-40B4-BE49-F238E27FC236}">
                <a16:creationId xmlns:a16="http://schemas.microsoft.com/office/drawing/2014/main" id="{9D38BA71-9014-8447-8528-D706E4DEE2B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280" r="13161" b="4104"/>
          <a:stretch/>
        </p:blipFill>
        <p:spPr>
          <a:xfrm>
            <a:off x="1149070" y="1252184"/>
            <a:ext cx="6534620" cy="4642620"/>
          </a:xfrm>
          <a:prstGeom prst="rect">
            <a:avLst/>
          </a:prstGeom>
        </p:spPr>
      </p:pic>
      <p:sp>
        <p:nvSpPr>
          <p:cNvPr id="4" name="テキスト ボックス 3">
            <a:extLst>
              <a:ext uri="{FF2B5EF4-FFF2-40B4-BE49-F238E27FC236}">
                <a16:creationId xmlns:a16="http://schemas.microsoft.com/office/drawing/2014/main" id="{875EDC8F-AE95-D94D-A2E9-B2DF4EC78E6E}"/>
              </a:ext>
            </a:extLst>
          </p:cNvPr>
          <p:cNvSpPr txBox="1"/>
          <p:nvPr/>
        </p:nvSpPr>
        <p:spPr>
          <a:xfrm>
            <a:off x="1419369" y="6026163"/>
            <a:ext cx="7615449" cy="646331"/>
          </a:xfrm>
          <a:prstGeom prst="rect">
            <a:avLst/>
          </a:prstGeom>
          <a:noFill/>
        </p:spPr>
        <p:txBody>
          <a:bodyPr wrap="square" rtlCol="0">
            <a:spAutoFit/>
          </a:bodyPr>
          <a:lstStyle/>
          <a:p>
            <a:r>
              <a:rPr lang="ja-JP" altLang="en-US">
                <a:latin typeface="Hiragino Maru Gothic Pro W4" panose="020F0400000000000000" pitchFamily="34" charset="-128"/>
                <a:ea typeface="Hiragino Maru Gothic Pro W4" panose="020F0400000000000000" pitchFamily="34" charset="-128"/>
              </a:rPr>
              <a:t>「浅野牧茂博士作成</a:t>
            </a:r>
            <a:endParaRPr lang="en-US" altLang="ja-JP" dirty="0">
              <a:latin typeface="Hiragino Maru Gothic Pro W4" panose="020F0400000000000000" pitchFamily="34" charset="-128"/>
              <a:ea typeface="Hiragino Maru Gothic Pro W4" panose="020F0400000000000000" pitchFamily="34" charset="-128"/>
            </a:endParaRPr>
          </a:p>
          <a:p>
            <a:r>
              <a:rPr lang="ja-JP" altLang="en-US">
                <a:latin typeface="Hiragino Maru Gothic Pro W4" panose="020F0400000000000000" pitchFamily="34" charset="-128"/>
                <a:ea typeface="Hiragino Maru Gothic Pro W4" panose="020F0400000000000000" pitchFamily="34" charset="-128"/>
              </a:rPr>
              <a:t>（公益財団法人健康・体力づくり事業財団「最新たばこ情報」より）」</a:t>
            </a:r>
            <a:endParaRPr kumimoji="1" lang="ja-JP" altLang="en-US">
              <a:latin typeface="Hiragino Maru Gothic Pro W4" panose="020F0400000000000000" pitchFamily="34" charset="-128"/>
              <a:ea typeface="Hiragino Maru Gothic Pro W4" panose="020F0400000000000000" pitchFamily="34" charset="-128"/>
            </a:endParaRPr>
          </a:p>
        </p:txBody>
      </p:sp>
      <p:sp>
        <p:nvSpPr>
          <p:cNvPr id="5" name="角丸四角形 4">
            <a:extLst>
              <a:ext uri="{FF2B5EF4-FFF2-40B4-BE49-F238E27FC236}">
                <a16:creationId xmlns:a16="http://schemas.microsoft.com/office/drawing/2014/main" id="{76A60DBD-42DD-7F47-BAAD-60B6D477244C}"/>
              </a:ext>
            </a:extLst>
          </p:cNvPr>
          <p:cNvSpPr/>
          <p:nvPr/>
        </p:nvSpPr>
        <p:spPr>
          <a:xfrm>
            <a:off x="163774" y="210969"/>
            <a:ext cx="8871044" cy="909856"/>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000">
                <a:solidFill>
                  <a:schemeClr val="tx1"/>
                </a:solidFill>
                <a:latin typeface="Hiragino Maru Gothic Pro W4" panose="020F0400000000000000" pitchFamily="34" charset="-128"/>
                <a:ea typeface="Hiragino Maru Gothic Pro W4" panose="020F0400000000000000" pitchFamily="34" charset="-128"/>
              </a:rPr>
              <a:t>タバコのニコチンは、血液のながれをジャマする</a:t>
            </a:r>
            <a:endParaRPr kumimoji="1" lang="en-US" altLang="ja-JP" sz="3000" dirty="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90910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7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
</p:tagLst>
</file>

<file path=ppt/tags/tag2.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11609</TotalTime>
  <Words>3942</Words>
  <Application>Microsoft Macintosh PowerPoint</Application>
  <PresentationFormat>画面に合わせる (4:3)</PresentationFormat>
  <Paragraphs>582</Paragraphs>
  <Slides>50</Slides>
  <Notes>49</Notes>
  <HiddenSlides>0</HiddenSlides>
  <MMClips>2</MMClips>
  <ScaleCrop>false</ScaleCrop>
  <HeadingPairs>
    <vt:vector size="8" baseType="variant">
      <vt:variant>
        <vt:lpstr>使用されているフォント</vt:lpstr>
      </vt:variant>
      <vt:variant>
        <vt:i4>7</vt:i4>
      </vt:variant>
      <vt:variant>
        <vt:lpstr>テーマ</vt:lpstr>
      </vt:variant>
      <vt:variant>
        <vt:i4>1</vt:i4>
      </vt:variant>
      <vt:variant>
        <vt:lpstr>スライド タイトル</vt:lpstr>
      </vt:variant>
      <vt:variant>
        <vt:i4>50</vt:i4>
      </vt:variant>
      <vt:variant>
        <vt:lpstr>目的別スライド ショー</vt:lpstr>
      </vt:variant>
      <vt:variant>
        <vt:i4>1</vt:i4>
      </vt:variant>
    </vt:vector>
  </HeadingPairs>
  <TitlesOfParts>
    <vt:vector size="59" baseType="lpstr">
      <vt:lpstr>Hiragino Maru Gothic Pro W4</vt:lpstr>
      <vt:lpstr>ＭＳ Ｐ明朝</vt:lpstr>
      <vt:lpstr>游ゴシック</vt:lpstr>
      <vt:lpstr>游ゴシック Light</vt:lpstr>
      <vt:lpstr>Arial</vt:lpstr>
      <vt:lpstr>Century</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この2人の生活習慣の差は何でしょう？</vt:lpstr>
      <vt:lpstr>この2人の関係は？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小学校向け</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タバコと健康</dc:title>
  <dc:creator>東北中央病院医局</dc:creator>
  <cp:lastModifiedBy>美川 優子</cp:lastModifiedBy>
  <cp:revision>555</cp:revision>
  <cp:lastPrinted>2022-02-27T21:03:28Z</cp:lastPrinted>
  <dcterms:created xsi:type="dcterms:W3CDTF">2000-10-30T14:13:17Z</dcterms:created>
  <dcterms:modified xsi:type="dcterms:W3CDTF">2022-03-17T03:58:46Z</dcterms:modified>
</cp:coreProperties>
</file>