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xml" ContentType="application/vnd.openxmlformats-officedocument.presentationml.tags+xml"/>
  <Override PartName="/ppt/notesSlides/notesSlide31.xml" ContentType="application/vnd.openxmlformats-officedocument.presentationml.notesSlide+xml"/>
  <Override PartName="/ppt/tags/tag2.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67"/>
  </p:notesMasterIdLst>
  <p:handoutMasterIdLst>
    <p:handoutMasterId r:id="rId68"/>
  </p:handoutMasterIdLst>
  <p:sldIdLst>
    <p:sldId id="1075" r:id="rId2"/>
    <p:sldId id="1034" r:id="rId3"/>
    <p:sldId id="1035" r:id="rId4"/>
    <p:sldId id="383" r:id="rId5"/>
    <p:sldId id="384" r:id="rId6"/>
    <p:sldId id="395" r:id="rId7"/>
    <p:sldId id="1088" r:id="rId8"/>
    <p:sldId id="1089" r:id="rId9"/>
    <p:sldId id="403" r:id="rId10"/>
    <p:sldId id="406" r:id="rId11"/>
    <p:sldId id="392" r:id="rId12"/>
    <p:sldId id="387" r:id="rId13"/>
    <p:sldId id="1040" r:id="rId14"/>
    <p:sldId id="1087" r:id="rId15"/>
    <p:sldId id="433" r:id="rId16"/>
    <p:sldId id="1109" r:id="rId17"/>
    <p:sldId id="390" r:id="rId18"/>
    <p:sldId id="1090" r:id="rId19"/>
    <p:sldId id="993" r:id="rId20"/>
    <p:sldId id="1095" r:id="rId21"/>
    <p:sldId id="389" r:id="rId22"/>
    <p:sldId id="1086" r:id="rId23"/>
    <p:sldId id="421" r:id="rId24"/>
    <p:sldId id="422" r:id="rId25"/>
    <p:sldId id="423" r:id="rId26"/>
    <p:sldId id="1110" r:id="rId27"/>
    <p:sldId id="1096" r:id="rId28"/>
    <p:sldId id="1032" r:id="rId29"/>
    <p:sldId id="755" r:id="rId30"/>
    <p:sldId id="1006" r:id="rId31"/>
    <p:sldId id="876" r:id="rId32"/>
    <p:sldId id="1097" r:id="rId33"/>
    <p:sldId id="417" r:id="rId34"/>
    <p:sldId id="1046" r:id="rId35"/>
    <p:sldId id="412" r:id="rId36"/>
    <p:sldId id="413" r:id="rId37"/>
    <p:sldId id="1011" r:id="rId38"/>
    <p:sldId id="425" r:id="rId39"/>
    <p:sldId id="436" r:id="rId40"/>
    <p:sldId id="1042" r:id="rId41"/>
    <p:sldId id="1099" r:id="rId42"/>
    <p:sldId id="991" r:id="rId43"/>
    <p:sldId id="892" r:id="rId44"/>
    <p:sldId id="427" r:id="rId45"/>
    <p:sldId id="1103" r:id="rId46"/>
    <p:sldId id="1101" r:id="rId47"/>
    <p:sldId id="1057" r:id="rId48"/>
    <p:sldId id="1111" r:id="rId49"/>
    <p:sldId id="1091" r:id="rId50"/>
    <p:sldId id="407" r:id="rId51"/>
    <p:sldId id="409" r:id="rId52"/>
    <p:sldId id="1018" r:id="rId53"/>
    <p:sldId id="1100" r:id="rId54"/>
    <p:sldId id="1054" r:id="rId55"/>
    <p:sldId id="1104" r:id="rId56"/>
    <p:sldId id="1105" r:id="rId57"/>
    <p:sldId id="1106" r:id="rId58"/>
    <p:sldId id="1093" r:id="rId59"/>
    <p:sldId id="1098" r:id="rId60"/>
    <p:sldId id="1071" r:id="rId61"/>
    <p:sldId id="1107" r:id="rId62"/>
    <p:sldId id="1003" r:id="rId63"/>
    <p:sldId id="1108" r:id="rId64"/>
    <p:sldId id="1092" r:id="rId65"/>
    <p:sldId id="264" r:id="rId66"/>
  </p:sldIdLst>
  <p:sldSz cx="9144000" cy="6858000" type="screen4x3"/>
  <p:notesSz cx="6735763" cy="9866313"/>
  <p:custShowLst>
    <p:custShow name="小学校向け" id="0">
      <p:sldLst/>
    </p:custShow>
  </p:custShow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a:srgbClr val="FF0000"/>
    <a:srgbClr val="000099"/>
    <a:srgbClr val="008000"/>
    <a:srgbClr val="CC0000"/>
    <a:srgbClr val="0066FF"/>
    <a:srgbClr val="00FF00"/>
    <a:srgbClr val="FFCC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33" autoAdjust="0"/>
    <p:restoredTop sz="60912" autoAdjust="0"/>
  </p:normalViewPr>
  <p:slideViewPr>
    <p:cSldViewPr>
      <p:cViewPr>
        <p:scale>
          <a:sx n="60" d="100"/>
          <a:sy n="60" d="100"/>
        </p:scale>
        <p:origin x="1240" y="472"/>
      </p:cViewPr>
      <p:guideLst>
        <p:guide orient="horz" pos="2160"/>
        <p:guide pos="2880"/>
      </p:guideLst>
    </p:cSldViewPr>
  </p:slideViewPr>
  <p:outlineViewPr>
    <p:cViewPr>
      <p:scale>
        <a:sx n="33" d="100"/>
        <a:sy n="33" d="100"/>
      </p:scale>
      <p:origin x="0" y="0"/>
    </p:cViewPr>
    <p:sldLst>
      <p:sld r:id="rId1" collapse="1"/>
    </p:sldLst>
  </p:outlineViewPr>
  <p:notesTextViewPr>
    <p:cViewPr>
      <p:scale>
        <a:sx n="3" d="2"/>
        <a:sy n="3" d="2"/>
      </p:scale>
      <p:origin x="0" y="0"/>
    </p:cViewPr>
  </p:notesTextViewPr>
  <p:sorterViewPr>
    <p:cViewPr>
      <p:scale>
        <a:sx n="70" d="100"/>
        <a:sy n="70" d="100"/>
      </p:scale>
      <p:origin x="0" y="0"/>
    </p:cViewPr>
  </p:sorterViewPr>
  <p:notesViewPr>
    <p:cSldViewPr>
      <p:cViewPr varScale="1">
        <p:scale>
          <a:sx n="88" d="100"/>
          <a:sy n="88" d="100"/>
        </p:scale>
        <p:origin x="3144" y="19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_rels/viewProps.xml.rels><?xml version="1.0" encoding="UTF-8" standalone="yes"?>
<Relationships xmlns="http://schemas.openxmlformats.org/package/2006/relationships"><Relationship Id="rId1"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4466" name="Rectangle 2"/>
          <p:cNvSpPr>
            <a:spLocks noGrp="1" noChangeArrowheads="1"/>
          </p:cNvSpPr>
          <p:nvPr>
            <p:ph type="hdr" sz="quarter"/>
          </p:nvPr>
        </p:nvSpPr>
        <p:spPr bwMode="auto">
          <a:xfrm>
            <a:off x="2" y="0"/>
            <a:ext cx="2916989" cy="495056"/>
          </a:xfrm>
          <a:prstGeom prst="rect">
            <a:avLst/>
          </a:prstGeom>
          <a:noFill/>
          <a:ln w="9525">
            <a:noFill/>
            <a:miter lim="800000"/>
            <a:headEnd/>
            <a:tailEnd/>
          </a:ln>
          <a:effectLst/>
        </p:spPr>
        <p:txBody>
          <a:bodyPr vert="horz" wrap="square" lIns="91408" tIns="45703" rIns="91408" bIns="45703" numCol="1" anchor="t" anchorCtr="0" compatLnSpc="1">
            <a:prstTxWarp prst="textNoShape">
              <a:avLst/>
            </a:prstTxWarp>
          </a:bodyPr>
          <a:lstStyle>
            <a:lvl1pPr defTabSz="913401">
              <a:defRPr sz="1300">
                <a:solidFill>
                  <a:schemeClr val="hlink"/>
                </a:solidFill>
                <a:latin typeface="Times New Roman" pitchFamily="18" charset="0"/>
              </a:defRPr>
            </a:lvl1pPr>
          </a:lstStyle>
          <a:p>
            <a:pPr>
              <a:defRPr/>
            </a:pPr>
            <a:endParaRPr lang="en-US" altLang="ja-JP"/>
          </a:p>
        </p:txBody>
      </p:sp>
      <p:sp>
        <p:nvSpPr>
          <p:cNvPr id="574467" name="Rectangle 3"/>
          <p:cNvSpPr>
            <a:spLocks noGrp="1" noChangeArrowheads="1"/>
          </p:cNvSpPr>
          <p:nvPr>
            <p:ph type="dt" sz="quarter" idx="1"/>
          </p:nvPr>
        </p:nvSpPr>
        <p:spPr bwMode="auto">
          <a:xfrm>
            <a:off x="3818778" y="0"/>
            <a:ext cx="2916989" cy="495056"/>
          </a:xfrm>
          <a:prstGeom prst="rect">
            <a:avLst/>
          </a:prstGeom>
          <a:noFill/>
          <a:ln w="9525">
            <a:noFill/>
            <a:miter lim="800000"/>
            <a:headEnd/>
            <a:tailEnd/>
          </a:ln>
          <a:effectLst/>
        </p:spPr>
        <p:txBody>
          <a:bodyPr vert="horz" wrap="square" lIns="91408" tIns="45703" rIns="91408" bIns="45703" numCol="1" anchor="t" anchorCtr="0" compatLnSpc="1">
            <a:prstTxWarp prst="textNoShape">
              <a:avLst/>
            </a:prstTxWarp>
          </a:bodyPr>
          <a:lstStyle>
            <a:lvl1pPr algn="r" defTabSz="913401">
              <a:defRPr sz="1300">
                <a:solidFill>
                  <a:schemeClr val="hlink"/>
                </a:solidFill>
                <a:latin typeface="Times New Roman" pitchFamily="18" charset="0"/>
              </a:defRPr>
            </a:lvl1pPr>
          </a:lstStyle>
          <a:p>
            <a:pPr>
              <a:defRPr/>
            </a:pPr>
            <a:endParaRPr lang="en-US" altLang="ja-JP"/>
          </a:p>
        </p:txBody>
      </p:sp>
      <p:sp>
        <p:nvSpPr>
          <p:cNvPr id="574468" name="Rectangle 4"/>
          <p:cNvSpPr>
            <a:spLocks noGrp="1" noChangeArrowheads="1"/>
          </p:cNvSpPr>
          <p:nvPr>
            <p:ph type="ftr" sz="quarter" idx="2"/>
          </p:nvPr>
        </p:nvSpPr>
        <p:spPr bwMode="auto">
          <a:xfrm>
            <a:off x="2" y="9371262"/>
            <a:ext cx="2916989" cy="495055"/>
          </a:xfrm>
          <a:prstGeom prst="rect">
            <a:avLst/>
          </a:prstGeom>
          <a:noFill/>
          <a:ln w="9525">
            <a:noFill/>
            <a:miter lim="800000"/>
            <a:headEnd/>
            <a:tailEnd/>
          </a:ln>
          <a:effectLst/>
        </p:spPr>
        <p:txBody>
          <a:bodyPr vert="horz" wrap="square" lIns="91408" tIns="45703" rIns="91408" bIns="45703" numCol="1" anchor="b" anchorCtr="0" compatLnSpc="1">
            <a:prstTxWarp prst="textNoShape">
              <a:avLst/>
            </a:prstTxWarp>
          </a:bodyPr>
          <a:lstStyle>
            <a:lvl1pPr defTabSz="913401">
              <a:defRPr sz="1300">
                <a:solidFill>
                  <a:schemeClr val="hlink"/>
                </a:solidFill>
                <a:latin typeface="Times New Roman" pitchFamily="18" charset="0"/>
              </a:defRPr>
            </a:lvl1pPr>
          </a:lstStyle>
          <a:p>
            <a:pPr>
              <a:defRPr/>
            </a:pPr>
            <a:endParaRPr lang="en-US" altLang="ja-JP"/>
          </a:p>
        </p:txBody>
      </p:sp>
      <p:sp>
        <p:nvSpPr>
          <p:cNvPr id="574469" name="Rectangle 5"/>
          <p:cNvSpPr>
            <a:spLocks noGrp="1" noChangeArrowheads="1"/>
          </p:cNvSpPr>
          <p:nvPr>
            <p:ph type="sldNum" sz="quarter" idx="3"/>
          </p:nvPr>
        </p:nvSpPr>
        <p:spPr bwMode="auto">
          <a:xfrm>
            <a:off x="3818778" y="9371262"/>
            <a:ext cx="2916989" cy="495055"/>
          </a:xfrm>
          <a:prstGeom prst="rect">
            <a:avLst/>
          </a:prstGeom>
          <a:noFill/>
          <a:ln w="9525">
            <a:noFill/>
            <a:miter lim="800000"/>
            <a:headEnd/>
            <a:tailEnd/>
          </a:ln>
          <a:effectLst/>
        </p:spPr>
        <p:txBody>
          <a:bodyPr vert="horz" wrap="square" lIns="91408" tIns="45703" rIns="91408" bIns="45703" numCol="1" anchor="b" anchorCtr="0" compatLnSpc="1">
            <a:prstTxWarp prst="textNoShape">
              <a:avLst/>
            </a:prstTxWarp>
          </a:bodyPr>
          <a:lstStyle>
            <a:lvl1pPr algn="r" defTabSz="913401">
              <a:defRPr sz="1300">
                <a:solidFill>
                  <a:schemeClr val="hlink"/>
                </a:solidFill>
                <a:latin typeface="Times New Roman" pitchFamily="18" charset="0"/>
              </a:defRPr>
            </a:lvl1pPr>
          </a:lstStyle>
          <a:p>
            <a:pPr>
              <a:defRPr/>
            </a:pPr>
            <a:fld id="{C76A9FE5-AB66-412D-B914-18E05CC332B5}" type="slidenum">
              <a:rPr lang="en-US" altLang="ja-JP"/>
              <a:pPr>
                <a:defRPr/>
              </a:pPr>
              <a:t>‹#›</a:t>
            </a:fld>
            <a:endParaRPr lang="en-US" altLang="ja-JP"/>
          </a:p>
        </p:txBody>
      </p:sp>
    </p:spTree>
    <p:extLst>
      <p:ext uri="{BB962C8B-B14F-4D97-AF65-F5344CB8AC3E}">
        <p14:creationId xmlns:p14="http://schemas.microsoft.com/office/powerpoint/2010/main" val="9359795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bwMode="auto">
          <a:xfrm>
            <a:off x="2" y="0"/>
            <a:ext cx="2916989" cy="495056"/>
          </a:xfrm>
          <a:prstGeom prst="rect">
            <a:avLst/>
          </a:prstGeom>
          <a:noFill/>
          <a:ln w="9525">
            <a:noFill/>
            <a:miter lim="800000"/>
            <a:headEnd/>
            <a:tailEnd/>
          </a:ln>
          <a:effectLst/>
        </p:spPr>
        <p:txBody>
          <a:bodyPr vert="horz" wrap="square" lIns="91408" tIns="45703" rIns="91408" bIns="45703" numCol="1" anchor="t" anchorCtr="0" compatLnSpc="1">
            <a:prstTxWarp prst="textNoShape">
              <a:avLst/>
            </a:prstTxWarp>
          </a:bodyPr>
          <a:lstStyle>
            <a:lvl1pPr defTabSz="913401">
              <a:defRPr sz="1300">
                <a:solidFill>
                  <a:schemeClr val="hlink"/>
                </a:solidFill>
                <a:latin typeface="Times New Roman" pitchFamily="18" charset="0"/>
              </a:defRPr>
            </a:lvl1pPr>
          </a:lstStyle>
          <a:p>
            <a:pPr>
              <a:defRPr/>
            </a:pPr>
            <a:endParaRPr lang="en-US" altLang="ja-JP"/>
          </a:p>
        </p:txBody>
      </p:sp>
      <p:sp>
        <p:nvSpPr>
          <p:cNvPr id="89091" name="Rectangle 3"/>
          <p:cNvSpPr>
            <a:spLocks noGrp="1" noChangeArrowheads="1"/>
          </p:cNvSpPr>
          <p:nvPr>
            <p:ph type="dt" idx="1"/>
          </p:nvPr>
        </p:nvSpPr>
        <p:spPr bwMode="auto">
          <a:xfrm>
            <a:off x="3818778" y="0"/>
            <a:ext cx="2916989" cy="495056"/>
          </a:xfrm>
          <a:prstGeom prst="rect">
            <a:avLst/>
          </a:prstGeom>
          <a:noFill/>
          <a:ln w="9525">
            <a:noFill/>
            <a:miter lim="800000"/>
            <a:headEnd/>
            <a:tailEnd/>
          </a:ln>
          <a:effectLst/>
        </p:spPr>
        <p:txBody>
          <a:bodyPr vert="horz" wrap="square" lIns="91408" tIns="45703" rIns="91408" bIns="45703" numCol="1" anchor="t" anchorCtr="0" compatLnSpc="1">
            <a:prstTxWarp prst="textNoShape">
              <a:avLst/>
            </a:prstTxWarp>
          </a:bodyPr>
          <a:lstStyle>
            <a:lvl1pPr algn="r" defTabSz="913401">
              <a:defRPr sz="1300">
                <a:solidFill>
                  <a:schemeClr val="hlink"/>
                </a:solidFill>
                <a:latin typeface="Times New Roman" pitchFamily="18" charset="0"/>
              </a:defRPr>
            </a:lvl1pPr>
          </a:lstStyle>
          <a:p>
            <a:pPr>
              <a:defRPr/>
            </a:pPr>
            <a:endParaRPr lang="en-US" altLang="ja-JP"/>
          </a:p>
        </p:txBody>
      </p:sp>
      <p:sp>
        <p:nvSpPr>
          <p:cNvPr id="82948" name="Rectangle 4"/>
          <p:cNvSpPr>
            <a:spLocks noGrp="1" noRot="1" noChangeAspect="1" noChangeArrowheads="1" noTextEdit="1"/>
          </p:cNvSpPr>
          <p:nvPr>
            <p:ph type="sldImg" idx="2"/>
          </p:nvPr>
        </p:nvSpPr>
        <p:spPr bwMode="auto">
          <a:xfrm>
            <a:off x="901700" y="739775"/>
            <a:ext cx="4933950" cy="3700463"/>
          </a:xfrm>
          <a:prstGeom prst="rect">
            <a:avLst/>
          </a:prstGeom>
          <a:noFill/>
          <a:ln w="9525">
            <a:solidFill>
              <a:srgbClr val="000000"/>
            </a:solidFill>
            <a:miter lim="800000"/>
            <a:headEnd/>
            <a:tailEnd/>
          </a:ln>
        </p:spPr>
      </p:sp>
      <p:sp>
        <p:nvSpPr>
          <p:cNvPr id="89093" name="Rectangle 5"/>
          <p:cNvSpPr>
            <a:spLocks noGrp="1" noChangeArrowheads="1"/>
          </p:cNvSpPr>
          <p:nvPr>
            <p:ph type="body" sz="quarter" idx="3"/>
          </p:nvPr>
        </p:nvSpPr>
        <p:spPr bwMode="auto">
          <a:xfrm>
            <a:off x="898632" y="4686420"/>
            <a:ext cx="4938506" cy="4441264"/>
          </a:xfrm>
          <a:prstGeom prst="rect">
            <a:avLst/>
          </a:prstGeom>
          <a:noFill/>
          <a:ln w="9525">
            <a:noFill/>
            <a:miter lim="800000"/>
            <a:headEnd/>
            <a:tailEnd/>
          </a:ln>
          <a:effectLst/>
        </p:spPr>
        <p:txBody>
          <a:bodyPr vert="horz" wrap="square" lIns="91408" tIns="45703" rIns="91408" bIns="45703"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89094" name="Rectangle 6"/>
          <p:cNvSpPr>
            <a:spLocks noGrp="1" noChangeArrowheads="1"/>
          </p:cNvSpPr>
          <p:nvPr>
            <p:ph type="ftr" sz="quarter" idx="4"/>
          </p:nvPr>
        </p:nvSpPr>
        <p:spPr bwMode="auto">
          <a:xfrm>
            <a:off x="2" y="9371262"/>
            <a:ext cx="2916989" cy="495055"/>
          </a:xfrm>
          <a:prstGeom prst="rect">
            <a:avLst/>
          </a:prstGeom>
          <a:noFill/>
          <a:ln w="9525">
            <a:noFill/>
            <a:miter lim="800000"/>
            <a:headEnd/>
            <a:tailEnd/>
          </a:ln>
          <a:effectLst/>
        </p:spPr>
        <p:txBody>
          <a:bodyPr vert="horz" wrap="square" lIns="91408" tIns="45703" rIns="91408" bIns="45703" numCol="1" anchor="b" anchorCtr="0" compatLnSpc="1">
            <a:prstTxWarp prst="textNoShape">
              <a:avLst/>
            </a:prstTxWarp>
          </a:bodyPr>
          <a:lstStyle>
            <a:lvl1pPr defTabSz="913401">
              <a:defRPr sz="1300">
                <a:solidFill>
                  <a:schemeClr val="hlink"/>
                </a:solidFill>
                <a:latin typeface="Times New Roman" pitchFamily="18" charset="0"/>
              </a:defRPr>
            </a:lvl1pPr>
          </a:lstStyle>
          <a:p>
            <a:pPr>
              <a:defRPr/>
            </a:pPr>
            <a:endParaRPr lang="en-US" altLang="ja-JP"/>
          </a:p>
        </p:txBody>
      </p:sp>
      <p:sp>
        <p:nvSpPr>
          <p:cNvPr id="89095" name="Rectangle 7"/>
          <p:cNvSpPr>
            <a:spLocks noGrp="1" noChangeArrowheads="1"/>
          </p:cNvSpPr>
          <p:nvPr>
            <p:ph type="sldNum" sz="quarter" idx="5"/>
          </p:nvPr>
        </p:nvSpPr>
        <p:spPr bwMode="auto">
          <a:xfrm>
            <a:off x="3818778" y="9371262"/>
            <a:ext cx="2916989" cy="495055"/>
          </a:xfrm>
          <a:prstGeom prst="rect">
            <a:avLst/>
          </a:prstGeom>
          <a:noFill/>
          <a:ln w="9525">
            <a:noFill/>
            <a:miter lim="800000"/>
            <a:headEnd/>
            <a:tailEnd/>
          </a:ln>
          <a:effectLst/>
        </p:spPr>
        <p:txBody>
          <a:bodyPr vert="horz" wrap="square" lIns="91408" tIns="45703" rIns="91408" bIns="45703" numCol="1" anchor="b" anchorCtr="0" compatLnSpc="1">
            <a:prstTxWarp prst="textNoShape">
              <a:avLst/>
            </a:prstTxWarp>
          </a:bodyPr>
          <a:lstStyle>
            <a:lvl1pPr algn="r" defTabSz="913401">
              <a:defRPr sz="1300">
                <a:solidFill>
                  <a:schemeClr val="hlink"/>
                </a:solidFill>
                <a:latin typeface="Times New Roman" pitchFamily="18" charset="0"/>
              </a:defRPr>
            </a:lvl1pPr>
          </a:lstStyle>
          <a:p>
            <a:pPr>
              <a:defRPr/>
            </a:pPr>
            <a:fld id="{3A9E5B4D-E565-40F7-AA7B-3E5B50C6CA60}" type="slidenum">
              <a:rPr lang="en-US" altLang="ja-JP"/>
              <a:pPr>
                <a:defRPr/>
              </a:pPr>
              <a:t>‹#›</a:t>
            </a:fld>
            <a:endParaRPr lang="en-US" altLang="ja-JP"/>
          </a:p>
        </p:txBody>
      </p:sp>
    </p:spTree>
    <p:extLst>
      <p:ext uri="{BB962C8B-B14F-4D97-AF65-F5344CB8AC3E}">
        <p14:creationId xmlns:p14="http://schemas.microsoft.com/office/powerpoint/2010/main" val="23498786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08516351-36E2-4C0D-AB9F-4849A51DCC88}" type="slidenum">
              <a:rPr lang="en-US" altLang="ja-JP" smtClean="0"/>
              <a:pPr/>
              <a:t>1</a:t>
            </a:fld>
            <a:endParaRPr lang="en-US" altLang="ja-JP"/>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algn="just" eaLnBrk="1" hangingPunct="1"/>
            <a:r>
              <a:rPr lang="ja-JP" altLang="en-US" dirty="0">
                <a:latin typeface="Century" pitchFamily="18" charset="0"/>
                <a:ea typeface="ＭＳ 明朝" pitchFamily="17" charset="-128"/>
              </a:rPr>
              <a:t>こんにちは。</a:t>
            </a:r>
          </a:p>
          <a:p>
            <a:pPr algn="just" eaLnBrk="1" hangingPunct="1"/>
            <a:r>
              <a:rPr lang="ja-JP" altLang="en-US" dirty="0">
                <a:latin typeface="Century" pitchFamily="18" charset="0"/>
                <a:ea typeface="ＭＳ 明朝" pitchFamily="17" charset="-128"/>
              </a:rPr>
              <a:t>学校医の○○です。</a:t>
            </a:r>
          </a:p>
          <a:p>
            <a:pPr algn="just" eaLnBrk="1" hangingPunct="1"/>
            <a:r>
              <a:rPr lang="ja-JP" altLang="en-US" dirty="0">
                <a:latin typeface="Century" pitchFamily="18" charset="0"/>
                <a:ea typeface="ＭＳ 明朝" pitchFamily="17" charset="-128"/>
              </a:rPr>
              <a:t>今日は、ちょっとしたことから始まる喫煙を絶対しないようにしようということを判ってもらうためにタバコについてのお話をしたいと思います。</a:t>
            </a:r>
          </a:p>
          <a:p>
            <a:pPr algn="just" eaLnBrk="1" hangingPunct="1"/>
            <a:r>
              <a:rPr lang="ja-JP" altLang="en-US" dirty="0">
                <a:latin typeface="Century" pitchFamily="18" charset="0"/>
                <a:ea typeface="ＭＳ 明朝" pitchFamily="17" charset="-128"/>
              </a:rPr>
              <a:t>皆さんがタバコを吸ってはいけないと法律で決められていることを知っていますか。</a:t>
            </a:r>
            <a:endParaRPr lang="ja-JP" altLang="en-US" dirty="0"/>
          </a:p>
        </p:txBody>
      </p:sp>
    </p:spTree>
    <p:extLst>
      <p:ext uri="{BB962C8B-B14F-4D97-AF65-F5344CB8AC3E}">
        <p14:creationId xmlns:p14="http://schemas.microsoft.com/office/powerpoint/2010/main" val="3035385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latin typeface="ＭＳ Ｐ明朝" panose="02020600040205080304" pitchFamily="18" charset="-128"/>
                <a:ea typeface="ＭＳ Ｐ明朝" panose="02020600040205080304" pitchFamily="18" charset="-128"/>
              </a:rPr>
              <a:t>タバコには麻薬と同じように、やめられなくなるような作用があります。</a:t>
            </a:r>
            <a:endParaRPr lang="en-US" altLang="ja-JP" dirty="0">
              <a:latin typeface="ＭＳ Ｐ明朝" panose="02020600040205080304" pitchFamily="18" charset="-128"/>
              <a:ea typeface="ＭＳ Ｐ明朝" panose="02020600040205080304" pitchFamily="18" charset="-128"/>
            </a:endParaRPr>
          </a:p>
          <a:p>
            <a:pPr algn="just" eaLnBrk="1" hangingPunct="1"/>
            <a:endParaRPr lang="en-US" altLang="ja-JP" dirty="0">
              <a:latin typeface="ＭＳ Ｐ明朝" panose="02020600040205080304" pitchFamily="18" charset="-128"/>
              <a:ea typeface="ＭＳ Ｐ明朝" panose="02020600040205080304" pitchFamily="18" charset="-128"/>
            </a:endParaRPr>
          </a:p>
          <a:p>
            <a:pPr algn="just" eaLnBrk="1" hangingPunct="1"/>
            <a:r>
              <a:rPr lang="ja-JP" altLang="en-US">
                <a:latin typeface="ＭＳ Ｐ明朝" panose="02020600040205080304" pitchFamily="18" charset="-128"/>
                <a:ea typeface="ＭＳ Ｐ明朝" panose="02020600040205080304" pitchFamily="18" charset="-128"/>
              </a:rPr>
              <a:t>タバコを吸うと、タバコの中のニコチンがすぐに頭に伝わり</a:t>
            </a:r>
            <a:endParaRPr lang="en-US" altLang="ja-JP" dirty="0">
              <a:latin typeface="ＭＳ Ｐ明朝" panose="02020600040205080304" pitchFamily="18" charset="-128"/>
              <a:ea typeface="ＭＳ Ｐ明朝" panose="02020600040205080304" pitchFamily="18" charset="-128"/>
            </a:endParaRPr>
          </a:p>
          <a:p>
            <a:pPr algn="just" eaLnBrk="1" hangingPunct="1"/>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気持ちが良い</a:t>
            </a:r>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　</a:t>
            </a:r>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リラックスできる</a:t>
            </a:r>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　という錯覚（勘違い）を起こしてしまいます。</a:t>
            </a:r>
            <a:endParaRPr lang="en-US" altLang="ja-JP" dirty="0">
              <a:latin typeface="ＭＳ Ｐ明朝" panose="02020600040205080304" pitchFamily="18" charset="-128"/>
              <a:ea typeface="ＭＳ Ｐ明朝" panose="02020600040205080304" pitchFamily="18" charset="-128"/>
            </a:endParaRPr>
          </a:p>
          <a:p>
            <a:pPr algn="just" eaLnBrk="1" hangingPunct="1"/>
            <a:r>
              <a:rPr lang="ja-JP" altLang="en-US">
                <a:latin typeface="ＭＳ Ｐ明朝" panose="02020600040205080304" pitchFamily="18" charset="-128"/>
                <a:ea typeface="ＭＳ Ｐ明朝" panose="02020600040205080304" pitchFamily="18" charset="-128"/>
              </a:rPr>
              <a:t>ニコチンの作用はすぐに切れるため、タバコがないとイライラいして</a:t>
            </a:r>
            <a:endParaRPr lang="en-US" altLang="ja-JP" dirty="0">
              <a:latin typeface="ＭＳ Ｐ明朝" panose="02020600040205080304" pitchFamily="18" charset="-128"/>
              <a:ea typeface="ＭＳ Ｐ明朝" panose="02020600040205080304" pitchFamily="18" charset="-128"/>
            </a:endParaRPr>
          </a:p>
          <a:p>
            <a:pPr algn="just" eaLnBrk="1" hangingPunct="1"/>
            <a:r>
              <a:rPr lang="ja-JP" altLang="en-US">
                <a:latin typeface="ＭＳ Ｐ明朝" panose="02020600040205080304" pitchFamily="18" charset="-128"/>
                <a:ea typeface="ＭＳ Ｐ明朝" panose="02020600040205080304" pitchFamily="18" charset="-128"/>
              </a:rPr>
              <a:t>また吸いたくなる、タバコが手放せない、という気持ちになってしまうのです。</a:t>
            </a:r>
            <a:endParaRPr lang="en-US" altLang="ja-JP" dirty="0">
              <a:latin typeface="ＭＳ Ｐ明朝" panose="02020600040205080304" pitchFamily="18" charset="-128"/>
              <a:ea typeface="ＭＳ Ｐ明朝" panose="02020600040205080304" pitchFamily="18" charset="-128"/>
            </a:endParaRPr>
          </a:p>
          <a:p>
            <a:pPr algn="just"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麻薬や覚せい剤といった違法のクスリにも同じような症状があり、これを中毒といいます。</a:t>
            </a:r>
          </a:p>
          <a:p>
            <a:pPr eaLnBrk="1" hangingPunct="1"/>
            <a:r>
              <a:rPr lang="ja-JP" altLang="en-US">
                <a:latin typeface="ＭＳ Ｐ明朝" panose="02020600040205080304" pitchFamily="18" charset="-128"/>
                <a:ea typeface="ＭＳ Ｐ明朝" panose="02020600040205080304" pitchFamily="18" charset="-128"/>
              </a:rPr>
              <a:t>クリックする</a:t>
            </a:r>
          </a:p>
          <a:p>
            <a:pPr eaLnBrk="1" hangingPunct="1"/>
            <a:r>
              <a:rPr lang="ja-JP" altLang="en-US">
                <a:latin typeface="ＭＳ Ｐ明朝" panose="02020600040205080304" pitchFamily="18" charset="-128"/>
                <a:ea typeface="ＭＳ Ｐ明朝" panose="02020600040205080304" pitchFamily="18" charset="-128"/>
              </a:rPr>
              <a:t>タバコがやめられないのは中毒になったからです。</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10</a:t>
            </a:fld>
            <a:endParaRPr kumimoji="1" lang="ja-JP" altLang="en-US"/>
          </a:p>
        </p:txBody>
      </p:sp>
    </p:spTree>
    <p:extLst>
      <p:ext uri="{BB962C8B-B14F-4D97-AF65-F5344CB8AC3E}">
        <p14:creationId xmlns:p14="http://schemas.microsoft.com/office/powerpoint/2010/main" val="2175864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ja-JP" altLang="en-US">
                <a:latin typeface="ＭＳ Ｐ明朝" panose="02020600040205080304" pitchFamily="18" charset="-128"/>
                <a:ea typeface="ＭＳ Ｐ明朝" panose="02020600040205080304" pitchFamily="18" charset="-128"/>
              </a:rPr>
              <a:t>日本で、１年間に　たばこで病気になって死ぬ人は、何人いるでしょうか？</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11</a:t>
            </a:fld>
            <a:endParaRPr lang="en-US" altLang="ja-JP"/>
          </a:p>
        </p:txBody>
      </p:sp>
    </p:spTree>
    <p:extLst>
      <p:ext uri="{BB962C8B-B14F-4D97-AF65-F5344CB8AC3E}">
        <p14:creationId xmlns:p14="http://schemas.microsoft.com/office/powerpoint/2010/main" val="39377766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何番だとおもいますか？</a:t>
            </a:r>
          </a:p>
          <a:p>
            <a:pPr eaLnBrk="1" hangingPunct="1"/>
            <a:r>
              <a:rPr lang="ja-JP" altLang="en-US">
                <a:latin typeface="ＭＳ Ｐ明朝" panose="02020600040205080304" pitchFamily="18" charset="-128"/>
                <a:ea typeface="ＭＳ Ｐ明朝" panose="02020600040205080304" pitchFamily="18" charset="-128"/>
              </a:rPr>
              <a:t>　①番　約</a:t>
            </a:r>
            <a:r>
              <a:rPr lang="en-US" altLang="ja-JP" dirty="0">
                <a:latin typeface="ＭＳ Ｐ明朝" panose="02020600040205080304" pitchFamily="18" charset="-128"/>
                <a:ea typeface="ＭＳ Ｐ明朝" panose="02020600040205080304" pitchFamily="18" charset="-128"/>
              </a:rPr>
              <a:t>1300</a:t>
            </a:r>
            <a:r>
              <a:rPr lang="ja-JP" altLang="en-US">
                <a:latin typeface="ＭＳ Ｐ明朝" panose="02020600040205080304" pitchFamily="18" charset="-128"/>
                <a:ea typeface="ＭＳ Ｐ明朝" panose="02020600040205080304" pitchFamily="18" charset="-128"/>
              </a:rPr>
              <a:t>人　　</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②番　約</a:t>
            </a:r>
            <a:r>
              <a:rPr lang="en-US" altLang="ja-JP" dirty="0">
                <a:latin typeface="ＭＳ Ｐ明朝" panose="02020600040205080304" pitchFamily="18" charset="-128"/>
                <a:ea typeface="ＭＳ Ｐ明朝" panose="02020600040205080304" pitchFamily="18" charset="-128"/>
              </a:rPr>
              <a:t>1</a:t>
            </a:r>
            <a:r>
              <a:rPr lang="ja-JP" altLang="en-US">
                <a:latin typeface="ＭＳ Ｐ明朝" panose="02020600040205080304" pitchFamily="18" charset="-128"/>
                <a:ea typeface="ＭＳ Ｐ明朝" panose="02020600040205080304" pitchFamily="18" charset="-128"/>
              </a:rPr>
              <a:t>万</a:t>
            </a:r>
            <a:r>
              <a:rPr lang="en-US" altLang="ja-JP" dirty="0">
                <a:latin typeface="ＭＳ Ｐ明朝" panose="02020600040205080304" pitchFamily="18" charset="-128"/>
                <a:ea typeface="ＭＳ Ｐ明朝" panose="02020600040205080304" pitchFamily="18" charset="-128"/>
              </a:rPr>
              <a:t>3000</a:t>
            </a:r>
            <a:r>
              <a:rPr lang="ja-JP" altLang="en-US">
                <a:latin typeface="ＭＳ Ｐ明朝" panose="02020600040205080304" pitchFamily="18" charset="-128"/>
                <a:ea typeface="ＭＳ Ｐ明朝" panose="02020600040205080304" pitchFamily="18" charset="-128"/>
              </a:rPr>
              <a:t>人　</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③番　約</a:t>
            </a:r>
            <a:r>
              <a:rPr lang="en-US" altLang="ja-JP" dirty="0">
                <a:latin typeface="ＭＳ Ｐ明朝" panose="02020600040205080304" pitchFamily="18" charset="-128"/>
                <a:ea typeface="ＭＳ Ｐ明朝" panose="02020600040205080304" pitchFamily="18" charset="-128"/>
              </a:rPr>
              <a:t>13</a:t>
            </a:r>
            <a:r>
              <a:rPr lang="ja-JP" altLang="en-US">
                <a:latin typeface="ＭＳ Ｐ明朝" panose="02020600040205080304" pitchFamily="18" charset="-128"/>
                <a:ea typeface="ＭＳ Ｐ明朝" panose="02020600040205080304" pitchFamily="18" charset="-128"/>
              </a:rPr>
              <a:t>万人</a:t>
            </a:r>
            <a:endParaRPr lang="en-US" altLang="ja-JP" dirty="0">
              <a:latin typeface="ＭＳ Ｐ明朝" panose="02020600040205080304" pitchFamily="18" charset="-128"/>
              <a:ea typeface="ＭＳ Ｐ明朝" panose="02020600040205080304" pitchFamily="18" charset="-128"/>
            </a:endParaRPr>
          </a:p>
          <a:p>
            <a:pPr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正解は</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（クリックする）　　約</a:t>
            </a:r>
            <a:r>
              <a:rPr lang="en-US" altLang="ja-JP" dirty="0">
                <a:latin typeface="ＭＳ Ｐ明朝" panose="02020600040205080304" pitchFamily="18" charset="-128"/>
                <a:ea typeface="ＭＳ Ｐ明朝" panose="02020600040205080304" pitchFamily="18" charset="-128"/>
              </a:rPr>
              <a:t>13</a:t>
            </a:r>
            <a:r>
              <a:rPr lang="ja-JP" altLang="en-US">
                <a:latin typeface="ＭＳ Ｐ明朝" panose="02020600040205080304" pitchFamily="18" charset="-128"/>
                <a:ea typeface="ＭＳ Ｐ明朝" panose="02020600040205080304" pitchFamily="18" charset="-128"/>
              </a:rPr>
              <a:t>万人です。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12</a:t>
            </a:fld>
            <a:endParaRPr lang="en-US" altLang="ja-JP"/>
          </a:p>
        </p:txBody>
      </p:sp>
    </p:spTree>
    <p:extLst>
      <p:ext uri="{BB962C8B-B14F-4D97-AF65-F5344CB8AC3E}">
        <p14:creationId xmlns:p14="http://schemas.microsoft.com/office/powerpoint/2010/main" val="2533821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590B624D-941F-4670-A1D6-EC67F0033D4B}" type="slidenum">
              <a:rPr lang="en-US" altLang="ja-JP" smtClean="0"/>
              <a:pPr/>
              <a:t>13</a:t>
            </a:fld>
            <a:endParaRPr lang="en-US" altLang="ja-JP"/>
          </a:p>
        </p:txBody>
      </p:sp>
      <p:sp>
        <p:nvSpPr>
          <p:cNvPr id="92163" name="Rectangle 2"/>
          <p:cNvSpPr>
            <a:spLocks noGrp="1" noRot="1" noChangeAspect="1" noChangeArrowheads="1" noTextEdit="1"/>
          </p:cNvSpPr>
          <p:nvPr>
            <p:ph type="sldImg"/>
          </p:nvPr>
        </p:nvSpPr>
        <p:spPr>
          <a:solidFill>
            <a:srgbClr val="FFFFFF"/>
          </a:solidFill>
          <a:ln/>
        </p:spPr>
      </p:sp>
      <p:sp>
        <p:nvSpPr>
          <p:cNvPr id="92164" name="Rectangle 3"/>
          <p:cNvSpPr>
            <a:spLocks noGrp="1" noChangeArrowheads="1"/>
          </p:cNvSpPr>
          <p:nvPr>
            <p:ph type="body" idx="1"/>
          </p:nvPr>
        </p:nvSpPr>
        <p:spPr>
          <a:xfrm>
            <a:off x="674367" y="4686424"/>
            <a:ext cx="5388610" cy="4439682"/>
          </a:xfrm>
          <a:solidFill>
            <a:srgbClr val="FFFFFF"/>
          </a:solidFill>
          <a:ln>
            <a:noFill/>
          </a:ln>
        </p:spPr>
        <p:txBody>
          <a:bodyPr/>
          <a:lstStyle/>
          <a:p>
            <a:pPr eaLnBrk="1" hangingPunct="1"/>
            <a:r>
              <a:rPr lang="ja-JP" altLang="en-US" dirty="0"/>
              <a:t>ちなみに世界では年間</a:t>
            </a:r>
            <a:r>
              <a:rPr lang="en-US" altLang="ja-JP" dirty="0"/>
              <a:t>480</a:t>
            </a:r>
            <a:r>
              <a:rPr lang="ja-JP" altLang="en-US" dirty="0"/>
              <a:t>万人の人</a:t>
            </a:r>
            <a:r>
              <a:rPr lang="ja-JP" altLang="en-US"/>
              <a:t>たちが</a:t>
            </a:r>
            <a:endParaRPr lang="en-US" altLang="ja-JP" dirty="0"/>
          </a:p>
          <a:p>
            <a:pPr eaLnBrk="1" hangingPunct="1"/>
            <a:r>
              <a:rPr lang="ja-JP" altLang="en-US"/>
              <a:t>タバコ</a:t>
            </a:r>
            <a:r>
              <a:rPr lang="ja-JP" altLang="en-US" dirty="0"/>
              <a:t>を吸うことにより死亡して</a:t>
            </a:r>
            <a:r>
              <a:rPr lang="ja-JP" altLang="en-US"/>
              <a:t>います。</a:t>
            </a:r>
            <a:endParaRPr lang="en-US" altLang="ja-JP" dirty="0"/>
          </a:p>
          <a:p>
            <a:pPr eaLnBrk="1" hangingPunct="1"/>
            <a:endParaRPr lang="ja-JP" altLang="en-US" dirty="0"/>
          </a:p>
          <a:p>
            <a:pPr eaLnBrk="1" hangingPunct="1"/>
            <a:r>
              <a:rPr lang="ja-JP" altLang="en-US"/>
              <a:t>これ</a:t>
            </a:r>
            <a:r>
              <a:rPr lang="ja-JP" altLang="en-US" dirty="0"/>
              <a:t>は佐賀県の人口の約</a:t>
            </a:r>
            <a:r>
              <a:rPr lang="en-US" altLang="ja-JP" dirty="0"/>
              <a:t>6</a:t>
            </a:r>
            <a:r>
              <a:rPr lang="ja-JP" altLang="en-US" dirty="0"/>
              <a:t>倍</a:t>
            </a:r>
            <a:r>
              <a:rPr lang="ja-JP" altLang="en-US"/>
              <a:t>で、</a:t>
            </a:r>
            <a:endParaRPr lang="en-US" altLang="ja-JP" dirty="0"/>
          </a:p>
          <a:p>
            <a:pPr eaLnBrk="1" hangingPunct="1"/>
            <a:r>
              <a:rPr lang="ja-JP" altLang="en-US"/>
              <a:t>ほぼ</a:t>
            </a:r>
            <a:r>
              <a:rPr lang="ja-JP" altLang="en-US" dirty="0"/>
              <a:t>福岡県の人口と</a:t>
            </a:r>
            <a:r>
              <a:rPr lang="ja-JP" altLang="en-US"/>
              <a:t>同じです</a:t>
            </a:r>
            <a:endParaRPr lang="ja-JP" altLang="en-US" sz="1400" dirty="0"/>
          </a:p>
        </p:txBody>
      </p:sp>
    </p:spTree>
    <p:extLst>
      <p:ext uri="{BB962C8B-B14F-4D97-AF65-F5344CB8AC3E}">
        <p14:creationId xmlns:p14="http://schemas.microsoft.com/office/powerpoint/2010/main" val="1440264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sz="1200"/>
              <a:t>次の問題です。</a:t>
            </a:r>
            <a:endParaRPr lang="en-US" altLang="ja-JP" sz="1200" dirty="0"/>
          </a:p>
          <a:p>
            <a:pPr eaLnBrk="1" hangingPunct="1"/>
            <a:r>
              <a:rPr lang="ja-JP" altLang="en-US" sz="1200"/>
              <a:t>タバコ</a:t>
            </a:r>
            <a:r>
              <a:rPr lang="en-US" altLang="ja-JP" sz="1200" dirty="0"/>
              <a:t>1</a:t>
            </a:r>
            <a:r>
              <a:rPr lang="ja-JP" altLang="en-US" sz="1200"/>
              <a:t>本で、どれくらい寿命が短くなるのか考えてみましょう。</a:t>
            </a:r>
            <a:endParaRPr lang="en-US" altLang="ja-JP" sz="1200" dirty="0"/>
          </a:p>
          <a:p>
            <a:pPr eaLnBrk="1" hangingPunct="1"/>
            <a:endParaRPr lang="ja-JP" altLang="en-US" sz="1200"/>
          </a:p>
          <a:p>
            <a:pPr eaLnBrk="1" hangingPunct="1"/>
            <a:r>
              <a:rPr kumimoji="1" lang="ja-JP" altLang="en-US" sz="1200"/>
              <a:t>①</a:t>
            </a:r>
            <a:r>
              <a:rPr kumimoji="1" lang="en-US" altLang="ja-JP" sz="1200" dirty="0"/>
              <a:t>1</a:t>
            </a:r>
            <a:r>
              <a:rPr kumimoji="1" lang="ja-JP" altLang="en-US" sz="1200"/>
              <a:t>分</a:t>
            </a:r>
            <a:endParaRPr kumimoji="1" lang="en-US" altLang="ja-JP" sz="1200" dirty="0"/>
          </a:p>
          <a:p>
            <a:pPr eaLnBrk="1" hangingPunct="1"/>
            <a:r>
              <a:rPr kumimoji="1" lang="ja-JP" altLang="en-US" sz="1200"/>
              <a:t>②</a:t>
            </a:r>
            <a:r>
              <a:rPr kumimoji="1" lang="en-US" altLang="ja-JP" sz="1200" dirty="0"/>
              <a:t>5</a:t>
            </a:r>
            <a:r>
              <a:rPr kumimoji="1" lang="ja-JP" altLang="en-US" sz="1200"/>
              <a:t>分</a:t>
            </a:r>
            <a:r>
              <a:rPr kumimoji="1" lang="en-US" altLang="ja-JP" sz="1200" dirty="0"/>
              <a:t>30</a:t>
            </a:r>
            <a:r>
              <a:rPr kumimoji="1" lang="ja-JP" altLang="en-US" sz="1200"/>
              <a:t>秒</a:t>
            </a:r>
            <a:endParaRPr kumimoji="1" lang="en-US" altLang="ja-JP" sz="1200" dirty="0"/>
          </a:p>
          <a:p>
            <a:pPr eaLnBrk="1" hangingPunct="1"/>
            <a:r>
              <a:rPr kumimoji="1" lang="ja-JP" altLang="en-US" sz="1200"/>
              <a:t>③</a:t>
            </a:r>
            <a:r>
              <a:rPr kumimoji="1" lang="en-US" altLang="ja-JP" sz="1200" dirty="0"/>
              <a:t>10</a:t>
            </a:r>
            <a:r>
              <a:rPr kumimoji="1" lang="ja-JP" altLang="en-US" sz="1200"/>
              <a:t>分</a:t>
            </a:r>
            <a:endParaRPr kumimoji="1" lang="en-US" altLang="ja-JP" sz="1200" dirty="0"/>
          </a:p>
          <a:p>
            <a:pPr eaLnBrk="1" hangingPunct="1"/>
            <a:r>
              <a:rPr kumimoji="1" lang="ja-JP" altLang="en-US" sz="1200"/>
              <a:t>こたえは･･･</a:t>
            </a:r>
            <a:endParaRPr kumimoji="1" lang="en-US" altLang="ja-JP" sz="1200" dirty="0"/>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14</a:t>
            </a:fld>
            <a:endParaRPr lang="en-US" altLang="ja-JP"/>
          </a:p>
        </p:txBody>
      </p:sp>
    </p:spTree>
    <p:extLst>
      <p:ext uri="{BB962C8B-B14F-4D97-AF65-F5344CB8AC3E}">
        <p14:creationId xmlns:p14="http://schemas.microsoft.com/office/powerpoint/2010/main" val="36549143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答えは、②の</a:t>
            </a:r>
            <a:r>
              <a:rPr kumimoji="1" lang="en-US" altLang="ja-JP" dirty="0"/>
              <a:t>5</a:t>
            </a:r>
            <a:r>
              <a:rPr kumimoji="1" lang="ja-JP" altLang="en-US"/>
              <a:t>分</a:t>
            </a:r>
            <a:r>
              <a:rPr kumimoji="1" lang="en-US" altLang="ja-JP" dirty="0"/>
              <a:t>30</a:t>
            </a:r>
            <a:r>
              <a:rPr kumimoji="1" lang="ja-JP" altLang="en-US"/>
              <a:t>秒です。</a:t>
            </a:r>
            <a:endParaRPr kumimoji="1" lang="en-US" altLang="ja-JP" dirty="0"/>
          </a:p>
          <a:p>
            <a:endParaRPr kumimoji="1" lang="en-US" altLang="ja-JP" dirty="0"/>
          </a:p>
          <a:p>
            <a:r>
              <a:rPr kumimoji="1" lang="ja-JP" altLang="en-US"/>
              <a:t>イギリスの内科医学会の報告によれば、</a:t>
            </a:r>
            <a:endParaRPr kumimoji="1" lang="en-US" altLang="ja-JP" dirty="0"/>
          </a:p>
          <a:p>
            <a:r>
              <a:rPr kumimoji="1" lang="ja-JP" altLang="en-US"/>
              <a:t>一日</a:t>
            </a:r>
            <a:r>
              <a:rPr kumimoji="1" lang="en-US" altLang="ja-JP" dirty="0"/>
              <a:t>20</a:t>
            </a:r>
            <a:r>
              <a:rPr kumimoji="1" lang="ja-JP" altLang="en-US"/>
              <a:t>本を</a:t>
            </a:r>
            <a:r>
              <a:rPr kumimoji="1" lang="en-US" altLang="ja-JP" dirty="0"/>
              <a:t>1</a:t>
            </a:r>
            <a:r>
              <a:rPr kumimoji="1" lang="ja-JP" altLang="en-US"/>
              <a:t>年間吸っていると、約一ヶ月寿命を縮めていることになります。</a:t>
            </a:r>
            <a:endParaRPr kumimoji="1" lang="en-US" altLang="ja-JP" dirty="0"/>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15</a:t>
            </a:fld>
            <a:endParaRPr lang="en-US" altLang="ja-JP"/>
          </a:p>
        </p:txBody>
      </p:sp>
    </p:spTree>
    <p:extLst>
      <p:ext uri="{BB962C8B-B14F-4D97-AF65-F5344CB8AC3E}">
        <p14:creationId xmlns:p14="http://schemas.microsoft.com/office/powerpoint/2010/main" val="2587789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latin typeface="ＭＳ Ｐ明朝" panose="02020600040205080304" pitchFamily="18" charset="-128"/>
                <a:ea typeface="ＭＳ Ｐ明朝" panose="02020600040205080304" pitchFamily="18" charset="-128"/>
              </a:rPr>
              <a:t>さて、次は写真を見せましょう。</a:t>
            </a:r>
            <a:endParaRPr lang="en-US" altLang="ja-JP" dirty="0">
              <a:latin typeface="ＭＳ Ｐ明朝" panose="02020600040205080304" pitchFamily="18" charset="-128"/>
              <a:ea typeface="ＭＳ Ｐ明朝" panose="02020600040205080304"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latin typeface="ＭＳ Ｐ明朝" panose="02020600040205080304" pitchFamily="18" charset="-128"/>
                <a:ea typeface="ＭＳ Ｐ明朝" panose="02020600040205080304" pitchFamily="18" charset="-128"/>
              </a:rPr>
              <a:t>タバコを吸うと、吸った煙は体の中の肺（はい）に入っていきます。</a:t>
            </a:r>
            <a:endParaRPr lang="en-US" altLang="ja-JP" dirty="0">
              <a:latin typeface="ＭＳ Ｐ明朝" panose="02020600040205080304" pitchFamily="18" charset="-128"/>
              <a:ea typeface="ＭＳ Ｐ明朝" panose="02020600040205080304"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latin typeface="ＭＳ Ｐ明朝" panose="02020600040205080304" pitchFamily="18" charset="-128"/>
                <a:ea typeface="ＭＳ Ｐ明朝" panose="02020600040205080304" pitchFamily="18" charset="-128"/>
              </a:rPr>
              <a:t>タバコの煙が入ってきた肺は、どうなると思いますか？</a:t>
            </a:r>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16</a:t>
            </a:fld>
            <a:endParaRPr kumimoji="1" lang="ja-JP" altLang="en-US"/>
          </a:p>
        </p:txBody>
      </p:sp>
    </p:spTree>
    <p:extLst>
      <p:ext uri="{BB962C8B-B14F-4D97-AF65-F5344CB8AC3E}">
        <p14:creationId xmlns:p14="http://schemas.microsoft.com/office/powerpoint/2010/main" val="38831269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左は、タバコを吸わない人の　きれいな肺です。</a:t>
            </a:r>
            <a:endParaRPr kumimoji="1" lang="en-US" altLang="ja-JP" dirty="0"/>
          </a:p>
          <a:p>
            <a:r>
              <a:rPr kumimoji="1" lang="ja-JP" altLang="en-US"/>
              <a:t>右は、タバコを吸って、有害物質のタールがたまって真っ黒になった人の肺です。</a:t>
            </a:r>
            <a:endParaRPr kumimoji="1" lang="en-US" altLang="ja-JP" dirty="0"/>
          </a:p>
          <a:p>
            <a:r>
              <a:rPr kumimoji="1" lang="ja-JP" altLang="en-US"/>
              <a:t>こんなに違いがでてきちゃうんです。</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17</a:t>
            </a:fld>
            <a:endParaRPr lang="en-US" altLang="ja-JP"/>
          </a:p>
        </p:txBody>
      </p:sp>
    </p:spTree>
    <p:extLst>
      <p:ext uri="{BB962C8B-B14F-4D97-AF65-F5344CB8AC3E}">
        <p14:creationId xmlns:p14="http://schemas.microsoft.com/office/powerpoint/2010/main" val="3971253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DDD11CF2-1118-45B8-AA32-A50C5612CE09}" type="slidenum">
              <a:rPr lang="en-US" altLang="ja-JP" smtClean="0"/>
              <a:pPr/>
              <a:t>18</a:t>
            </a:fld>
            <a:endParaRPr lang="en-US" altLang="ja-JP"/>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algn="just" eaLnBrk="1" hangingPunct="1"/>
            <a:r>
              <a:rPr lang="ja-JP" altLang="en-US" dirty="0">
                <a:latin typeface="Century" pitchFamily="18" charset="0"/>
                <a:ea typeface="ＭＳ 明朝" pitchFamily="17" charset="-128"/>
              </a:rPr>
              <a:t>タバコは肺にも悪い影響を</a:t>
            </a:r>
            <a:r>
              <a:rPr lang="ja-JP" altLang="en-US">
                <a:latin typeface="Century" pitchFamily="18" charset="0"/>
                <a:ea typeface="ＭＳ 明朝" pitchFamily="17" charset="-128"/>
              </a:rPr>
              <a:t>及ぼします。</a:t>
            </a:r>
            <a:endParaRPr lang="ja-JP" altLang="en-US"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これは、胸</a:t>
            </a:r>
            <a:r>
              <a:rPr lang="ja-JP" altLang="en-US" dirty="0">
                <a:latin typeface="Century" pitchFamily="18" charset="0"/>
                <a:ea typeface="ＭＳ 明朝" pitchFamily="17" charset="-128"/>
              </a:rPr>
              <a:t>のレントゲンを撮った写真です。</a:t>
            </a:r>
          </a:p>
          <a:p>
            <a:pPr algn="just" eaLnBrk="1" hangingPunct="1"/>
            <a:r>
              <a:rPr lang="ja-JP" altLang="en-US" dirty="0">
                <a:latin typeface="Century" pitchFamily="18" charset="0"/>
                <a:ea typeface="ＭＳ 明朝" pitchFamily="17" charset="-128"/>
              </a:rPr>
              <a:t>タバコ</a:t>
            </a:r>
            <a:r>
              <a:rPr lang="ja-JP" altLang="en-US">
                <a:latin typeface="Century" pitchFamily="18" charset="0"/>
                <a:ea typeface="ＭＳ 明朝" pitchFamily="17" charset="-128"/>
              </a:rPr>
              <a:t>を吸わない人は、左の</a:t>
            </a:r>
            <a:r>
              <a:rPr lang="ja-JP" altLang="en-US" dirty="0">
                <a:latin typeface="Century" pitchFamily="18" charset="0"/>
                <a:ea typeface="ＭＳ 明朝" pitchFamily="17" charset="-128"/>
              </a:rPr>
              <a:t>よう</a:t>
            </a:r>
            <a:r>
              <a:rPr lang="ja-JP" altLang="en-US">
                <a:latin typeface="Century" pitchFamily="18" charset="0"/>
                <a:ea typeface="ＭＳ 明朝" pitchFamily="17" charset="-128"/>
              </a:rPr>
              <a:t>な肺ですけれども、</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タバコを吸う人は</a:t>
            </a:r>
            <a:r>
              <a:rPr lang="ja-JP" altLang="en-US" dirty="0">
                <a:latin typeface="Century" pitchFamily="18" charset="0"/>
                <a:ea typeface="ＭＳ 明朝" pitchFamily="17" charset="-128"/>
              </a:rPr>
              <a:t>、肺の</a:t>
            </a:r>
            <a:r>
              <a:rPr lang="ja-JP" altLang="en-US">
                <a:latin typeface="Century" pitchFamily="18" charset="0"/>
                <a:ea typeface="ＭＳ 明朝" pitchFamily="17" charset="-128"/>
              </a:rPr>
              <a:t>中に大小の様々な空洞ができて</a:t>
            </a:r>
            <a:r>
              <a:rPr lang="ja-JP" altLang="en-US" dirty="0">
                <a:latin typeface="Century" pitchFamily="18" charset="0"/>
                <a:ea typeface="ＭＳ 明朝" pitchFamily="17" charset="-128"/>
              </a:rPr>
              <a:t>いることが</a:t>
            </a:r>
            <a:r>
              <a:rPr lang="ja-JP" altLang="en-US">
                <a:latin typeface="Century" pitchFamily="18" charset="0"/>
                <a:ea typeface="ＭＳ 明朝" pitchFamily="17" charset="-128"/>
              </a:rPr>
              <a:t>分かります。</a:t>
            </a:r>
            <a:endParaRPr lang="en-US" altLang="ja-JP" dirty="0">
              <a:latin typeface="Century" pitchFamily="18" charset="0"/>
              <a:ea typeface="ＭＳ 明朝" pitchFamily="17" charset="-128"/>
            </a:endParaRPr>
          </a:p>
          <a:p>
            <a:pPr algn="just" eaLnBrk="1" hangingPunct="1"/>
            <a:endParaRPr lang="ja-JP" altLang="en-US"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この</a:t>
            </a:r>
            <a:r>
              <a:rPr lang="ja-JP" altLang="en-US" dirty="0">
                <a:latin typeface="Century" pitchFamily="18" charset="0"/>
                <a:ea typeface="ＭＳ 明朝" pitchFamily="17" charset="-128"/>
              </a:rPr>
              <a:t>ようになってくると、息切れがしたり、咳が</a:t>
            </a:r>
            <a:r>
              <a:rPr lang="ja-JP" altLang="en-US">
                <a:latin typeface="Century" pitchFamily="18" charset="0"/>
                <a:ea typeface="ＭＳ 明朝" pitchFamily="17" charset="-128"/>
              </a:rPr>
              <a:t>出たり、</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ちょっと</a:t>
            </a:r>
            <a:r>
              <a:rPr lang="ja-JP" altLang="en-US" dirty="0">
                <a:latin typeface="Century" pitchFamily="18" charset="0"/>
                <a:ea typeface="ＭＳ 明朝" pitchFamily="17" charset="-128"/>
              </a:rPr>
              <a:t>したことでも息が苦しくなったりすることがあります。</a:t>
            </a:r>
          </a:p>
          <a:p>
            <a:pPr algn="just" eaLnBrk="1" hangingPunct="1"/>
            <a:r>
              <a:rPr lang="ja-JP" altLang="en-US" dirty="0">
                <a:latin typeface="Century" pitchFamily="18" charset="0"/>
                <a:ea typeface="ＭＳ 明朝" pitchFamily="17" charset="-128"/>
              </a:rPr>
              <a:t>これ</a:t>
            </a:r>
            <a:r>
              <a:rPr lang="ja-JP" altLang="en-US">
                <a:latin typeface="Century" pitchFamily="18" charset="0"/>
                <a:ea typeface="ＭＳ 明朝" pitchFamily="17" charset="-128"/>
              </a:rPr>
              <a:t>が慢性気管支炎</a:t>
            </a:r>
            <a:r>
              <a:rPr lang="ja-JP" altLang="en-US" dirty="0">
                <a:latin typeface="Century" pitchFamily="18" charset="0"/>
                <a:ea typeface="ＭＳ 明朝" pitchFamily="17" charset="-128"/>
              </a:rPr>
              <a:t>、肺気腫という恐ろしい病気です。</a:t>
            </a:r>
          </a:p>
        </p:txBody>
      </p:sp>
    </p:spTree>
    <p:extLst>
      <p:ext uri="{BB962C8B-B14F-4D97-AF65-F5344CB8AC3E}">
        <p14:creationId xmlns:p14="http://schemas.microsoft.com/office/powerpoint/2010/main" val="29181851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スライド イメージ プレースホルダ 1"/>
          <p:cNvSpPr>
            <a:spLocks noGrp="1" noRot="1" noChangeAspect="1" noTextEdit="1"/>
          </p:cNvSpPr>
          <p:nvPr>
            <p:ph type="sldImg"/>
          </p:nvPr>
        </p:nvSpPr>
        <p:spPr>
          <a:ln/>
        </p:spPr>
      </p:sp>
      <p:sp>
        <p:nvSpPr>
          <p:cNvPr id="111619" name="ノート プレースホルダ 2"/>
          <p:cNvSpPr>
            <a:spLocks noGrp="1"/>
          </p:cNvSpPr>
          <p:nvPr>
            <p:ph type="body" idx="1"/>
          </p:nvPr>
        </p:nvSpPr>
        <p:spPr>
          <a:noFill/>
          <a:ln/>
        </p:spPr>
        <p:txBody>
          <a:bodyPr/>
          <a:lstStyle/>
          <a:p>
            <a:pPr eaLnBrk="1" hangingPunct="1"/>
            <a:r>
              <a:rPr lang="ja-JP" altLang="en-US">
                <a:latin typeface="Century" pitchFamily="18" charset="0"/>
                <a:ea typeface="ＭＳ 明朝" pitchFamily="17" charset="-128"/>
              </a:rPr>
              <a:t>肺気腫</a:t>
            </a:r>
            <a:r>
              <a:rPr lang="ja-JP" altLang="en-US" dirty="0">
                <a:latin typeface="Century" pitchFamily="18" charset="0"/>
                <a:ea typeface="ＭＳ 明朝" pitchFamily="17" charset="-128"/>
              </a:rPr>
              <a:t>になると、普通の生活でも息が</a:t>
            </a:r>
            <a:r>
              <a:rPr lang="ja-JP" altLang="en-US">
                <a:latin typeface="Century" pitchFamily="18" charset="0"/>
                <a:ea typeface="ＭＳ 明朝" pitchFamily="17" charset="-128"/>
              </a:rPr>
              <a:t>苦しいため、</a:t>
            </a:r>
            <a:endParaRPr lang="en-US" altLang="ja-JP" dirty="0">
              <a:latin typeface="Century" pitchFamily="18" charset="0"/>
              <a:ea typeface="ＭＳ 明朝" pitchFamily="17" charset="-128"/>
            </a:endParaRPr>
          </a:p>
          <a:p>
            <a:pPr eaLnBrk="1" hangingPunct="1"/>
            <a:r>
              <a:rPr lang="ja-JP" altLang="en-US">
                <a:latin typeface="Century" pitchFamily="18" charset="0"/>
                <a:ea typeface="ＭＳ 明朝" pitchFamily="17" charset="-128"/>
              </a:rPr>
              <a:t>この</a:t>
            </a:r>
            <a:r>
              <a:rPr lang="ja-JP" altLang="en-US" dirty="0">
                <a:latin typeface="Century" pitchFamily="18" charset="0"/>
                <a:ea typeface="ＭＳ 明朝" pitchFamily="17" charset="-128"/>
              </a:rPr>
              <a:t>ように常に酸素ボンベが必要</a:t>
            </a:r>
            <a:r>
              <a:rPr lang="ja-JP" altLang="en-US">
                <a:latin typeface="Century" pitchFamily="18" charset="0"/>
                <a:ea typeface="ＭＳ 明朝" pitchFamily="17" charset="-128"/>
              </a:rPr>
              <a:t>となり、</a:t>
            </a:r>
            <a:endParaRPr lang="en-US" altLang="ja-JP" dirty="0">
              <a:latin typeface="Century" pitchFamily="18" charset="0"/>
              <a:ea typeface="ＭＳ 明朝" pitchFamily="17" charset="-128"/>
            </a:endParaRPr>
          </a:p>
          <a:p>
            <a:pPr eaLnBrk="1" hangingPunct="1"/>
            <a:r>
              <a:rPr lang="ja-JP" altLang="en-US">
                <a:latin typeface="Century" pitchFamily="18" charset="0"/>
                <a:ea typeface="ＭＳ 明朝" pitchFamily="17" charset="-128"/>
              </a:rPr>
              <a:t>医療費</a:t>
            </a:r>
            <a:r>
              <a:rPr lang="ja-JP" altLang="en-US" dirty="0">
                <a:latin typeface="Century" pitchFamily="18" charset="0"/>
                <a:ea typeface="ＭＳ 明朝" pitchFamily="17" charset="-128"/>
              </a:rPr>
              <a:t>が月に１０万ぐらいかかります</a:t>
            </a:r>
            <a:r>
              <a:rPr lang="ja-JP" altLang="en-US">
                <a:latin typeface="Century" pitchFamily="18" charset="0"/>
                <a:ea typeface="ＭＳ 明朝" pitchFamily="17" charset="-128"/>
              </a:rPr>
              <a:t>し、</a:t>
            </a:r>
            <a:endParaRPr lang="en-US" altLang="ja-JP" dirty="0">
              <a:latin typeface="Century" pitchFamily="18" charset="0"/>
              <a:ea typeface="ＭＳ 明朝" pitchFamily="17" charset="-128"/>
            </a:endParaRPr>
          </a:p>
          <a:p>
            <a:pPr eaLnBrk="1" hangingPunct="1"/>
            <a:r>
              <a:rPr lang="ja-JP" altLang="en-US">
                <a:latin typeface="Century" pitchFamily="18" charset="0"/>
                <a:ea typeface="ＭＳ 明朝" pitchFamily="17" charset="-128"/>
              </a:rPr>
              <a:t>酸素</a:t>
            </a:r>
            <a:r>
              <a:rPr lang="ja-JP" altLang="en-US" dirty="0">
                <a:latin typeface="Century" pitchFamily="18" charset="0"/>
                <a:ea typeface="ＭＳ 明朝" pitchFamily="17" charset="-128"/>
              </a:rPr>
              <a:t>の機械だけでも１００万ぐらいか</a:t>
            </a:r>
            <a:r>
              <a:rPr lang="ja-JP" altLang="en-US">
                <a:latin typeface="Century" pitchFamily="18" charset="0"/>
                <a:ea typeface="ＭＳ 明朝" pitchFamily="17" charset="-128"/>
              </a:rPr>
              <a:t>かります。</a:t>
            </a:r>
            <a:endParaRPr lang="en-US" altLang="ja-JP" dirty="0">
              <a:latin typeface="Century" pitchFamily="18" charset="0"/>
              <a:ea typeface="ＭＳ 明朝" pitchFamily="17" charset="-128"/>
            </a:endParaRPr>
          </a:p>
        </p:txBody>
      </p:sp>
      <p:sp>
        <p:nvSpPr>
          <p:cNvPr id="111620" name="スライド番号プレースホルダ 3"/>
          <p:cNvSpPr>
            <a:spLocks noGrp="1"/>
          </p:cNvSpPr>
          <p:nvPr>
            <p:ph type="sldNum" sz="quarter" idx="5"/>
          </p:nvPr>
        </p:nvSpPr>
        <p:spPr>
          <a:noFill/>
        </p:spPr>
        <p:txBody>
          <a:bodyPr/>
          <a:lstStyle/>
          <a:p>
            <a:fld id="{8B71D4C6-D381-4780-B3F1-BEC592B6EC5C}" type="slidenum">
              <a:rPr lang="en-US" altLang="ja-JP" smtClean="0"/>
              <a:pPr/>
              <a:t>19</a:t>
            </a:fld>
            <a:endParaRPr lang="en-US" altLang="ja-JP"/>
          </a:p>
        </p:txBody>
      </p:sp>
    </p:spTree>
    <p:extLst>
      <p:ext uri="{BB962C8B-B14F-4D97-AF65-F5344CB8AC3E}">
        <p14:creationId xmlns:p14="http://schemas.microsoft.com/office/powerpoint/2010/main" val="1149873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804B0FD4-3B75-4CC3-AC3A-EE0A507FCA3E}" type="slidenum">
              <a:rPr lang="en-US" altLang="ja-JP" smtClean="0"/>
              <a:pPr/>
              <a:t>2</a:t>
            </a:fld>
            <a:endParaRPr lang="en-US" altLang="ja-JP"/>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r>
              <a:rPr lang="ja-JP" altLang="en-US" dirty="0">
                <a:effectLst/>
              </a:rPr>
              <a:t>１４才からキャメルという名前のタバコを吸っていたノニさんの物語です。</a:t>
            </a:r>
            <a:endParaRPr lang="ja-JP" altLang="ja-JP" dirty="0"/>
          </a:p>
        </p:txBody>
      </p:sp>
    </p:spTree>
    <p:extLst>
      <p:ext uri="{BB962C8B-B14F-4D97-AF65-F5344CB8AC3E}">
        <p14:creationId xmlns:p14="http://schemas.microsoft.com/office/powerpoint/2010/main" val="494279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t>その他に、</a:t>
            </a:r>
            <a:endParaRPr lang="en-US" altLang="ja-JP" dirty="0"/>
          </a:p>
          <a:p>
            <a:pPr eaLnBrk="1" hangingPunct="1"/>
            <a:r>
              <a:rPr lang="ja-JP" altLang="en-US"/>
              <a:t>タバコを吸うとどんな病気になるか、</a:t>
            </a:r>
          </a:p>
          <a:p>
            <a:pPr eaLnBrk="1" hangingPunct="1"/>
            <a:r>
              <a:rPr lang="ja-JP" altLang="en-US"/>
              <a:t>皆さんは知っていますか？</a:t>
            </a:r>
          </a:p>
          <a:p>
            <a:pPr eaLnBrk="1" hangingPunct="1"/>
            <a:r>
              <a:rPr lang="ja-JP" altLang="en-US"/>
              <a:t>知っている人は手をあげてください。</a:t>
            </a:r>
          </a:p>
          <a:p>
            <a:pPr eaLnBrk="1" hangingPunct="1"/>
            <a:endParaRPr lang="ja-JP" altLang="en-US"/>
          </a:p>
          <a:p>
            <a:pPr eaLnBrk="1" hangingPunct="1"/>
            <a:r>
              <a:rPr lang="ja-JP" altLang="en-US"/>
              <a:t>（発言させる）</a:t>
            </a:r>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20</a:t>
            </a:fld>
            <a:endParaRPr lang="en-US" altLang="ja-JP"/>
          </a:p>
        </p:txBody>
      </p:sp>
    </p:spTree>
    <p:extLst>
      <p:ext uri="{BB962C8B-B14F-4D97-AF65-F5344CB8AC3E}">
        <p14:creationId xmlns:p14="http://schemas.microsoft.com/office/powerpoint/2010/main" val="13021612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a:t>タバコに関係があるかもしれない病気は、すごく沢山あります。</a:t>
            </a:r>
            <a:endParaRPr kumimoji="1" lang="en-US" altLang="ja-JP" sz="1200" dirty="0"/>
          </a:p>
          <a:p>
            <a:r>
              <a:rPr kumimoji="1" lang="ja-JP" altLang="en-US" sz="1200"/>
              <a:t>まずタバコの中の有害物質が原因で、ガンになります。</a:t>
            </a:r>
            <a:endParaRPr kumimoji="1" lang="en-US" altLang="ja-JP" sz="1200" dirty="0"/>
          </a:p>
          <a:p>
            <a:endParaRPr kumimoji="1" lang="en-US" altLang="ja-JP" sz="1200" dirty="0"/>
          </a:p>
          <a:p>
            <a:r>
              <a:rPr kumimoji="1" lang="ja-JP" altLang="en-US" sz="1200"/>
              <a:t>また、タバコは体の血管をつまらせて、血液の流れがわるくなってしまうので、</a:t>
            </a:r>
            <a:endParaRPr kumimoji="1" lang="en-US" altLang="ja-JP" sz="1200" dirty="0"/>
          </a:p>
          <a:p>
            <a:r>
              <a:rPr kumimoji="1" lang="ja-JP" altLang="en-US" sz="1200"/>
              <a:t>右の表のような心臓の病気、脳の病気、糖尿病などになりやすくなります。</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21</a:t>
            </a:fld>
            <a:endParaRPr kumimoji="1" lang="ja-JP" altLang="en-US"/>
          </a:p>
        </p:txBody>
      </p:sp>
    </p:spTree>
    <p:extLst>
      <p:ext uri="{BB962C8B-B14F-4D97-AF65-F5344CB8AC3E}">
        <p14:creationId xmlns:p14="http://schemas.microsoft.com/office/powerpoint/2010/main" val="37822178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タバコと関連が強い、と言われているガンは</a:t>
            </a:r>
            <a:endParaRPr kumimoji="1" lang="en-US" altLang="ja-JP" dirty="0"/>
          </a:p>
          <a:p>
            <a:r>
              <a:rPr kumimoji="1" lang="ja-JP" altLang="en-US"/>
              <a:t>このように非常に沢山あります。</a:t>
            </a:r>
            <a:endParaRPr kumimoji="1" lang="en-US" altLang="ja-JP" dirty="0"/>
          </a:p>
          <a:p>
            <a:endParaRPr kumimoji="1" lang="en-US" altLang="ja-JP" dirty="0"/>
          </a:p>
          <a:p>
            <a:r>
              <a:rPr kumimoji="1" lang="ja-JP" altLang="en-US"/>
              <a:t>数字は、タバコを吸わない人を１とした場合の数字ですが、</a:t>
            </a:r>
            <a:endParaRPr kumimoji="1" lang="en-US" altLang="ja-JP" dirty="0"/>
          </a:p>
          <a:p>
            <a:r>
              <a:rPr kumimoji="1" lang="ja-JP" altLang="en-US"/>
              <a:t>特に、のどの喉頭癌は</a:t>
            </a:r>
            <a:r>
              <a:rPr kumimoji="1" lang="en-US" altLang="ja-JP" dirty="0"/>
              <a:t>30</a:t>
            </a:r>
            <a:r>
              <a:rPr kumimoji="1" lang="ja-JP" altLang="en-US"/>
              <a:t>倍以上、肺ガンは</a:t>
            </a:r>
            <a:r>
              <a:rPr kumimoji="1" lang="en-US" altLang="ja-JP" dirty="0"/>
              <a:t>4.5</a:t>
            </a:r>
            <a:r>
              <a:rPr kumimoji="1" lang="ja-JP" altLang="en-US"/>
              <a:t>倍と</a:t>
            </a:r>
            <a:endParaRPr kumimoji="1" lang="en-US" altLang="ja-JP" dirty="0"/>
          </a:p>
          <a:p>
            <a:r>
              <a:rPr kumimoji="1" lang="ja-JP" altLang="en-US"/>
              <a:t>非常に死亡率が高くなります。</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22</a:t>
            </a:fld>
            <a:endParaRPr lang="en-US" altLang="ja-JP"/>
          </a:p>
        </p:txBody>
      </p:sp>
    </p:spTree>
    <p:extLst>
      <p:ext uri="{BB962C8B-B14F-4D97-AF65-F5344CB8AC3E}">
        <p14:creationId xmlns:p14="http://schemas.microsoft.com/office/powerpoint/2010/main" val="2716639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sz="1200"/>
              <a:t>次の問題です。</a:t>
            </a:r>
            <a:endParaRPr lang="en-US" altLang="ja-JP" sz="1200" dirty="0"/>
          </a:p>
          <a:p>
            <a:pPr eaLnBrk="1" hangingPunct="1"/>
            <a:r>
              <a:rPr lang="ja-JP" altLang="en-US" sz="1200"/>
              <a:t>タバコを吸い始めて年齢と、肺ガンに関係はあるのか？</a:t>
            </a:r>
            <a:endParaRPr lang="en-US" altLang="ja-JP" sz="1200" dirty="0"/>
          </a:p>
          <a:p>
            <a:pPr eaLnBrk="1" hangingPunct="1"/>
            <a:r>
              <a:rPr lang="ja-JP" altLang="en-US" sz="1200"/>
              <a:t>正しいと思うところで手をあげてください。</a:t>
            </a:r>
            <a:endParaRPr lang="en-US" altLang="ja-JP" sz="1200" dirty="0"/>
          </a:p>
          <a:p>
            <a:pPr eaLnBrk="1" hangingPunct="1"/>
            <a:endParaRPr lang="ja-JP" altLang="en-US" sz="1200"/>
          </a:p>
          <a:p>
            <a:pPr eaLnBrk="1" hangingPunct="1"/>
            <a:r>
              <a:rPr lang="ja-JP" altLang="en-US" sz="1200"/>
              <a:t>１早く吸いはじめたひとほど肺がんになりやすい。</a:t>
            </a:r>
          </a:p>
          <a:p>
            <a:pPr eaLnBrk="1" hangingPunct="1"/>
            <a:r>
              <a:rPr lang="ja-JP" altLang="en-US" sz="1200"/>
              <a:t>２遅く吸いはじめたひとほど肺がんになりやすい。</a:t>
            </a:r>
          </a:p>
          <a:p>
            <a:pPr eaLnBrk="1" hangingPunct="1"/>
            <a:r>
              <a:rPr lang="ja-JP" altLang="en-US" sz="1200"/>
              <a:t>３吸いはじめた年齢と関係ない</a:t>
            </a:r>
            <a:endParaRPr lang="en-US" altLang="ja-JP" sz="1200" dirty="0"/>
          </a:p>
          <a:p>
            <a:r>
              <a:rPr kumimoji="1" lang="ja-JP" altLang="en-US"/>
              <a:t>では、こたえは･･･</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23</a:t>
            </a:fld>
            <a:endParaRPr lang="en-US" altLang="ja-JP"/>
          </a:p>
        </p:txBody>
      </p:sp>
    </p:spTree>
    <p:extLst>
      <p:ext uri="{BB962C8B-B14F-4D97-AF65-F5344CB8AC3E}">
        <p14:creationId xmlns:p14="http://schemas.microsoft.com/office/powerpoint/2010/main" val="20488732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t>正解は①</a:t>
            </a:r>
          </a:p>
          <a:p>
            <a:pPr eaLnBrk="1" hangingPunct="1"/>
            <a:r>
              <a:rPr lang="ja-JP" altLang="en-US"/>
              <a:t>下の図は</a:t>
            </a:r>
            <a:r>
              <a:rPr lang="en-US" altLang="ja-JP" dirty="0"/>
              <a:t>60</a:t>
            </a:r>
            <a:r>
              <a:rPr lang="ja-JP" altLang="en-US"/>
              <a:t>歳になった時の肺がんになる割合が</a:t>
            </a:r>
          </a:p>
          <a:p>
            <a:pPr eaLnBrk="1" hangingPunct="1"/>
            <a:r>
              <a:rPr lang="en-US" altLang="ja-JP" dirty="0"/>
              <a:t>15</a:t>
            </a:r>
            <a:r>
              <a:rPr lang="ja-JP" altLang="en-US"/>
              <a:t>歳までに吸い始めて閉まった人は、</a:t>
            </a:r>
            <a:endParaRPr lang="en-US" altLang="ja-JP" dirty="0"/>
          </a:p>
          <a:p>
            <a:pPr eaLnBrk="1" hangingPunct="1"/>
            <a:r>
              <a:rPr lang="ja-JP" altLang="en-US"/>
              <a:t>吸わない人に較べて、</a:t>
            </a:r>
            <a:r>
              <a:rPr lang="en-US" altLang="ja-JP" dirty="0"/>
              <a:t>30</a:t>
            </a:r>
            <a:r>
              <a:rPr lang="ja-JP" altLang="en-US"/>
              <a:t>倍も肺がんに</a:t>
            </a:r>
          </a:p>
          <a:p>
            <a:pPr eaLnBrk="1" hangingPunct="1"/>
            <a:r>
              <a:rPr lang="ja-JP" altLang="en-US"/>
              <a:t>なりやすいことを示しています。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24</a:t>
            </a:fld>
            <a:endParaRPr lang="en-US" altLang="ja-JP"/>
          </a:p>
        </p:txBody>
      </p:sp>
    </p:spTree>
    <p:extLst>
      <p:ext uri="{BB962C8B-B14F-4D97-AF65-F5344CB8AC3E}">
        <p14:creationId xmlns:p14="http://schemas.microsoft.com/office/powerpoint/2010/main" val="29278235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アメリカのフロリダに住む、ブライアン・カーティスさんは、</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３３歳の男の人で奥さんと子供が１人います。</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１３才よりタバコを吸っていたそうです。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25</a:t>
            </a:fld>
            <a:endParaRPr lang="en-US" altLang="ja-JP"/>
          </a:p>
        </p:txBody>
      </p:sp>
    </p:spTree>
    <p:extLst>
      <p:ext uri="{BB962C8B-B14F-4D97-AF65-F5344CB8AC3E}">
        <p14:creationId xmlns:p14="http://schemas.microsoft.com/office/powerpoint/2010/main" val="19464253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solidFill>
                  <a:srgbClr val="000000"/>
                </a:solidFill>
                <a:latin typeface="ＭＳ Ｐ明朝" panose="02020600040205080304" pitchFamily="18" charset="-128"/>
                <a:ea typeface="ＭＳ Ｐ明朝" panose="02020600040205080304" pitchFamily="18" charset="-128"/>
              </a:rPr>
              <a:t>こ</a:t>
            </a:r>
            <a:r>
              <a:rPr lang="ja-JP" altLang="ja-JP">
                <a:solidFill>
                  <a:srgbClr val="000000"/>
                </a:solidFill>
                <a:latin typeface="ＭＳ Ｐ明朝" panose="02020600040205080304" pitchFamily="18" charset="-128"/>
                <a:ea typeface="ＭＳ Ｐ明朝" panose="02020600040205080304" pitchFamily="18" charset="-128"/>
              </a:rPr>
              <a:t>の写真をとってから</a:t>
            </a:r>
            <a:r>
              <a:rPr lang="en-US" altLang="ja-JP" dirty="0">
                <a:solidFill>
                  <a:srgbClr val="000000"/>
                </a:solidFill>
                <a:latin typeface="ＭＳ Ｐ明朝" panose="02020600040205080304" pitchFamily="18" charset="-128"/>
                <a:ea typeface="ＭＳ Ｐ明朝" panose="02020600040205080304" pitchFamily="18" charset="-128"/>
              </a:rPr>
              <a:t>2</a:t>
            </a:r>
            <a:r>
              <a:rPr lang="ja-JP" altLang="ja-JP">
                <a:solidFill>
                  <a:srgbClr val="000000"/>
                </a:solidFill>
                <a:latin typeface="ＭＳ Ｐ明朝" panose="02020600040205080304" pitchFamily="18" charset="-128"/>
                <a:ea typeface="ＭＳ Ｐ明朝" panose="02020600040205080304" pitchFamily="18" charset="-128"/>
              </a:rPr>
              <a:t>ヶ月後、</a:t>
            </a:r>
            <a:endParaRPr lang="en-US" altLang="ja-JP" dirty="0">
              <a:solidFill>
                <a:srgbClr val="000000"/>
              </a:solidFill>
              <a:latin typeface="ＭＳ Ｐ明朝" panose="02020600040205080304" pitchFamily="18" charset="-128"/>
              <a:ea typeface="ＭＳ Ｐ明朝" panose="02020600040205080304" pitchFamily="18" charset="-128"/>
            </a:endParaRPr>
          </a:p>
          <a:p>
            <a:pPr algn="just" eaLnBrk="1" hangingPunct="1"/>
            <a:r>
              <a:rPr lang="ja-JP" altLang="en-US">
                <a:solidFill>
                  <a:srgbClr val="000000"/>
                </a:solidFill>
                <a:latin typeface="ＭＳ Ｐ明朝" panose="02020600040205080304" pitchFamily="18" charset="-128"/>
                <a:ea typeface="ＭＳ Ｐ明朝" panose="02020600040205080304" pitchFamily="18" charset="-128"/>
              </a:rPr>
              <a:t>（クリックする）</a:t>
            </a:r>
            <a:endParaRPr lang="en-US" altLang="ja-JP" dirty="0">
              <a:solidFill>
                <a:srgbClr val="000000"/>
              </a:solidFill>
              <a:latin typeface="ＭＳ Ｐ明朝" panose="02020600040205080304" pitchFamily="18" charset="-128"/>
              <a:ea typeface="ＭＳ Ｐ明朝" panose="02020600040205080304" pitchFamily="18" charset="-128"/>
            </a:endParaRPr>
          </a:p>
          <a:p>
            <a:pPr algn="just" eaLnBrk="1" hangingPunct="1"/>
            <a:endParaRPr lang="en-US" altLang="ja-JP" dirty="0">
              <a:solidFill>
                <a:srgbClr val="000000"/>
              </a:solidFill>
              <a:latin typeface="ＭＳ Ｐ明朝" panose="02020600040205080304" pitchFamily="18" charset="-128"/>
              <a:ea typeface="ＭＳ Ｐ明朝" panose="02020600040205080304" pitchFamily="18" charset="-128"/>
            </a:endParaRPr>
          </a:p>
          <a:p>
            <a:pPr algn="just" eaLnBrk="1" hangingPunct="1"/>
            <a:r>
              <a:rPr lang="ja-JP" altLang="ja-JP">
                <a:solidFill>
                  <a:srgbClr val="000000"/>
                </a:solidFill>
                <a:latin typeface="ＭＳ Ｐ明朝" panose="02020600040205080304" pitchFamily="18" charset="-128"/>
                <a:ea typeface="ＭＳ Ｐ明朝" panose="02020600040205080304" pitchFamily="18" charset="-128"/>
              </a:rPr>
              <a:t>ブライアン・カーティスさんは肺がんで</a:t>
            </a:r>
            <a:r>
              <a:rPr lang="ja-JP" altLang="en-US">
                <a:solidFill>
                  <a:srgbClr val="000000"/>
                </a:solidFill>
                <a:latin typeface="ＭＳ Ｐ明朝" panose="02020600040205080304" pitchFamily="18" charset="-128"/>
                <a:ea typeface="ＭＳ Ｐ明朝" panose="02020600040205080304" pitchFamily="18" charset="-128"/>
              </a:rPr>
              <a:t>急に悪くなり、あっという間に</a:t>
            </a:r>
            <a:r>
              <a:rPr lang="ja-JP" altLang="ja-JP">
                <a:solidFill>
                  <a:srgbClr val="000000"/>
                </a:solidFill>
                <a:latin typeface="ＭＳ Ｐ明朝" panose="02020600040205080304" pitchFamily="18" charset="-128"/>
                <a:ea typeface="ＭＳ Ｐ明朝" panose="02020600040205080304" pitchFamily="18" charset="-128"/>
              </a:rPr>
              <a:t>亡くな</a:t>
            </a:r>
            <a:r>
              <a:rPr lang="ja-JP" altLang="en-US">
                <a:solidFill>
                  <a:srgbClr val="000000"/>
                </a:solidFill>
                <a:latin typeface="ＭＳ Ｐ明朝" panose="02020600040205080304" pitchFamily="18" charset="-128"/>
                <a:ea typeface="ＭＳ Ｐ明朝" panose="02020600040205080304" pitchFamily="18" charset="-128"/>
              </a:rPr>
              <a:t>ってしまいました。</a:t>
            </a:r>
            <a:endParaRPr lang="en-US" altLang="ja-JP" dirty="0">
              <a:solidFill>
                <a:srgbClr val="000000"/>
              </a:solidFill>
              <a:latin typeface="ＭＳ Ｐ明朝" panose="02020600040205080304" pitchFamily="18" charset="-128"/>
              <a:ea typeface="ＭＳ Ｐ明朝" panose="02020600040205080304" pitchFamily="18" charset="-128"/>
            </a:endParaRPr>
          </a:p>
          <a:p>
            <a:pPr algn="just" eaLnBrk="1" hangingPunct="1"/>
            <a:endParaRPr lang="ja-JP" altLang="ja-JP">
              <a:solidFill>
                <a:srgbClr val="000000"/>
              </a:solidFill>
              <a:latin typeface="ＭＳ Ｐ明朝" panose="02020600040205080304" pitchFamily="18" charset="-128"/>
              <a:ea typeface="ＭＳ Ｐ明朝" panose="02020600040205080304" pitchFamily="18" charset="-128"/>
            </a:endParaRPr>
          </a:p>
          <a:p>
            <a:pPr algn="just" eaLnBrk="1" hangingPunct="1"/>
            <a:r>
              <a:rPr lang="ja-JP" altLang="ja-JP">
                <a:solidFill>
                  <a:srgbClr val="000000"/>
                </a:solidFill>
                <a:latin typeface="ＭＳ Ｐ明朝" panose="02020600040205080304" pitchFamily="18" charset="-128"/>
                <a:ea typeface="ＭＳ Ｐ明朝" panose="02020600040205080304" pitchFamily="18" charset="-128"/>
              </a:rPr>
              <a:t>この写真は</a:t>
            </a:r>
            <a:r>
              <a:rPr lang="ja-JP" altLang="en-US">
                <a:solidFill>
                  <a:srgbClr val="000000"/>
                </a:solidFill>
                <a:latin typeface="ＭＳ Ｐ明朝" panose="02020600040205080304" pitchFamily="18" charset="-128"/>
                <a:ea typeface="ＭＳ Ｐ明朝" panose="02020600040205080304" pitchFamily="18" charset="-128"/>
              </a:rPr>
              <a:t>、</a:t>
            </a:r>
            <a:r>
              <a:rPr lang="ja-JP" altLang="ja-JP">
                <a:solidFill>
                  <a:srgbClr val="000000"/>
                </a:solidFill>
                <a:latin typeface="ＭＳ Ｐ明朝" panose="02020600040205080304" pitchFamily="18" charset="-128"/>
                <a:ea typeface="ＭＳ Ｐ明朝" panose="02020600040205080304" pitchFamily="18" charset="-128"/>
              </a:rPr>
              <a:t>これ以上ブライアンさんのように</a:t>
            </a:r>
          </a:p>
          <a:p>
            <a:pPr algn="just" eaLnBrk="1" hangingPunct="1"/>
            <a:r>
              <a:rPr lang="ja-JP" altLang="ja-JP">
                <a:solidFill>
                  <a:srgbClr val="000000"/>
                </a:solidFill>
                <a:latin typeface="ＭＳ Ｐ明朝" panose="02020600040205080304" pitchFamily="18" charset="-128"/>
                <a:ea typeface="ＭＳ Ｐ明朝" panose="02020600040205080304" pitchFamily="18" charset="-128"/>
              </a:rPr>
              <a:t>タバコの</a:t>
            </a:r>
            <a:r>
              <a:rPr lang="ja-JP" altLang="en-US">
                <a:solidFill>
                  <a:srgbClr val="000000"/>
                </a:solidFill>
                <a:latin typeface="ＭＳ Ｐ明朝" panose="02020600040205080304" pitchFamily="18" charset="-128"/>
                <a:ea typeface="ＭＳ Ｐ明朝" panose="02020600040205080304" pitchFamily="18" charset="-128"/>
              </a:rPr>
              <a:t>せいで</a:t>
            </a:r>
            <a:r>
              <a:rPr lang="ja-JP" altLang="ja-JP">
                <a:solidFill>
                  <a:srgbClr val="000000"/>
                </a:solidFill>
                <a:latin typeface="ＭＳ Ｐ明朝" panose="02020600040205080304" pitchFamily="18" charset="-128"/>
                <a:ea typeface="ＭＳ Ｐ明朝" panose="02020600040205080304" pitchFamily="18" charset="-128"/>
              </a:rPr>
              <a:t>早死にする人がいなくなるように</a:t>
            </a:r>
            <a:r>
              <a:rPr lang="ja-JP" altLang="en-US">
                <a:solidFill>
                  <a:srgbClr val="000000"/>
                </a:solidFill>
                <a:latin typeface="ＭＳ Ｐ明朝" panose="02020600040205080304" pitchFamily="18" charset="-128"/>
                <a:ea typeface="ＭＳ Ｐ明朝" panose="02020600040205080304" pitchFamily="18" charset="-128"/>
              </a:rPr>
              <a:t>、</a:t>
            </a:r>
            <a:endParaRPr lang="en-US" altLang="ja-JP" dirty="0">
              <a:solidFill>
                <a:srgbClr val="000000"/>
              </a:solidFill>
              <a:latin typeface="ＭＳ Ｐ明朝" panose="02020600040205080304" pitchFamily="18" charset="-128"/>
              <a:ea typeface="ＭＳ Ｐ明朝" panose="02020600040205080304" pitchFamily="18" charset="-128"/>
            </a:endParaRPr>
          </a:p>
          <a:p>
            <a:pPr algn="just" eaLnBrk="1" hangingPunct="1"/>
            <a:r>
              <a:rPr lang="ja-JP" altLang="ja-JP">
                <a:solidFill>
                  <a:srgbClr val="000000"/>
                </a:solidFill>
                <a:latin typeface="ＭＳ Ｐ明朝" panose="02020600040205080304" pitchFamily="18" charset="-128"/>
                <a:ea typeface="ＭＳ Ｐ明朝" panose="02020600040205080304" pitchFamily="18" charset="-128"/>
              </a:rPr>
              <a:t>という</a:t>
            </a:r>
            <a:r>
              <a:rPr lang="ja-JP" altLang="en-US">
                <a:solidFill>
                  <a:srgbClr val="000000"/>
                </a:solidFill>
                <a:latin typeface="ＭＳ Ｐ明朝" panose="02020600040205080304" pitchFamily="18" charset="-128"/>
                <a:ea typeface="ＭＳ Ｐ明朝" panose="02020600040205080304" pitchFamily="18" charset="-128"/>
              </a:rPr>
              <a:t>奥さんの</a:t>
            </a:r>
            <a:r>
              <a:rPr lang="ja-JP" altLang="ja-JP">
                <a:solidFill>
                  <a:srgbClr val="000000"/>
                </a:solidFill>
                <a:latin typeface="ＭＳ Ｐ明朝" panose="02020600040205080304" pitchFamily="18" charset="-128"/>
                <a:ea typeface="ＭＳ Ｐ明朝" panose="02020600040205080304" pitchFamily="18" charset="-128"/>
              </a:rPr>
              <a:t>希望で公開されました。</a:t>
            </a:r>
            <a:endParaRPr lang="ja-JP" altLang="en-US">
              <a:solidFill>
                <a:srgbClr val="000000"/>
              </a:solidFill>
              <a:latin typeface="ＭＳ Ｐ明朝" panose="02020600040205080304" pitchFamily="18" charset="-128"/>
              <a:ea typeface="ＭＳ Ｐ明朝" panose="02020600040205080304" pitchFamily="18"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26</a:t>
            </a:fld>
            <a:endParaRPr kumimoji="1" lang="ja-JP" altLang="en-US"/>
          </a:p>
        </p:txBody>
      </p:sp>
    </p:spTree>
    <p:extLst>
      <p:ext uri="{BB962C8B-B14F-4D97-AF65-F5344CB8AC3E}">
        <p14:creationId xmlns:p14="http://schemas.microsoft.com/office/powerpoint/2010/main" val="2075490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ja-JP" altLang="en-US">
                <a:latin typeface="Century" pitchFamily="18" charset="0"/>
                <a:ea typeface="ＭＳ 明朝" pitchFamily="17" charset="-128"/>
              </a:rPr>
              <a:t>タバコの害は、癌だけでなく、息切れをしたりとか、咳が止まらなかったりとか、胃潰瘍になったり、心筋梗塞になったり、いろんな悪い影響があります。</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27</a:t>
            </a:fld>
            <a:endParaRPr kumimoji="1" lang="ja-JP" altLang="en-US"/>
          </a:p>
        </p:txBody>
      </p:sp>
    </p:spTree>
    <p:extLst>
      <p:ext uri="{BB962C8B-B14F-4D97-AF65-F5344CB8AC3E}">
        <p14:creationId xmlns:p14="http://schemas.microsoft.com/office/powerpoint/2010/main" val="23298571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6901D3CD-DE31-4CEA-9749-F4AC6D2280AC}" type="slidenum">
              <a:rPr lang="en-US" altLang="ja-JP" smtClean="0">
                <a:solidFill>
                  <a:prstClr val="black"/>
                </a:solidFill>
              </a:rPr>
              <a:pPr/>
              <a:t>28</a:t>
            </a:fld>
            <a:endParaRPr lang="en-US" altLang="ja-JP">
              <a:solidFill>
                <a:prstClr val="black"/>
              </a:solidFill>
            </a:endParaRPr>
          </a:p>
        </p:txBody>
      </p:sp>
      <p:sp>
        <p:nvSpPr>
          <p:cNvPr id="152579" name="Rectangle 2"/>
          <p:cNvSpPr>
            <a:spLocks noGrp="1" noRot="1" noChangeAspect="1" noChangeArrowheads="1" noTextEdit="1"/>
          </p:cNvSpPr>
          <p:nvPr>
            <p:ph type="sldImg"/>
          </p:nvPr>
        </p:nvSpPr>
        <p:spPr>
          <a:solidFill>
            <a:srgbClr val="FFFFFF"/>
          </a:solidFill>
          <a:ln/>
        </p:spPr>
      </p:sp>
      <p:sp>
        <p:nvSpPr>
          <p:cNvPr id="152580" name="Rectangle 3"/>
          <p:cNvSpPr>
            <a:spLocks noGrp="1" noChangeArrowheads="1"/>
          </p:cNvSpPr>
          <p:nvPr>
            <p:ph type="body" idx="1"/>
          </p:nvPr>
        </p:nvSpPr>
        <p:spPr>
          <a:xfrm>
            <a:off x="639087" y="4517852"/>
            <a:ext cx="5112673" cy="4280070"/>
          </a:xfrm>
          <a:solidFill>
            <a:srgbClr val="FFFFFF"/>
          </a:solidFill>
          <a:ln>
            <a:noFill/>
          </a:ln>
        </p:spPr>
        <p:txBody>
          <a:bodyPr/>
          <a:lstStyle/>
          <a:p>
            <a:pPr eaLnBrk="1" hangingPunct="1"/>
            <a:r>
              <a:rPr lang="ja-JP" altLang="en-US" dirty="0"/>
              <a:t>脳の</a:t>
            </a:r>
            <a:r>
              <a:rPr lang="ja-JP" altLang="en-US" dirty="0" err="1"/>
              <a:t>けっ</a:t>
            </a:r>
            <a:r>
              <a:rPr lang="ja-JP" altLang="en-US" dirty="0"/>
              <a:t>かんがつまったり破れたりする事を脳卒中といいます。</a:t>
            </a:r>
          </a:p>
          <a:p>
            <a:pPr eaLnBrk="1" hangingPunct="1"/>
            <a:r>
              <a:rPr lang="ja-JP" altLang="en-US" dirty="0"/>
              <a:t>厚生労働省の研究では、タバコをすうひとほど脳</a:t>
            </a:r>
            <a:r>
              <a:rPr lang="ja-JP" altLang="en-US" dirty="0" err="1"/>
              <a:t>卒中のになりやすい</a:t>
            </a:r>
            <a:r>
              <a:rPr lang="ja-JP" altLang="en-US" dirty="0"/>
              <a:t>ことがわかっています。</a:t>
            </a:r>
          </a:p>
          <a:p>
            <a:pPr eaLnBrk="1" hangingPunct="1"/>
            <a:endParaRPr lang="en-US" altLang="ja-JP" dirty="0"/>
          </a:p>
        </p:txBody>
      </p:sp>
    </p:spTree>
    <p:extLst>
      <p:ext uri="{BB962C8B-B14F-4D97-AF65-F5344CB8AC3E}">
        <p14:creationId xmlns:p14="http://schemas.microsoft.com/office/powerpoint/2010/main" val="34598807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66AA158E-4828-4439-A930-6C8DF2E989FF}" type="slidenum">
              <a:rPr lang="en-US" altLang="ja-JP" smtClean="0"/>
              <a:pPr/>
              <a:t>29</a:t>
            </a:fld>
            <a:endParaRPr lang="en-US" altLang="ja-JP"/>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algn="just" eaLnBrk="1" hangingPunct="1"/>
            <a:r>
              <a:rPr lang="ja-JP" altLang="en-US" dirty="0">
                <a:latin typeface="Century" pitchFamily="18" charset="0"/>
                <a:ea typeface="ＭＳ 明朝" pitchFamily="17" charset="-128"/>
              </a:rPr>
              <a:t>バージャー病の患者さんで、この人は、左足の膝下がタバコのせいで血液の流れが悪くなり</a:t>
            </a:r>
            <a:endParaRPr lang="en-US" altLang="ja-JP" dirty="0">
              <a:latin typeface="Century" pitchFamily="18" charset="0"/>
              <a:ea typeface="ＭＳ 明朝" pitchFamily="17" charset="-128"/>
            </a:endParaRPr>
          </a:p>
          <a:p>
            <a:pPr algn="just" eaLnBrk="1" hangingPunct="1"/>
            <a:r>
              <a:rPr lang="ja-JP" altLang="en-US" dirty="0">
                <a:latin typeface="Century" pitchFamily="18" charset="0"/>
                <a:ea typeface="ＭＳ 明朝" pitchFamily="17" charset="-128"/>
              </a:rPr>
              <a:t>腐れてしまって切断されています。</a:t>
            </a:r>
          </a:p>
          <a:p>
            <a:pPr algn="just" eaLnBrk="1" hangingPunct="1"/>
            <a:r>
              <a:rPr lang="ja-JP" altLang="en-US" dirty="0">
                <a:latin typeface="Century" pitchFamily="18" charset="0"/>
                <a:ea typeface="ＭＳ 明朝" pitchFamily="17" charset="-128"/>
              </a:rPr>
              <a:t>そして、右足の指を切断されていますし、両方の手の指も切断されています。</a:t>
            </a:r>
          </a:p>
          <a:p>
            <a:pPr algn="just" eaLnBrk="1" hangingPunct="1"/>
            <a:r>
              <a:rPr lang="ja-JP" altLang="en-US" dirty="0">
                <a:latin typeface="Century" pitchFamily="18" charset="0"/>
                <a:ea typeface="ＭＳ 明朝" pitchFamily="17" charset="-128"/>
              </a:rPr>
              <a:t>それでも、タバコを止めることが出来ず、肺癌になってようやくタバコを止めることができました。</a:t>
            </a:r>
          </a:p>
          <a:p>
            <a:pPr eaLnBrk="1" hangingPunct="1"/>
            <a:endParaRPr lang="en-US" altLang="ja-JP" dirty="0"/>
          </a:p>
        </p:txBody>
      </p:sp>
    </p:spTree>
    <p:extLst>
      <p:ext uri="{BB962C8B-B14F-4D97-AF65-F5344CB8AC3E}">
        <p14:creationId xmlns:p14="http://schemas.microsoft.com/office/powerpoint/2010/main" val="305293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0BE1C8F6-AF26-44A9-B0B0-2237925A4485}" type="slidenum">
              <a:rPr lang="en-US" altLang="ja-JP" smtClean="0"/>
              <a:pPr/>
              <a:t>3</a:t>
            </a:fld>
            <a:endParaRPr lang="en-US" altLang="ja-JP"/>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a:spcBef>
                <a:spcPct val="50000"/>
              </a:spcBef>
            </a:pPr>
            <a:r>
              <a:rPr lang="ja-JP" altLang="en-US" dirty="0">
                <a:effectLst/>
              </a:rPr>
              <a:t>出産した次の歳の、３３才でタバコのせいで肺ガンにかかってしまいました。</a:t>
            </a:r>
            <a:endParaRPr lang="ja-JP" altLang="ja-JP" dirty="0"/>
          </a:p>
        </p:txBody>
      </p:sp>
    </p:spTree>
    <p:extLst>
      <p:ext uri="{BB962C8B-B14F-4D97-AF65-F5344CB8AC3E}">
        <p14:creationId xmlns:p14="http://schemas.microsoft.com/office/powerpoint/2010/main" val="13426815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06592918-E3F8-4FE4-8AF9-C8D8E7F35380}" type="slidenum">
              <a:rPr lang="en-US" altLang="ja-JP" smtClean="0"/>
              <a:pPr/>
              <a:t>30</a:t>
            </a:fld>
            <a:endParaRPr lang="en-US" altLang="ja-JP"/>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r>
              <a:rPr lang="ja-JP" altLang="en-US" dirty="0"/>
              <a:t>最近メタボリック症候群が話題になっていますが、</a:t>
            </a:r>
            <a:endParaRPr lang="en-US" altLang="ja-JP" dirty="0"/>
          </a:p>
          <a:p>
            <a:pPr eaLnBrk="1" hangingPunct="1"/>
            <a:r>
              <a:rPr lang="ja-JP" altLang="en-US" dirty="0"/>
              <a:t>死亡率でみるとメタボリック症候群よりタバコのほうがはるかに危険です。</a:t>
            </a:r>
            <a:endParaRPr lang="en-US" altLang="ja-JP" dirty="0"/>
          </a:p>
          <a:p>
            <a:pPr eaLnBrk="1" hangingPunct="1"/>
            <a:r>
              <a:rPr lang="ja-JP" altLang="en-US" dirty="0"/>
              <a:t>それどころか、高血圧や糖尿病よりタバコのほうが危険なのです。</a:t>
            </a:r>
            <a:endParaRPr lang="ja-JP" altLang="ja-JP" dirty="0"/>
          </a:p>
          <a:p>
            <a:pPr eaLnBrk="1" hangingPunct="1"/>
            <a:endParaRPr lang="ja-JP" altLang="ja-JP" dirty="0"/>
          </a:p>
        </p:txBody>
      </p:sp>
    </p:spTree>
    <p:extLst>
      <p:ext uri="{BB962C8B-B14F-4D97-AF65-F5344CB8AC3E}">
        <p14:creationId xmlns:p14="http://schemas.microsoft.com/office/powerpoint/2010/main" val="27709462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FD3820B3-B7BB-41F9-9C83-0B95ACD7103D}" type="slidenum">
              <a:rPr lang="en-US" altLang="ja-JP" smtClean="0"/>
              <a:pPr/>
              <a:t>31</a:t>
            </a:fld>
            <a:endParaRPr lang="en-US" altLang="ja-JP"/>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xfrm>
            <a:off x="672788" y="4686420"/>
            <a:ext cx="5390190" cy="4441264"/>
          </a:xfrm>
          <a:noFill/>
          <a:ln/>
        </p:spPr>
        <p:txBody>
          <a:bodyPr/>
          <a:lstStyle/>
          <a:p>
            <a:pPr eaLnBrk="1" hangingPunct="1"/>
            <a:r>
              <a:rPr lang="ja-JP" altLang="en-US" dirty="0"/>
              <a:t>問題です。</a:t>
            </a:r>
            <a:endParaRPr lang="en-US" altLang="ja-JP" dirty="0"/>
          </a:p>
          <a:p>
            <a:pPr eaLnBrk="1" hangingPunct="1"/>
            <a:r>
              <a:rPr lang="ja-JP" altLang="en-US" dirty="0"/>
              <a:t>右の歯が汚くなっているのはなぜでしょうか。</a:t>
            </a:r>
            <a:endParaRPr lang="en-US" altLang="ja-JP" dirty="0"/>
          </a:p>
          <a:p>
            <a:pPr eaLnBrk="1" hangingPunct="1"/>
            <a:r>
              <a:rPr lang="ja-JP" altLang="en-US" dirty="0"/>
              <a:t>（クリック）</a:t>
            </a:r>
            <a:endParaRPr lang="en-US" altLang="ja-JP" dirty="0"/>
          </a:p>
          <a:p>
            <a:pPr eaLnBrk="1" hangingPunct="1"/>
            <a:r>
              <a:rPr lang="ja-JP" altLang="en-US" dirty="0"/>
              <a:t>答えは２番です。</a:t>
            </a:r>
            <a:endParaRPr lang="en-US" altLang="ja-JP" dirty="0"/>
          </a:p>
          <a:p>
            <a:pPr eaLnBrk="1" hangingPunct="1"/>
            <a:r>
              <a:rPr lang="ja-JP" altLang="en-US" dirty="0"/>
              <a:t>タバコを吸うと、歯茎の血行にも悪影響を及ぼします。</a:t>
            </a:r>
            <a:endParaRPr lang="en-US" altLang="ja-JP" dirty="0"/>
          </a:p>
          <a:p>
            <a:pPr eaLnBrk="1" hangingPunct="1"/>
            <a:r>
              <a:rPr lang="ja-JP" altLang="en-US" dirty="0"/>
              <a:t>タバコをすう人の歯にはタールがしみついて、歯</a:t>
            </a:r>
            <a:r>
              <a:rPr lang="ja-JP" altLang="en-US" dirty="0" err="1"/>
              <a:t>ぐきが</a:t>
            </a:r>
            <a:r>
              <a:rPr lang="ja-JP" altLang="en-US" dirty="0"/>
              <a:t>黒くはれて</a:t>
            </a:r>
          </a:p>
          <a:p>
            <a:pPr eaLnBrk="1" hangingPunct="1"/>
            <a:r>
              <a:rPr lang="ja-JP" altLang="en-US" dirty="0"/>
              <a:t>歯周病になります。</a:t>
            </a:r>
          </a:p>
          <a:p>
            <a:pPr eaLnBrk="1" hangingPunct="1"/>
            <a:r>
              <a:rPr lang="ja-JP" altLang="en-US" dirty="0"/>
              <a:t>タバコをすわないでいると、歯</a:t>
            </a:r>
            <a:r>
              <a:rPr lang="ja-JP" altLang="en-US" dirty="0" err="1"/>
              <a:t>ぐ</a:t>
            </a:r>
            <a:r>
              <a:rPr lang="ja-JP" altLang="en-US" dirty="0"/>
              <a:t>きも歯もきれいになります。</a:t>
            </a:r>
            <a:endParaRPr lang="en-US" altLang="ja-JP" dirty="0"/>
          </a:p>
          <a:p>
            <a:pPr eaLnBrk="1" hangingPunct="1"/>
            <a:r>
              <a:rPr lang="ja-JP" altLang="en-US" dirty="0"/>
              <a:t>タバコをすうと虫歯にもなりやすくなります。</a:t>
            </a:r>
          </a:p>
          <a:p>
            <a:pPr eaLnBrk="1" hangingPunct="1"/>
            <a:endParaRPr lang="ja-JP" altLang="en-US" dirty="0"/>
          </a:p>
        </p:txBody>
      </p:sp>
    </p:spTree>
    <p:extLst>
      <p:ext uri="{BB962C8B-B14F-4D97-AF65-F5344CB8AC3E}">
        <p14:creationId xmlns:p14="http://schemas.microsoft.com/office/powerpoint/2010/main" val="33099719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FDFEF27A-0C2C-4A1C-92AE-383A3CC5D290}" type="slidenum">
              <a:rPr lang="en-US" altLang="ja-JP" smtClean="0"/>
              <a:pPr/>
              <a:t>32</a:t>
            </a:fld>
            <a:endParaRPr lang="en-US" altLang="ja-JP"/>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xfrm>
            <a:off x="709098" y="4861360"/>
            <a:ext cx="5681105" cy="4607052"/>
          </a:xfrm>
          <a:noFill/>
          <a:ln/>
        </p:spPr>
        <p:txBody>
          <a:bodyPr/>
          <a:lstStyle/>
          <a:p>
            <a:pPr eaLnBrk="1" hangingPunct="1"/>
            <a:r>
              <a:rPr lang="ja-JP" altLang="en-US"/>
              <a:t>問題です。</a:t>
            </a:r>
            <a:endParaRPr lang="en-US" altLang="ja-JP" dirty="0"/>
          </a:p>
          <a:p>
            <a:pPr eaLnBrk="1" hangingPunct="1"/>
            <a:r>
              <a:rPr lang="ja-JP" altLang="en-US"/>
              <a:t>この２人の写真はどのような関係の人でしょうか。</a:t>
            </a:r>
            <a:endParaRPr lang="en-US" altLang="ja-JP" dirty="0"/>
          </a:p>
          <a:p>
            <a:pPr eaLnBrk="1" hangingPunct="1"/>
            <a:r>
              <a:rPr lang="ja-JP" altLang="en-US"/>
              <a:t>（クリック）</a:t>
            </a:r>
            <a:endParaRPr lang="en-US" altLang="ja-JP" dirty="0"/>
          </a:p>
          <a:p>
            <a:pPr eaLnBrk="1" hangingPunct="1"/>
            <a:r>
              <a:rPr lang="ja-JP" altLang="en-US"/>
              <a:t>答えは４番です。</a:t>
            </a:r>
            <a:endParaRPr lang="en-US" altLang="ja-JP" dirty="0"/>
          </a:p>
          <a:p>
            <a:pPr eaLnBrk="1" hangingPunct="1"/>
            <a:r>
              <a:rPr lang="ja-JP" altLang="en-US"/>
              <a:t>イギリステレビ局が報道した記事の写真です。</a:t>
            </a:r>
            <a:endParaRPr lang="en-US" altLang="ja-JP" dirty="0"/>
          </a:p>
          <a:p>
            <a:pPr eaLnBrk="1" hangingPunct="1"/>
            <a:r>
              <a:rPr lang="ja-JP" altLang="en-US"/>
              <a:t>喫煙するのと喫煙しないのでは、このような目に見える変化が起こってくるとされています。</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タバコをすうとどんなことになるか、まとめました。</a:t>
            </a:r>
          </a:p>
          <a:p>
            <a:pPr eaLnBrk="1" hangingPunct="1"/>
            <a:r>
              <a:rPr lang="ja-JP" altLang="en-US">
                <a:latin typeface="ＭＳ Ｐ明朝" panose="02020600040205080304" pitchFamily="18" charset="-128"/>
                <a:ea typeface="ＭＳ Ｐ明朝" panose="02020600040205080304" pitchFamily="18" charset="-128"/>
              </a:rPr>
              <a:t>まず、しわが増える</a:t>
            </a:r>
          </a:p>
          <a:p>
            <a:pPr eaLnBrk="1" hangingPunct="1"/>
            <a:r>
              <a:rPr lang="ja-JP" altLang="en-US">
                <a:latin typeface="ＭＳ Ｐ明朝" panose="02020600040205080304" pitchFamily="18" charset="-128"/>
                <a:ea typeface="ＭＳ Ｐ明朝" panose="02020600040205080304" pitchFamily="18" charset="-128"/>
              </a:rPr>
              <a:t>顔にシミがおおくなる</a:t>
            </a:r>
          </a:p>
          <a:p>
            <a:pPr eaLnBrk="1" hangingPunct="1"/>
            <a:r>
              <a:rPr lang="ja-JP" altLang="en-US">
                <a:latin typeface="ＭＳ Ｐ明朝" panose="02020600040205080304" pitchFamily="18" charset="-128"/>
                <a:ea typeface="ＭＳ Ｐ明朝" panose="02020600040205080304" pitchFamily="18" charset="-128"/>
              </a:rPr>
              <a:t>鼻毛がのびる</a:t>
            </a:r>
          </a:p>
          <a:p>
            <a:pPr eaLnBrk="1" hangingPunct="1"/>
            <a:r>
              <a:rPr lang="ja-JP" altLang="en-US">
                <a:latin typeface="ＭＳ Ｐ明朝" panose="02020600040205080304" pitchFamily="18" charset="-128"/>
                <a:ea typeface="ＭＳ Ｐ明朝" panose="02020600040205080304" pitchFamily="18" charset="-128"/>
              </a:rPr>
              <a:t>息が臭くなる</a:t>
            </a:r>
          </a:p>
          <a:p>
            <a:pPr eaLnBrk="1" hangingPunct="1"/>
            <a:r>
              <a:rPr lang="ja-JP" altLang="en-US">
                <a:latin typeface="ＭＳ Ｐ明朝" panose="02020600040205080304" pitchFamily="18" charset="-128"/>
                <a:ea typeface="ＭＳ Ｐ明朝" panose="02020600040205080304" pitchFamily="18" charset="-128"/>
              </a:rPr>
              <a:t>唇が黒くな</a:t>
            </a:r>
          </a:p>
          <a:p>
            <a:pPr eaLnBrk="1" hangingPunct="1"/>
            <a:r>
              <a:rPr lang="ja-JP" altLang="en-US">
                <a:latin typeface="ＭＳ Ｐ明朝" panose="02020600040205080304" pitchFamily="18" charset="-128"/>
                <a:ea typeface="ＭＳ Ｐ明朝" panose="02020600040205080304" pitchFamily="18" charset="-128"/>
              </a:rPr>
              <a:t>歯ぐきがはれて血が出やすくなる</a:t>
            </a:r>
          </a:p>
          <a:p>
            <a:pPr eaLnBrk="1" hangingPunct="1"/>
            <a:r>
              <a:rPr lang="ja-JP" altLang="en-US">
                <a:latin typeface="ＭＳ Ｐ明朝" panose="02020600040205080304" pitchFamily="18" charset="-128"/>
                <a:ea typeface="ＭＳ Ｐ明朝" panose="02020600040205080304" pitchFamily="18" charset="-128"/>
              </a:rPr>
              <a:t>咳も出ます。</a:t>
            </a:r>
          </a:p>
          <a:p>
            <a:pPr eaLnBrk="1" hangingPunct="1"/>
            <a:r>
              <a:rPr lang="ja-JP" altLang="en-US">
                <a:latin typeface="ＭＳ Ｐ明朝" panose="02020600040205080304" pitchFamily="18" charset="-128"/>
                <a:ea typeface="ＭＳ Ｐ明朝" panose="02020600040205080304" pitchFamily="18" charset="-128"/>
              </a:rPr>
              <a:t>カッコワルいですね。</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33</a:t>
            </a:fld>
            <a:endParaRPr kumimoji="1" lang="ja-JP" altLang="en-US"/>
          </a:p>
        </p:txBody>
      </p:sp>
    </p:spTree>
    <p:extLst>
      <p:ext uri="{BB962C8B-B14F-4D97-AF65-F5344CB8AC3E}">
        <p14:creationId xmlns:p14="http://schemas.microsoft.com/office/powerpoint/2010/main" val="3897594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 イメージ プレースホルダ 1"/>
          <p:cNvSpPr>
            <a:spLocks noGrp="1" noRot="1" noChangeAspect="1" noTextEdit="1"/>
          </p:cNvSpPr>
          <p:nvPr>
            <p:ph type="sldImg"/>
          </p:nvPr>
        </p:nvSpPr>
        <p:spPr>
          <a:ln/>
        </p:spPr>
      </p:sp>
      <p:sp>
        <p:nvSpPr>
          <p:cNvPr id="117763" name="ノート プレースホルダ 2"/>
          <p:cNvSpPr>
            <a:spLocks noGrp="1"/>
          </p:cNvSpPr>
          <p:nvPr>
            <p:ph type="body" idx="1"/>
          </p:nvPr>
        </p:nvSpPr>
        <p:spPr>
          <a:noFill/>
          <a:ln/>
        </p:spPr>
        <p:txBody>
          <a:bodyPr/>
          <a:lstStyle/>
          <a:p>
            <a:r>
              <a:rPr lang="ja-JP" altLang="en-US" dirty="0"/>
              <a:t>たばこを吸う女性は吸わない女性に比べ、５歳以上も</a:t>
            </a:r>
          </a:p>
          <a:p>
            <a:r>
              <a:rPr lang="ja-JP" altLang="en-US" dirty="0"/>
              <a:t>肌が“老化”している</a:t>
            </a:r>
          </a:p>
          <a:p>
            <a:r>
              <a:rPr lang="ja-JP" altLang="en-US" dirty="0"/>
              <a:t>ポーラ化粧品会社が、</a:t>
            </a:r>
          </a:p>
          <a:p>
            <a:r>
              <a:rPr lang="ja-JP" altLang="en-US" dirty="0"/>
              <a:t>２０～８０歳の</a:t>
            </a:r>
          </a:p>
          <a:p>
            <a:r>
              <a:rPr lang="ja-JP" altLang="en-US" dirty="0"/>
              <a:t>約３０万人の女性の肌状態とタバコの関係をしらべました。</a:t>
            </a:r>
          </a:p>
          <a:p>
            <a:endParaRPr lang="ja-JP" altLang="en-US" dirty="0"/>
          </a:p>
        </p:txBody>
      </p:sp>
      <p:sp>
        <p:nvSpPr>
          <p:cNvPr id="117764" name="スライド番号プレースホルダ 3"/>
          <p:cNvSpPr>
            <a:spLocks noGrp="1"/>
          </p:cNvSpPr>
          <p:nvPr>
            <p:ph type="sldNum" sz="quarter" idx="5"/>
          </p:nvPr>
        </p:nvSpPr>
        <p:spPr>
          <a:noFill/>
        </p:spPr>
        <p:txBody>
          <a:bodyPr/>
          <a:lstStyle/>
          <a:p>
            <a:fld id="{C4B69955-B339-4C03-9B49-5620A323299E}" type="slidenum">
              <a:rPr lang="en-US" altLang="ja-JP" smtClean="0"/>
              <a:pPr/>
              <a:t>34</a:t>
            </a:fld>
            <a:endParaRPr lang="en-US" altLang="ja-JP"/>
          </a:p>
        </p:txBody>
      </p:sp>
    </p:spTree>
    <p:extLst>
      <p:ext uri="{BB962C8B-B14F-4D97-AF65-F5344CB8AC3E}">
        <p14:creationId xmlns:p14="http://schemas.microsoft.com/office/powerpoint/2010/main" val="5085735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latin typeface="Century" pitchFamily="18" charset="0"/>
                <a:ea typeface="ＭＳ 明朝" pitchFamily="17" charset="-128"/>
              </a:rPr>
              <a:t>女性は、妊娠します。</a:t>
            </a:r>
          </a:p>
          <a:p>
            <a:pPr algn="just" eaLnBrk="1" hangingPunct="1"/>
            <a:r>
              <a:rPr lang="ja-JP" altLang="en-US">
                <a:latin typeface="Century" pitchFamily="18" charset="0"/>
                <a:ea typeface="ＭＳ 明朝" pitchFamily="17" charset="-128"/>
              </a:rPr>
              <a:t>そうすると、お腹の赤ちゃんにも悪い影響を及ぼします。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お腹に赤ちゃんがいる時にタバコを吸うと、</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未熟児、小さな赤ちゃんが産まれやすくなります。</a:t>
            </a:r>
          </a:p>
          <a:p>
            <a:pPr algn="just" eaLnBrk="1" hangingPunct="1"/>
            <a:r>
              <a:rPr lang="ja-JP" altLang="en-US">
                <a:latin typeface="Century" pitchFamily="18" charset="0"/>
                <a:ea typeface="ＭＳ 明朝" pitchFamily="17" charset="-128"/>
              </a:rPr>
              <a:t>そして、乳幼児突然死症候群という恐ろしい病気ですけれども、</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気が付いたら赤ちゃんが死んでいたということがあります。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これもお母さんの喫煙と関係があります。</a:t>
            </a:r>
            <a:endParaRPr lang="en-US" altLang="ja-JP" dirty="0">
              <a:latin typeface="Century" pitchFamily="18" charset="0"/>
              <a:ea typeface="ＭＳ 明朝" pitchFamily="17" charset="-128"/>
            </a:endParaRPr>
          </a:p>
          <a:p>
            <a:pPr algn="just" eaLnBrk="1" hangingPunct="1"/>
            <a:endParaRPr lang="ja-JP" altLang="en-US">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この他にも、お母さんがタバコを吸ったせいで、子どもが喘息になったり、</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身長が伸びなくなったり、勉強の集中力がなくなったり、虫歯が増えたりします。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35</a:t>
            </a:fld>
            <a:endParaRPr lang="en-US" altLang="ja-JP"/>
          </a:p>
        </p:txBody>
      </p:sp>
    </p:spTree>
    <p:extLst>
      <p:ext uri="{BB962C8B-B14F-4D97-AF65-F5344CB8AC3E}">
        <p14:creationId xmlns:p14="http://schemas.microsoft.com/office/powerpoint/2010/main" val="6291860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latin typeface="Century" pitchFamily="18" charset="0"/>
                <a:ea typeface="ＭＳ 明朝" pitchFamily="17" charset="-128"/>
              </a:rPr>
              <a:t>日本人でタバコを吸う人は、だんだん減ってきているのですが、</a:t>
            </a:r>
          </a:p>
          <a:p>
            <a:pPr algn="just" eaLnBrk="1" hangingPunct="1"/>
            <a:r>
              <a:rPr lang="ja-JP" altLang="en-US">
                <a:latin typeface="Century" pitchFamily="18" charset="0"/>
                <a:ea typeface="ＭＳ 明朝" pitchFamily="17" charset="-128"/>
              </a:rPr>
              <a:t>若い女の人の中には、タバコを吸う人が減っていません。</a:t>
            </a:r>
            <a:endParaRPr lang="en-US" altLang="ja-JP" dirty="0">
              <a:latin typeface="Century" pitchFamily="18" charset="0"/>
              <a:ea typeface="ＭＳ 明朝" pitchFamily="17" charset="-128"/>
            </a:endParaRPr>
          </a:p>
          <a:p>
            <a:pPr algn="just" eaLnBrk="1" hangingPunct="1"/>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お母さんと赤ちゃんは、おへその血管で繋がっています。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お母さんがタバコを吸うと、必ず赤ちゃんへ有毒物質が流れていきます。</a:t>
            </a:r>
            <a:endParaRPr lang="en-US" altLang="ja-JP" dirty="0">
              <a:latin typeface="Century" pitchFamily="18" charset="0"/>
              <a:ea typeface="ＭＳ 明朝" pitchFamily="17" charset="-128"/>
            </a:endParaRPr>
          </a:p>
          <a:p>
            <a:pPr algn="just" eaLnBrk="1" hangingPunct="1"/>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大切なお腹の赤ちゃんに。悪い影響を及ぼします。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絶対吸わないようにして下さい。</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36</a:t>
            </a:fld>
            <a:endParaRPr lang="en-US" altLang="ja-JP"/>
          </a:p>
        </p:txBody>
      </p:sp>
    </p:spTree>
    <p:extLst>
      <p:ext uri="{BB962C8B-B14F-4D97-AF65-F5344CB8AC3E}">
        <p14:creationId xmlns:p14="http://schemas.microsoft.com/office/powerpoint/2010/main" val="25005479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A465E56F-39DC-4429-807D-E1172EF75CFB}" type="slidenum">
              <a:rPr lang="en-US" altLang="ja-JP" smtClean="0"/>
              <a:pPr/>
              <a:t>37</a:t>
            </a:fld>
            <a:endParaRPr lang="en-US" altLang="ja-JP"/>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algn="just" eaLnBrk="1" hangingPunct="1"/>
            <a:r>
              <a:rPr lang="ja-JP" altLang="en-US" dirty="0">
                <a:latin typeface="Century" pitchFamily="18" charset="0"/>
                <a:ea typeface="ＭＳ 明朝" pitchFamily="17" charset="-128"/>
              </a:rPr>
              <a:t>タバコのイライラ防止のためや、ストレス解消のためにタバコを吸う人もいます。</a:t>
            </a:r>
          </a:p>
          <a:p>
            <a:pPr algn="just" eaLnBrk="1" hangingPunct="1"/>
            <a:r>
              <a:rPr lang="ja-JP" altLang="en-US" dirty="0">
                <a:latin typeface="Century" pitchFamily="18" charset="0"/>
                <a:ea typeface="ＭＳ 明朝" pitchFamily="17" charset="-128"/>
              </a:rPr>
              <a:t>しかし、タバコのストレスというのは、先ほど言ったように、タバコ切れのイライラですから、最初からタバコを吸わなかったら、このようなイライラの症状はないということが分かります。</a:t>
            </a:r>
          </a:p>
          <a:p>
            <a:pPr eaLnBrk="1" hangingPunct="1"/>
            <a:endParaRPr lang="en-US" altLang="ja-JP" dirty="0"/>
          </a:p>
        </p:txBody>
      </p:sp>
    </p:spTree>
    <p:extLst>
      <p:ext uri="{BB962C8B-B14F-4D97-AF65-F5344CB8AC3E}">
        <p14:creationId xmlns:p14="http://schemas.microsoft.com/office/powerpoint/2010/main" val="10915599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ここで質問です。</a:t>
            </a:r>
            <a:endParaRPr kumimoji="1" lang="en-US" altLang="ja-JP" dirty="0"/>
          </a:p>
          <a:p>
            <a:r>
              <a:rPr kumimoji="1" lang="ja-JP" altLang="en-US"/>
              <a:t>副流煙　とか</a:t>
            </a:r>
            <a:endParaRPr kumimoji="1" lang="en-US" altLang="ja-JP" dirty="0"/>
          </a:p>
          <a:p>
            <a:r>
              <a:rPr kumimoji="1" lang="ja-JP" altLang="en-US"/>
              <a:t>受動喫煙　という言葉を聞いたことがありますか？</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38</a:t>
            </a:fld>
            <a:endParaRPr kumimoji="1" lang="ja-JP" altLang="en-US"/>
          </a:p>
        </p:txBody>
      </p:sp>
    </p:spTree>
    <p:extLst>
      <p:ext uri="{BB962C8B-B14F-4D97-AF65-F5344CB8AC3E}">
        <p14:creationId xmlns:p14="http://schemas.microsoft.com/office/powerpoint/2010/main" val="21197899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latin typeface="Century" pitchFamily="18" charset="0"/>
                <a:ea typeface="ＭＳ 明朝" pitchFamily="17" charset="-128"/>
              </a:rPr>
              <a:t>タバコの煙には、３種類があります。</a:t>
            </a:r>
            <a:endParaRPr lang="en-US" altLang="ja-JP" dirty="0">
              <a:latin typeface="Century" pitchFamily="18" charset="0"/>
              <a:ea typeface="ＭＳ 明朝" pitchFamily="17" charset="-128"/>
            </a:endParaRPr>
          </a:p>
          <a:p>
            <a:pPr algn="just" eaLnBrk="1" hangingPunct="1"/>
            <a:endParaRPr lang="ja-JP" altLang="en-US">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まず、主流煙。これは、タバコを吸う人が、自分で吸い込む煙のこと。</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二つ目は、副流煙。　タバコの先から出続けている煙。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そして、呼出煙は、タバコを吸った人から吐き出される煙。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受動喫煙とは、タバコを吸ってない人が、この副流煙や、呼出煙を吸い込んでしまうことです。</a:t>
            </a:r>
            <a:endParaRPr lang="en-US" altLang="ja-JP" dirty="0">
              <a:latin typeface="Century" pitchFamily="18" charset="0"/>
              <a:ea typeface="ＭＳ 明朝" pitchFamily="17"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39</a:t>
            </a:fld>
            <a:endParaRPr lang="en-US" altLang="ja-JP"/>
          </a:p>
        </p:txBody>
      </p:sp>
    </p:spTree>
    <p:extLst>
      <p:ext uri="{BB962C8B-B14F-4D97-AF65-F5344CB8AC3E}">
        <p14:creationId xmlns:p14="http://schemas.microsoft.com/office/powerpoint/2010/main" val="3700447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ja-JP" altLang="en-US" sz="800">
                <a:ea typeface="ＤＦPOP体"/>
                <a:cs typeface="ＤＦPOP体"/>
              </a:rPr>
              <a:t>それでは、質問です。</a:t>
            </a:r>
            <a:br>
              <a:rPr lang="ja-JP" altLang="en-US" sz="1400">
                <a:ea typeface="ＤＦPOP体"/>
                <a:cs typeface="ＤＦPOP体"/>
              </a:rPr>
            </a:br>
            <a:r>
              <a:rPr lang="ja-JP" altLang="en-US" sz="1400">
                <a:ea typeface="ＤＦPOP体"/>
                <a:cs typeface="ＤＦPOP体"/>
              </a:rPr>
              <a:t>　</a:t>
            </a:r>
            <a:r>
              <a:rPr lang="ja-JP" altLang="en-US" sz="1200">
                <a:ea typeface="ＤＦPOP体"/>
                <a:cs typeface="ＤＦPOP体"/>
              </a:rPr>
              <a:t>たばこの煙には、体に悪い物質が</a:t>
            </a:r>
            <a:br>
              <a:rPr lang="ja-JP" altLang="en-US" sz="1200">
                <a:ea typeface="ＤＦPOP体"/>
                <a:cs typeface="ＤＦPOP体"/>
              </a:rPr>
            </a:br>
            <a:r>
              <a:rPr lang="ja-JP" altLang="en-US" sz="1200">
                <a:ea typeface="ＤＦPOP体"/>
                <a:cs typeface="ＤＦPOP体"/>
              </a:rPr>
              <a:t>　どれくらい入っているでしょうか？</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4</a:t>
            </a:fld>
            <a:endParaRPr lang="en-US" altLang="ja-JP"/>
          </a:p>
        </p:txBody>
      </p:sp>
    </p:spTree>
    <p:extLst>
      <p:ext uri="{BB962C8B-B14F-4D97-AF65-F5344CB8AC3E}">
        <p14:creationId xmlns:p14="http://schemas.microsoft.com/office/powerpoint/2010/main" val="24244698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793F8DD5-7D80-4D00-A566-FA15E76B2993}" type="slidenum">
              <a:rPr lang="en-US" altLang="ja-JP" smtClean="0"/>
              <a:pPr/>
              <a:t>40</a:t>
            </a:fld>
            <a:endParaRPr lang="en-US" altLang="ja-JP"/>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r>
              <a:rPr lang="ja-JP" altLang="en-US" dirty="0"/>
              <a:t>喫煙者の周りにいる人が、自分の意思とは関係なく「たばこの煙」を吸わされることです。</a:t>
            </a:r>
            <a:endParaRPr lang="en-US" altLang="ja-JP" dirty="0"/>
          </a:p>
          <a:p>
            <a:r>
              <a:rPr lang="ja-JP" altLang="en-US" dirty="0"/>
              <a:t>この受動喫煙も身体に悪影響を及ぼします。</a:t>
            </a:r>
          </a:p>
          <a:p>
            <a:pPr algn="just" eaLnBrk="1" hangingPunct="1"/>
            <a:endParaRPr lang="ja-JP" altLang="en-US" dirty="0">
              <a:latin typeface="Century" pitchFamily="18" charset="0"/>
              <a:ea typeface="ＭＳ 明朝" pitchFamily="17" charset="-128"/>
            </a:endParaRPr>
          </a:p>
        </p:txBody>
      </p:sp>
    </p:spTree>
    <p:extLst>
      <p:ext uri="{BB962C8B-B14F-4D97-AF65-F5344CB8AC3E}">
        <p14:creationId xmlns:p14="http://schemas.microsoft.com/office/powerpoint/2010/main" val="12018705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a:ln/>
        </p:spPr>
        <p:txBody>
          <a:bodyPr/>
          <a:lstStyle/>
          <a:p>
            <a:pPr algn="just" eaLnBrk="1" hangingPunct="1"/>
            <a:r>
              <a:rPr lang="ja-JP" altLang="en-US">
                <a:latin typeface="Century" pitchFamily="18" charset="0"/>
                <a:ea typeface="ＭＳ 明朝" pitchFamily="17" charset="-128"/>
              </a:rPr>
              <a:t>タバコ</a:t>
            </a:r>
            <a:r>
              <a:rPr lang="ja-JP" altLang="en-US" dirty="0">
                <a:latin typeface="Century" pitchFamily="18" charset="0"/>
                <a:ea typeface="ＭＳ 明朝" pitchFamily="17" charset="-128"/>
              </a:rPr>
              <a:t>の先から立ち上る煙、これを副流煙と言います。</a:t>
            </a:r>
          </a:p>
          <a:p>
            <a:pPr algn="just" eaLnBrk="1" hangingPunct="1"/>
            <a:r>
              <a:rPr lang="ja-JP" altLang="en-US" dirty="0">
                <a:latin typeface="Century" pitchFamily="18" charset="0"/>
                <a:ea typeface="ＭＳ 明朝" pitchFamily="17" charset="-128"/>
              </a:rPr>
              <a:t>この副流煙の方がより高い毒が入って</a:t>
            </a:r>
            <a:r>
              <a:rPr lang="ja-JP" altLang="en-US">
                <a:latin typeface="Century" pitchFamily="18" charset="0"/>
                <a:ea typeface="ＭＳ 明朝" pitchFamily="17" charset="-128"/>
              </a:rPr>
              <a:t>います。</a:t>
            </a:r>
            <a:endParaRPr lang="en-US" altLang="ja-JP" dirty="0">
              <a:latin typeface="Century" pitchFamily="18" charset="0"/>
              <a:ea typeface="ＭＳ 明朝" pitchFamily="17" charset="-128"/>
            </a:endParaRPr>
          </a:p>
          <a:p>
            <a:pPr algn="just" eaLnBrk="1" hangingPunct="1"/>
            <a:endParaRPr lang="ja-JP" altLang="en-US" dirty="0">
              <a:latin typeface="Century" pitchFamily="18" charset="0"/>
              <a:ea typeface="ＭＳ 明朝" pitchFamily="17" charset="-128"/>
            </a:endParaRPr>
          </a:p>
          <a:p>
            <a:pPr algn="just" eaLnBrk="1" hangingPunct="1"/>
            <a:r>
              <a:rPr lang="ja-JP" altLang="en-US" dirty="0">
                <a:latin typeface="Century" pitchFamily="18" charset="0"/>
                <a:ea typeface="ＭＳ 明朝" pitchFamily="17" charset="-128"/>
              </a:rPr>
              <a:t>タバコの有害物質</a:t>
            </a:r>
            <a:r>
              <a:rPr lang="ja-JP" altLang="en-US">
                <a:latin typeface="Century" pitchFamily="18" charset="0"/>
                <a:ea typeface="ＭＳ 明朝" pitchFamily="17" charset="-128"/>
              </a:rPr>
              <a:t>は、主流</a:t>
            </a:r>
            <a:r>
              <a:rPr lang="ja-JP" altLang="en-US" dirty="0">
                <a:latin typeface="Century" pitchFamily="18" charset="0"/>
                <a:ea typeface="ＭＳ 明朝" pitchFamily="17" charset="-128"/>
              </a:rPr>
              <a:t>煙</a:t>
            </a:r>
            <a:r>
              <a:rPr lang="ja-JP" altLang="en-US">
                <a:latin typeface="Century" pitchFamily="18" charset="0"/>
                <a:ea typeface="ＭＳ 明朝" pitchFamily="17" charset="-128"/>
              </a:rPr>
              <a:t>と比べたら</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副流</a:t>
            </a:r>
            <a:r>
              <a:rPr lang="ja-JP" altLang="en-US" dirty="0">
                <a:latin typeface="Century" pitchFamily="18" charset="0"/>
                <a:ea typeface="ＭＳ 明朝" pitchFamily="17" charset="-128"/>
              </a:rPr>
              <a:t>煙の方がニコチンは２．８倍、タールは３．４倍、一酸化炭素は４．７倍</a:t>
            </a:r>
            <a:r>
              <a:rPr lang="ja-JP" altLang="en-US">
                <a:latin typeface="Century" pitchFamily="18" charset="0"/>
                <a:ea typeface="ＭＳ 明朝" pitchFamily="17" charset="-128"/>
              </a:rPr>
              <a:t>と、</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それぞれ</a:t>
            </a:r>
            <a:r>
              <a:rPr lang="ja-JP" altLang="en-US" dirty="0">
                <a:latin typeface="Century" pitchFamily="18" charset="0"/>
                <a:ea typeface="ＭＳ 明朝" pitchFamily="17" charset="-128"/>
              </a:rPr>
              <a:t>こちらの方がより毒が強いことが分かります。</a:t>
            </a:r>
          </a:p>
          <a:p>
            <a:endParaRPr lang="ja-JP" altLang="en-US" dirty="0"/>
          </a:p>
          <a:p>
            <a:endParaRPr lang="ja-JP" altLang="en-US" dirty="0"/>
          </a:p>
        </p:txBody>
      </p:sp>
    </p:spTree>
    <p:extLst>
      <p:ext uri="{BB962C8B-B14F-4D97-AF65-F5344CB8AC3E}">
        <p14:creationId xmlns:p14="http://schemas.microsoft.com/office/powerpoint/2010/main" val="911252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スライド イメージ プレースホルダ 1"/>
          <p:cNvSpPr>
            <a:spLocks noGrp="1" noRot="1" noChangeAspect="1" noTextEdit="1"/>
          </p:cNvSpPr>
          <p:nvPr>
            <p:ph type="sldImg"/>
          </p:nvPr>
        </p:nvSpPr>
        <p:spPr>
          <a:ln/>
        </p:spPr>
      </p:sp>
      <p:sp>
        <p:nvSpPr>
          <p:cNvPr id="132099" name="ノート プレースホルダ 2"/>
          <p:cNvSpPr>
            <a:spLocks noGrp="1"/>
          </p:cNvSpPr>
          <p:nvPr>
            <p:ph type="body" idx="1"/>
          </p:nvPr>
        </p:nvSpPr>
        <p:spPr>
          <a:noFill/>
          <a:ln/>
        </p:spPr>
        <p:txBody>
          <a:bodyPr/>
          <a:lstStyle/>
          <a:p>
            <a:r>
              <a:rPr lang="ja-JP" altLang="en-US" dirty="0"/>
              <a:t>分煙というのは</a:t>
            </a:r>
            <a:endParaRPr lang="en-US" altLang="ja-JP" dirty="0"/>
          </a:p>
          <a:p>
            <a:r>
              <a:rPr lang="ja-JP" altLang="en-US" dirty="0"/>
              <a:t>喫煙室や喫煙コーナーをもうけて</a:t>
            </a:r>
            <a:endParaRPr lang="en-US" altLang="ja-JP" dirty="0"/>
          </a:p>
          <a:p>
            <a:r>
              <a:rPr lang="ja-JP" altLang="en-US" dirty="0"/>
              <a:t>ここでタバコを吸う人とすわない人を分けることです。</a:t>
            </a:r>
            <a:endParaRPr lang="en-US" altLang="ja-JP" dirty="0"/>
          </a:p>
          <a:p>
            <a:r>
              <a:rPr lang="ja-JP" altLang="en-US" dirty="0"/>
              <a:t>受動喫煙を防ごうという考えです。</a:t>
            </a:r>
          </a:p>
        </p:txBody>
      </p:sp>
      <p:sp>
        <p:nvSpPr>
          <p:cNvPr id="132100" name="スライド番号プレースホルダ 3"/>
          <p:cNvSpPr>
            <a:spLocks noGrp="1"/>
          </p:cNvSpPr>
          <p:nvPr>
            <p:ph type="sldNum" sz="quarter" idx="5"/>
          </p:nvPr>
        </p:nvSpPr>
        <p:spPr>
          <a:noFill/>
        </p:spPr>
        <p:txBody>
          <a:bodyPr/>
          <a:lstStyle/>
          <a:p>
            <a:fld id="{BDA2A78A-F937-4083-8C42-9CE7EFCEA88B}" type="slidenum">
              <a:rPr lang="en-US" altLang="ja-JP" smtClean="0"/>
              <a:pPr/>
              <a:t>42</a:t>
            </a:fld>
            <a:endParaRPr lang="en-US" altLang="ja-JP"/>
          </a:p>
        </p:txBody>
      </p:sp>
    </p:spTree>
    <p:extLst>
      <p:ext uri="{BB962C8B-B14F-4D97-AF65-F5344CB8AC3E}">
        <p14:creationId xmlns:p14="http://schemas.microsoft.com/office/powerpoint/2010/main" val="3977213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02D2543F-A81B-4F4B-97C5-2EA290BA8A7C}" type="slidenum">
              <a:rPr lang="en-US" altLang="ja-JP" smtClean="0">
                <a:latin typeface="Arial" pitchFamily="34" charset="0"/>
              </a:rPr>
              <a:pPr/>
              <a:t>43</a:t>
            </a:fld>
            <a:endParaRPr lang="en-US" altLang="ja-JP">
              <a:latin typeface="Arial" pitchFamily="34" charset="0"/>
            </a:endParaRPr>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xfrm>
            <a:off x="672788" y="4686424"/>
            <a:ext cx="5390190" cy="4439682"/>
          </a:xfrm>
          <a:noFill/>
          <a:ln/>
        </p:spPr>
        <p:txBody>
          <a:bodyPr/>
          <a:lstStyle/>
          <a:p>
            <a:pPr eaLnBrk="1" hangingPunct="1"/>
            <a:r>
              <a:rPr lang="ja-JP" altLang="en-US" dirty="0">
                <a:latin typeface="Arial" pitchFamily="34" charset="0"/>
              </a:rPr>
              <a:t>でも、本当に分煙だけでいいのでしょうか。</a:t>
            </a:r>
            <a:endParaRPr lang="en-US" altLang="ja-JP" dirty="0">
              <a:latin typeface="Arial" pitchFamily="34" charset="0"/>
            </a:endParaRPr>
          </a:p>
          <a:p>
            <a:pPr eaLnBrk="1" hangingPunct="1"/>
            <a:r>
              <a:rPr lang="ja-JP" altLang="en-US" dirty="0">
                <a:latin typeface="Arial" pitchFamily="34" charset="0"/>
              </a:rPr>
              <a:t>隅っこでおしっこをしていいプールはありません。誰も許さないでしょう。</a:t>
            </a:r>
            <a:endParaRPr lang="en-US" altLang="ja-JP" dirty="0">
              <a:latin typeface="Arial" pitchFamily="34" charset="0"/>
            </a:endParaRPr>
          </a:p>
          <a:p>
            <a:pPr eaLnBrk="1" hangingPunct="1"/>
            <a:r>
              <a:rPr lang="ja-JP" altLang="en-US" dirty="0">
                <a:latin typeface="Arial" pitchFamily="34" charset="0"/>
              </a:rPr>
              <a:t>今、日本の分煙は隅っこでおしっこをしていいプールと同じで、単に場所を分けてあるだけです。</a:t>
            </a:r>
            <a:endParaRPr lang="en-US" altLang="ja-JP" dirty="0">
              <a:latin typeface="Arial" pitchFamily="34" charset="0"/>
            </a:endParaRPr>
          </a:p>
          <a:p>
            <a:pPr defTabSz="875568" eaLnBrk="1" hangingPunct="1">
              <a:defRPr/>
            </a:pPr>
            <a:r>
              <a:rPr lang="ja-JP" altLang="en-US" dirty="0">
                <a:latin typeface="Arial" pitchFamily="34" charset="0"/>
              </a:rPr>
              <a:t>単に場所をわけただけの分煙では、タバコ煙は必ず広がり、受動喫煙は避けられません。</a:t>
            </a:r>
            <a:endParaRPr lang="en-US" altLang="ja-JP" dirty="0">
              <a:latin typeface="Arial" pitchFamily="34" charset="0"/>
            </a:endParaRPr>
          </a:p>
          <a:p>
            <a:pPr defTabSz="875568" eaLnBrk="1" hangingPunct="1">
              <a:defRPr/>
            </a:pPr>
            <a:r>
              <a:rPr lang="ja-JP" altLang="en-US" dirty="0">
                <a:ea typeface="ＭＳ ゴシック" pitchFamily="49" charset="-128"/>
              </a:rPr>
              <a:t>水より空気の方がもっと混ざり合います。</a:t>
            </a:r>
          </a:p>
          <a:p>
            <a:pPr eaLnBrk="1" hangingPunct="1"/>
            <a:endParaRPr lang="ja-JP" altLang="en-US" dirty="0">
              <a:latin typeface="Arial" pitchFamily="34" charset="0"/>
            </a:endParaRPr>
          </a:p>
          <a:p>
            <a:pPr eaLnBrk="1" hangingPunct="1"/>
            <a:endParaRPr lang="ja-JP" altLang="en-US" dirty="0">
              <a:latin typeface="Arial" pitchFamily="34" charset="0"/>
            </a:endParaRPr>
          </a:p>
        </p:txBody>
      </p:sp>
    </p:spTree>
    <p:extLst>
      <p:ext uri="{BB962C8B-B14F-4D97-AF65-F5344CB8AC3E}">
        <p14:creationId xmlns:p14="http://schemas.microsoft.com/office/powerpoint/2010/main" val="18369850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単に場所をわけただけの分煙では、タバコ煙は必ず広がり、受動喫煙は避けられません。</a:t>
            </a:r>
          </a:p>
          <a:p>
            <a:r>
              <a:rPr kumimoji="1" lang="ja-JP" altLang="en-US"/>
              <a:t>タバコの煙は、</a:t>
            </a:r>
            <a:r>
              <a:rPr kumimoji="1" lang="en-US" altLang="ja-JP" dirty="0"/>
              <a:t>14</a:t>
            </a:r>
            <a:r>
              <a:rPr kumimoji="1" lang="ja-JP" altLang="en-US"/>
              <a:t>メートル以上広がるのです。教室より広い範囲です。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44</a:t>
            </a:fld>
            <a:endParaRPr lang="en-US" altLang="ja-JP"/>
          </a:p>
        </p:txBody>
      </p:sp>
    </p:spTree>
    <p:extLst>
      <p:ext uri="{BB962C8B-B14F-4D97-AF65-F5344CB8AC3E}">
        <p14:creationId xmlns:p14="http://schemas.microsoft.com/office/powerpoint/2010/main" val="27082256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各都道府県にいて、受動喫煙への対策を行っており</a:t>
            </a:r>
            <a:endParaRPr kumimoji="1" lang="en-US" altLang="ja-JP" dirty="0"/>
          </a:p>
          <a:p>
            <a:r>
              <a:rPr kumimoji="1" lang="en-US" altLang="ja-JP" dirty="0"/>
              <a:t>PR</a:t>
            </a:r>
            <a:r>
              <a:rPr kumimoji="1" lang="ja-JP" altLang="en-US"/>
              <a:t>のためのポスター作成などもしています。</a:t>
            </a:r>
            <a:endParaRPr kumimoji="1" lang="en-US" altLang="ja-JP" dirty="0"/>
          </a:p>
          <a:p>
            <a:r>
              <a:rPr kumimoji="1" lang="ja-JP" altLang="en-US"/>
              <a:t>左は佐賀県のもの、右は有名なくまモンがいる</a:t>
            </a:r>
            <a:endParaRPr kumimoji="1" lang="en-US" altLang="ja-JP" dirty="0"/>
          </a:p>
          <a:p>
            <a:r>
              <a:rPr kumimoji="1" lang="ja-JP" altLang="en-US"/>
              <a:t>熊本県のものです。</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45</a:t>
            </a:fld>
            <a:endParaRPr lang="en-US" altLang="ja-JP"/>
          </a:p>
        </p:txBody>
      </p:sp>
    </p:spTree>
    <p:extLst>
      <p:ext uri="{BB962C8B-B14F-4D97-AF65-F5344CB8AC3E}">
        <p14:creationId xmlns:p14="http://schemas.microsoft.com/office/powerpoint/2010/main" val="4958335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t>ところで、</a:t>
            </a:r>
            <a:endParaRPr lang="en-US" altLang="ja-JP" dirty="0"/>
          </a:p>
          <a:p>
            <a:pPr eaLnBrk="1" hangingPunct="1"/>
            <a:r>
              <a:rPr lang="ja-JP" altLang="en-US"/>
              <a:t>皆さんは、新型タバコと呼ばれる</a:t>
            </a:r>
            <a:endParaRPr lang="en-US" altLang="ja-JP" dirty="0"/>
          </a:p>
          <a:p>
            <a:pPr eaLnBrk="1" hangingPunct="1"/>
            <a:r>
              <a:rPr kumimoji="1" lang="ja-JP" altLang="en-US"/>
              <a:t>電子タバコや、加熱式煙草をご存じですか。</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46</a:t>
            </a:fld>
            <a:endParaRPr kumimoji="1" lang="ja-JP" altLang="en-US"/>
          </a:p>
        </p:txBody>
      </p:sp>
    </p:spTree>
    <p:extLst>
      <p:ext uri="{BB962C8B-B14F-4D97-AF65-F5344CB8AC3E}">
        <p14:creationId xmlns:p14="http://schemas.microsoft.com/office/powerpoint/2010/main" val="7661463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電子タバコは特殊な溶液を電気で温め、水蒸気を吸うタイプです。</a:t>
            </a:r>
            <a:endParaRPr kumimoji="1" lang="en-US" altLang="ja-JP" dirty="0"/>
          </a:p>
          <a:p>
            <a:r>
              <a:rPr kumimoji="1" lang="ja-JP" altLang="en-US" dirty="0"/>
              <a:t>これには通常ニコチンは含まれません。</a:t>
            </a:r>
            <a:endParaRPr kumimoji="1" lang="en-US" altLang="ja-JP" dirty="0"/>
          </a:p>
          <a:p>
            <a:r>
              <a:rPr kumimoji="1" lang="ja-JP" altLang="en-US" dirty="0"/>
              <a:t>しかし、厚生労働省は</a:t>
            </a:r>
            <a:r>
              <a:rPr kumimoji="1" lang="en-US" altLang="ja-JP" dirty="0"/>
              <a:t>5</a:t>
            </a:r>
            <a:r>
              <a:rPr kumimoji="1" lang="ja-JP" altLang="en-US" dirty="0"/>
              <a:t>分間吸った</a:t>
            </a:r>
            <a:r>
              <a:rPr kumimoji="1" lang="ja-JP" altLang="en-US"/>
              <a:t>後、</a:t>
            </a:r>
            <a:endParaRPr kumimoji="1" lang="en-US" altLang="ja-JP" dirty="0"/>
          </a:p>
          <a:p>
            <a:r>
              <a:rPr kumimoji="1" lang="ja-JP" altLang="en-US"/>
              <a:t>発</a:t>
            </a:r>
            <a:r>
              <a:rPr kumimoji="1" lang="ja-JP" altLang="en-US" dirty="0"/>
              <a:t>がん物質のホルムアルデヒドを</a:t>
            </a:r>
            <a:r>
              <a:rPr kumimoji="1" lang="en-US" altLang="ja-JP" dirty="0"/>
              <a:t>110</a:t>
            </a:r>
            <a:r>
              <a:rPr kumimoji="1" lang="ja-JP" altLang="en-US" dirty="0"/>
              <a:t>倍検出したと発表</a:t>
            </a:r>
            <a:r>
              <a:rPr kumimoji="1" lang="ja-JP" altLang="en-US"/>
              <a:t>しました。</a:t>
            </a:r>
            <a:endParaRPr kumimoji="1" lang="en-US" altLang="ja-JP" dirty="0"/>
          </a:p>
        </p:txBody>
      </p:sp>
      <p:sp>
        <p:nvSpPr>
          <p:cNvPr id="4" name="スライド番号プレースホルダー 3"/>
          <p:cNvSpPr>
            <a:spLocks noGrp="1"/>
          </p:cNvSpPr>
          <p:nvPr>
            <p:ph type="sldNum" sz="quarter" idx="10"/>
          </p:nvPr>
        </p:nvSpPr>
        <p:spPr/>
        <p:txBody>
          <a:bodyPr/>
          <a:lstStyle/>
          <a:p>
            <a:pPr>
              <a:defRPr/>
            </a:pPr>
            <a:fld id="{3A9E5B4D-E565-40F7-AA7B-3E5B50C6CA60}" type="slidenum">
              <a:rPr lang="en-US" altLang="ja-JP" smtClean="0"/>
              <a:pPr>
                <a:defRPr/>
              </a:pPr>
              <a:t>47</a:t>
            </a:fld>
            <a:endParaRPr lang="en-US" altLang="ja-JP"/>
          </a:p>
        </p:txBody>
      </p:sp>
    </p:spTree>
    <p:extLst>
      <p:ext uri="{BB962C8B-B14F-4D97-AF65-F5344CB8AC3E}">
        <p14:creationId xmlns:p14="http://schemas.microsoft.com/office/powerpoint/2010/main" val="30133736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日本医師会では、喫煙対策のための動画を作成しています。</a:t>
            </a:r>
            <a:endParaRPr kumimoji="1" lang="en-US" altLang="ja-JP" dirty="0"/>
          </a:p>
          <a:p>
            <a:r>
              <a:rPr kumimoji="1" lang="ja-JP" altLang="en-US"/>
              <a:t>公式キャラクターの日医君が、新型タバコについて教えてくれる動画を</a:t>
            </a:r>
            <a:endParaRPr kumimoji="1" lang="en-US" altLang="ja-JP" dirty="0"/>
          </a:p>
          <a:p>
            <a:r>
              <a:rPr kumimoji="1" lang="ja-JP" altLang="en-US"/>
              <a:t>見てみましょう。</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48</a:t>
            </a:fld>
            <a:endParaRPr lang="en-US" altLang="ja-JP"/>
          </a:p>
        </p:txBody>
      </p:sp>
    </p:spTree>
    <p:extLst>
      <p:ext uri="{BB962C8B-B14F-4D97-AF65-F5344CB8AC3E}">
        <p14:creationId xmlns:p14="http://schemas.microsoft.com/office/powerpoint/2010/main" val="25820426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では、新型タバコについての動画を見てみましょう。</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49</a:t>
            </a:fld>
            <a:endParaRPr lang="en-US" altLang="ja-JP"/>
          </a:p>
        </p:txBody>
      </p:sp>
    </p:spTree>
    <p:extLst>
      <p:ext uri="{BB962C8B-B14F-4D97-AF65-F5344CB8AC3E}">
        <p14:creationId xmlns:p14="http://schemas.microsoft.com/office/powerpoint/2010/main" val="2253796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sz="1200">
                <a:solidFill>
                  <a:srgbClr val="FFFF00"/>
                </a:solidFill>
                <a:ea typeface="ＤＦPOP体"/>
                <a:cs typeface="ＤＦPOP体"/>
              </a:rPr>
              <a:t>何番だとおもいますか？</a:t>
            </a:r>
          </a:p>
          <a:p>
            <a:pPr eaLnBrk="1" hangingPunct="1"/>
            <a:r>
              <a:rPr lang="ja-JP" altLang="en-US" sz="1200">
                <a:solidFill>
                  <a:srgbClr val="FFFF00"/>
                </a:solidFill>
                <a:ea typeface="ＤＦPOP体"/>
                <a:cs typeface="ＤＦPOP体"/>
              </a:rPr>
              <a:t>　①番　２種類　　</a:t>
            </a:r>
            <a:br>
              <a:rPr lang="ja-JP" altLang="en-US" sz="1200">
                <a:solidFill>
                  <a:srgbClr val="FFFF00"/>
                </a:solidFill>
                <a:ea typeface="ＤＦPOP体"/>
                <a:cs typeface="ＤＦPOP体"/>
              </a:rPr>
            </a:br>
            <a:r>
              <a:rPr lang="ja-JP" altLang="en-US" sz="1200">
                <a:solidFill>
                  <a:srgbClr val="FFFF00"/>
                </a:solidFill>
                <a:ea typeface="ＤＦPOP体"/>
                <a:cs typeface="ＤＦPOP体"/>
              </a:rPr>
              <a:t>　②番　</a:t>
            </a:r>
            <a:r>
              <a:rPr lang="en-US" altLang="ja-JP" sz="1200" dirty="0">
                <a:solidFill>
                  <a:srgbClr val="FFFF00"/>
                </a:solidFill>
                <a:ea typeface="ＤＦPOP体"/>
                <a:cs typeface="ＤＦPOP体"/>
              </a:rPr>
              <a:t>20</a:t>
            </a:r>
            <a:r>
              <a:rPr lang="ja-JP" altLang="en-US" sz="1200">
                <a:solidFill>
                  <a:srgbClr val="FFFF00"/>
                </a:solidFill>
                <a:ea typeface="ＤＦPOP体"/>
                <a:cs typeface="ＤＦPOP体"/>
              </a:rPr>
              <a:t>種類　</a:t>
            </a:r>
            <a:br>
              <a:rPr lang="ja-JP" altLang="en-US" sz="1200">
                <a:solidFill>
                  <a:srgbClr val="FFFF00"/>
                </a:solidFill>
                <a:ea typeface="ＤＦPOP体"/>
                <a:cs typeface="ＤＦPOP体"/>
              </a:rPr>
            </a:br>
            <a:r>
              <a:rPr lang="ja-JP" altLang="en-US" sz="1200">
                <a:solidFill>
                  <a:srgbClr val="FFFF00"/>
                </a:solidFill>
                <a:ea typeface="ＤＦPOP体"/>
                <a:cs typeface="ＤＦPOP体"/>
              </a:rPr>
              <a:t>　③ </a:t>
            </a:r>
            <a:r>
              <a:rPr lang="en-US" altLang="ja-JP" sz="1200" dirty="0">
                <a:solidFill>
                  <a:srgbClr val="FFFF00"/>
                </a:solidFill>
                <a:ea typeface="ＤＦPOP体"/>
                <a:cs typeface="ＤＦPOP体"/>
              </a:rPr>
              <a:t>200</a:t>
            </a:r>
            <a:r>
              <a:rPr lang="ja-JP" altLang="en-US" sz="1200">
                <a:solidFill>
                  <a:srgbClr val="FFFF00"/>
                </a:solidFill>
                <a:ea typeface="ＤＦPOP体"/>
                <a:cs typeface="ＤＦPOP体"/>
              </a:rPr>
              <a:t>番　種類</a:t>
            </a:r>
          </a:p>
          <a:p>
            <a:pPr eaLnBrk="1" hangingPunct="1"/>
            <a:r>
              <a:rPr lang="ja-JP" altLang="en-US" sz="1200">
                <a:solidFill>
                  <a:srgbClr val="FFFF00"/>
                </a:solidFill>
                <a:ea typeface="ＤＦPOP体"/>
                <a:cs typeface="ＤＦPOP体"/>
              </a:rPr>
              <a:t>正解は（クリックする）</a:t>
            </a:r>
            <a:r>
              <a:rPr lang="en-US" altLang="ja-JP" sz="1200" dirty="0">
                <a:solidFill>
                  <a:srgbClr val="FFFF00"/>
                </a:solidFill>
                <a:ea typeface="ＤＦPOP体"/>
                <a:cs typeface="ＤＦPOP体"/>
              </a:rPr>
              <a:t>200</a:t>
            </a:r>
            <a:r>
              <a:rPr lang="ja-JP" altLang="en-US" sz="1200">
                <a:solidFill>
                  <a:srgbClr val="FFFF00"/>
                </a:solidFill>
                <a:ea typeface="ＤＦPOP体"/>
                <a:cs typeface="ＤＦPOP体"/>
              </a:rPr>
              <a:t>種類です。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5</a:t>
            </a:fld>
            <a:endParaRPr lang="en-US" altLang="ja-JP"/>
          </a:p>
        </p:txBody>
      </p:sp>
    </p:spTree>
    <p:extLst>
      <p:ext uri="{BB962C8B-B14F-4D97-AF65-F5344CB8AC3E}">
        <p14:creationId xmlns:p14="http://schemas.microsoft.com/office/powerpoint/2010/main" val="430150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ではここで、お金の話です。</a:t>
            </a:r>
            <a:endParaRPr kumimoji="1" lang="en-US" altLang="ja-JP" dirty="0"/>
          </a:p>
          <a:p>
            <a:pPr eaLnBrk="1" hangingPunct="1"/>
            <a:r>
              <a:rPr lang="ja-JP" altLang="en-US">
                <a:latin typeface="ＭＳ Ｐ明朝" panose="02020600040205080304" pitchFamily="18" charset="-128"/>
                <a:ea typeface="ＭＳ Ｐ明朝" panose="02020600040205080304" pitchFamily="18" charset="-128"/>
              </a:rPr>
              <a:t>またクイズです。</a:t>
            </a:r>
            <a:endParaRPr lang="en-US" altLang="ja-JP" dirty="0">
              <a:latin typeface="ＭＳ Ｐ明朝" panose="02020600040205080304" pitchFamily="18" charset="-128"/>
              <a:ea typeface="ＭＳ Ｐ明朝" panose="02020600040205080304" pitchFamily="18" charset="-128"/>
            </a:endParaRPr>
          </a:p>
          <a:p>
            <a:pPr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一箱</a:t>
            </a:r>
            <a:r>
              <a:rPr lang="en-US" altLang="ja-JP" dirty="0">
                <a:latin typeface="ＭＳ Ｐ明朝" panose="02020600040205080304" pitchFamily="18" charset="-128"/>
                <a:ea typeface="ＭＳ Ｐ明朝" panose="02020600040205080304" pitchFamily="18" charset="-128"/>
              </a:rPr>
              <a:t>20</a:t>
            </a:r>
            <a:r>
              <a:rPr lang="ja-JP" altLang="en-US">
                <a:latin typeface="ＭＳ Ｐ明朝" panose="02020600040205080304" pitchFamily="18" charset="-128"/>
                <a:ea typeface="ＭＳ Ｐ明朝" panose="02020600040205080304" pitchFamily="18" charset="-128"/>
              </a:rPr>
              <a:t>本入り、</a:t>
            </a:r>
            <a:r>
              <a:rPr lang="en-US" altLang="ja-JP" dirty="0">
                <a:latin typeface="ＭＳ Ｐ明朝" panose="02020600040205080304" pitchFamily="18" charset="-128"/>
                <a:ea typeface="ＭＳ Ｐ明朝" panose="02020600040205080304" pitchFamily="18" charset="-128"/>
              </a:rPr>
              <a:t>540</a:t>
            </a:r>
            <a:r>
              <a:rPr lang="ja-JP" altLang="en-US">
                <a:latin typeface="ＭＳ Ｐ明朝" panose="02020600040205080304" pitchFamily="18" charset="-128"/>
                <a:ea typeface="ＭＳ Ｐ明朝" panose="02020600040205080304" pitchFamily="18" charset="-128"/>
              </a:rPr>
              <a:t>円のタバコを毎日</a:t>
            </a:r>
            <a:r>
              <a:rPr lang="en-US" altLang="ja-JP" dirty="0">
                <a:latin typeface="ＭＳ Ｐ明朝" panose="02020600040205080304" pitchFamily="18" charset="-128"/>
                <a:ea typeface="ＭＳ Ｐ明朝" panose="02020600040205080304" pitchFamily="18" charset="-128"/>
              </a:rPr>
              <a:t>1</a:t>
            </a:r>
            <a:r>
              <a:rPr lang="ja-JP" altLang="en-US">
                <a:latin typeface="ＭＳ Ｐ明朝" panose="02020600040205080304" pitchFamily="18" charset="-128"/>
                <a:ea typeface="ＭＳ Ｐ明朝" panose="02020600040205080304" pitchFamily="18" charset="-128"/>
              </a:rPr>
              <a:t>箱</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すうとしたｆら、１年間にどれくらい、</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お金を使うでしょう？</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50</a:t>
            </a:fld>
            <a:endParaRPr lang="en-US" altLang="ja-JP"/>
          </a:p>
        </p:txBody>
      </p:sp>
    </p:spTree>
    <p:extLst>
      <p:ext uri="{BB962C8B-B14F-4D97-AF65-F5344CB8AC3E}">
        <p14:creationId xmlns:p14="http://schemas.microsoft.com/office/powerpoint/2010/main" val="35348619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年間　約</a:t>
            </a:r>
            <a:r>
              <a:rPr kumimoji="1" lang="en-US" altLang="ja-JP" dirty="0"/>
              <a:t>20</a:t>
            </a:r>
            <a:r>
              <a:rPr kumimoji="1" lang="ja-JP" altLang="en-US"/>
              <a:t>万円です。</a:t>
            </a:r>
            <a:endParaRPr kumimoji="1" lang="en-US" altLang="ja-JP" dirty="0"/>
          </a:p>
          <a:p>
            <a:r>
              <a:rPr kumimoji="1" lang="en-US" altLang="ja-JP" dirty="0"/>
              <a:t>20</a:t>
            </a:r>
            <a:r>
              <a:rPr kumimoji="1" lang="ja-JP" altLang="en-US"/>
              <a:t>万円あれば、家族で旅行に行けたり</a:t>
            </a:r>
            <a:endParaRPr kumimoji="1" lang="en-US" altLang="ja-JP" dirty="0"/>
          </a:p>
          <a:p>
            <a:r>
              <a:rPr kumimoji="1" lang="ja-JP" altLang="en-US"/>
              <a:t>美味しいモノを食べられたりしますよね。</a:t>
            </a:r>
            <a:endParaRPr kumimoji="1" lang="en-US" altLang="ja-JP" dirty="0"/>
          </a:p>
          <a:p>
            <a:r>
              <a:rPr kumimoji="1" lang="en-US" altLang="ja-JP" dirty="0"/>
              <a:t>20</a:t>
            </a:r>
            <a:r>
              <a:rPr kumimoji="1" lang="ja-JP" altLang="en-US"/>
              <a:t>万円使って病気になっているとしたら、もったいない話です。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51</a:t>
            </a:fld>
            <a:endParaRPr lang="en-US" altLang="ja-JP"/>
          </a:p>
        </p:txBody>
      </p:sp>
    </p:spTree>
    <p:extLst>
      <p:ext uri="{BB962C8B-B14F-4D97-AF65-F5344CB8AC3E}">
        <p14:creationId xmlns:p14="http://schemas.microsoft.com/office/powerpoint/2010/main" val="30812020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スライド イメージ プレースホルダ 1"/>
          <p:cNvSpPr>
            <a:spLocks noGrp="1" noRot="1" noChangeAspect="1" noTextEdit="1"/>
          </p:cNvSpPr>
          <p:nvPr>
            <p:ph type="sldImg"/>
          </p:nvPr>
        </p:nvSpPr>
        <p:spPr>
          <a:ln/>
        </p:spPr>
      </p:sp>
      <p:sp>
        <p:nvSpPr>
          <p:cNvPr id="149507" name="ノート プレースホルダ 2"/>
          <p:cNvSpPr>
            <a:spLocks noGrp="1"/>
          </p:cNvSpPr>
          <p:nvPr>
            <p:ph type="body" idx="1"/>
          </p:nvPr>
        </p:nvSpPr>
        <p:spPr>
          <a:noFill/>
          <a:ln/>
        </p:spPr>
        <p:txBody>
          <a:bodyPr/>
          <a:lstStyle/>
          <a:p>
            <a:r>
              <a:rPr lang="ja-JP" altLang="en-US" dirty="0"/>
              <a:t>一日２０本（４００円としたとき）吸ったなら。</a:t>
            </a:r>
            <a:endParaRPr lang="en-US" altLang="ja-JP" dirty="0"/>
          </a:p>
          <a:p>
            <a:r>
              <a:rPr lang="ja-JP" altLang="en-US" dirty="0">
                <a:latin typeface="ＭＳ Ｐ明朝" panose="02020600040205080304" pitchFamily="18" charset="-128"/>
                <a:cs typeface="Osaka"/>
              </a:rPr>
              <a:t>タバコ代</a:t>
            </a:r>
            <a:r>
              <a:rPr lang="en-US" altLang="ja-JP" dirty="0">
                <a:latin typeface="ＭＳ Ｐ明朝" panose="02020600040205080304" pitchFamily="18" charset="-128"/>
                <a:cs typeface="Osaka"/>
              </a:rPr>
              <a:t>1</a:t>
            </a:r>
            <a:r>
              <a:rPr lang="ja-JP" altLang="en-US">
                <a:latin typeface="ＭＳ Ｐ明朝" panose="02020600040205080304" pitchFamily="18" charset="-128"/>
                <a:cs typeface="Osaka"/>
              </a:rPr>
              <a:t>年分で約</a:t>
            </a:r>
            <a:r>
              <a:rPr lang="en-US" altLang="ja-JP" dirty="0">
                <a:latin typeface="ＭＳ Ｐ明朝" panose="02020600040205080304" pitchFamily="18" charset="-128"/>
                <a:cs typeface="Osaka"/>
              </a:rPr>
              <a:t>20</a:t>
            </a:r>
            <a:r>
              <a:rPr lang="ja-JP" altLang="en-US">
                <a:latin typeface="ＭＳ Ｐ明朝" panose="02020600040205080304" pitchFamily="18" charset="-128"/>
                <a:cs typeface="Osaka"/>
              </a:rPr>
              <a:t>万円</a:t>
            </a:r>
            <a:r>
              <a:rPr lang="ja-JP" altLang="en-US" dirty="0">
                <a:latin typeface="ＭＳ Ｐ明朝" panose="02020600040205080304" pitchFamily="18" charset="-128"/>
                <a:cs typeface="Osaka"/>
              </a:rPr>
              <a:t>。冷蔵庫、クーラーなどを買い替える事が出来ます。</a:t>
            </a:r>
            <a:endParaRPr lang="en-US" altLang="ja-JP" dirty="0">
              <a:latin typeface="ＭＳ Ｐ明朝" panose="02020600040205080304" pitchFamily="18" charset="-128"/>
              <a:cs typeface="Osaka"/>
            </a:endParaRPr>
          </a:p>
          <a:p>
            <a:r>
              <a:rPr lang="ja-JP" altLang="en-US" dirty="0">
                <a:latin typeface="ＭＳ Ｐ明朝" panose="02020600040205080304" pitchFamily="18" charset="-128"/>
                <a:cs typeface="Osaka"/>
              </a:rPr>
              <a:t>タバコ代</a:t>
            </a:r>
            <a:r>
              <a:rPr lang="en-US" altLang="ja-JP" dirty="0">
                <a:latin typeface="ＭＳ Ｐ明朝" panose="02020600040205080304" pitchFamily="18" charset="-128"/>
                <a:cs typeface="Osaka"/>
              </a:rPr>
              <a:t>5</a:t>
            </a:r>
            <a:r>
              <a:rPr lang="ja-JP" altLang="en-US">
                <a:latin typeface="ＭＳ Ｐ明朝" panose="02020600040205080304" pitchFamily="18" charset="-128"/>
                <a:cs typeface="Osaka"/>
              </a:rPr>
              <a:t>年分で約</a:t>
            </a:r>
            <a:r>
              <a:rPr lang="en-US" altLang="ja-JP" dirty="0">
                <a:latin typeface="ＭＳ Ｐ明朝" panose="02020600040205080304" pitchFamily="18" charset="-128"/>
                <a:cs typeface="Osaka"/>
              </a:rPr>
              <a:t>100</a:t>
            </a:r>
            <a:r>
              <a:rPr lang="ja-JP" altLang="en-US">
                <a:latin typeface="ＭＳ Ｐ明朝" panose="02020600040205080304" pitchFamily="18" charset="-128"/>
                <a:cs typeface="Osaka"/>
              </a:rPr>
              <a:t>万円</a:t>
            </a:r>
            <a:r>
              <a:rPr lang="ja-JP" altLang="en-US" dirty="0">
                <a:latin typeface="ＭＳ Ｐ明朝" panose="02020600040205080304" pitchFamily="18" charset="-128"/>
                <a:cs typeface="Osaka"/>
              </a:rPr>
              <a:t>。家族でハワイに行くことができます。</a:t>
            </a:r>
            <a:endParaRPr lang="en-US" altLang="ja-JP" dirty="0">
              <a:latin typeface="ＭＳ Ｐ明朝" panose="02020600040205080304" pitchFamily="18" charset="-128"/>
              <a:cs typeface="Osaka"/>
            </a:endParaRPr>
          </a:p>
          <a:p>
            <a:r>
              <a:rPr lang="ja-JP" altLang="en-US" dirty="0">
                <a:latin typeface="ＭＳ Ｐ明朝" panose="02020600040205080304" pitchFamily="18" charset="-128"/>
                <a:cs typeface="Osaka"/>
              </a:rPr>
              <a:t>タバコ代</a:t>
            </a:r>
            <a:r>
              <a:rPr lang="en-US" altLang="ja-JP" dirty="0">
                <a:latin typeface="ＭＳ Ｐ明朝" panose="02020600040205080304" pitchFamily="18" charset="-128"/>
                <a:cs typeface="Osaka"/>
              </a:rPr>
              <a:t>15</a:t>
            </a:r>
            <a:r>
              <a:rPr lang="ja-JP" altLang="en-US">
                <a:latin typeface="ＭＳ Ｐ明朝" panose="02020600040205080304" pitchFamily="18" charset="-128"/>
                <a:cs typeface="Osaka"/>
              </a:rPr>
              <a:t>年分で</a:t>
            </a:r>
            <a:r>
              <a:rPr lang="en-US" altLang="ja-JP" dirty="0">
                <a:latin typeface="ＭＳ Ｐ明朝" panose="02020600040205080304" pitchFamily="18" charset="-128"/>
                <a:cs typeface="Osaka"/>
              </a:rPr>
              <a:t>198</a:t>
            </a:r>
            <a:r>
              <a:rPr lang="ja-JP" altLang="en-US">
                <a:latin typeface="ＭＳ Ｐ明朝" panose="02020600040205080304" pitchFamily="18" charset="-128"/>
                <a:cs typeface="Osaka"/>
              </a:rPr>
              <a:t>万円</a:t>
            </a:r>
            <a:r>
              <a:rPr lang="ja-JP" altLang="en-US" dirty="0">
                <a:latin typeface="ＭＳ Ｐ明朝" panose="02020600040205080304" pitchFamily="18" charset="-128"/>
                <a:cs typeface="Osaka"/>
              </a:rPr>
              <a:t>。自動車を買う事が出来ます。</a:t>
            </a:r>
            <a:endParaRPr lang="en-US" altLang="ja-JP" dirty="0">
              <a:latin typeface="ＭＳ Ｐ明朝" panose="02020600040205080304" pitchFamily="18" charset="-128"/>
              <a:cs typeface="Osaka"/>
            </a:endParaRPr>
          </a:p>
          <a:p>
            <a:r>
              <a:rPr lang="ja-JP" altLang="en-US" dirty="0">
                <a:latin typeface="ＭＳ Ｐ明朝" panose="02020600040205080304" pitchFamily="18" charset="-128"/>
                <a:cs typeface="Osaka"/>
              </a:rPr>
              <a:t>タバコ代</a:t>
            </a:r>
            <a:r>
              <a:rPr lang="en-US" altLang="ja-JP" dirty="0">
                <a:latin typeface="ＭＳ Ｐ明朝" panose="02020600040205080304" pitchFamily="18" charset="-128"/>
                <a:cs typeface="Osaka"/>
              </a:rPr>
              <a:t>20</a:t>
            </a:r>
            <a:r>
              <a:rPr lang="ja-JP" altLang="en-US">
                <a:latin typeface="ＭＳ Ｐ明朝" panose="02020600040205080304" pitchFamily="18" charset="-128"/>
                <a:cs typeface="Osaka"/>
              </a:rPr>
              <a:t>年分で</a:t>
            </a:r>
            <a:r>
              <a:rPr lang="en-US" altLang="ja-JP" dirty="0">
                <a:latin typeface="ＭＳ Ｐ明朝" panose="02020600040205080304" pitchFamily="18" charset="-128"/>
                <a:cs typeface="Osaka"/>
              </a:rPr>
              <a:t>390</a:t>
            </a:r>
            <a:r>
              <a:rPr lang="ja-JP" altLang="en-US">
                <a:latin typeface="ＭＳ Ｐ明朝" panose="02020600040205080304" pitchFamily="18" charset="-128"/>
                <a:cs typeface="Osaka"/>
              </a:rPr>
              <a:t>万円</a:t>
            </a:r>
            <a:r>
              <a:rPr lang="ja-JP" altLang="en-US" dirty="0">
                <a:latin typeface="ＭＳ Ｐ明朝" panose="02020600040205080304" pitchFamily="18" charset="-128"/>
                <a:cs typeface="Osaka"/>
              </a:rPr>
              <a:t>。贅沢に世界一周をすることができます。</a:t>
            </a:r>
            <a:endParaRPr lang="ja-JP" altLang="en-US" b="0" dirty="0">
              <a:latin typeface="ＭＳ Ｐ明朝" panose="02020600040205080304" pitchFamily="18" charset="-128"/>
              <a:cs typeface="Osaka"/>
            </a:endParaRPr>
          </a:p>
        </p:txBody>
      </p:sp>
      <p:sp>
        <p:nvSpPr>
          <p:cNvPr id="149508" name="スライド番号プレースホルダ 3"/>
          <p:cNvSpPr>
            <a:spLocks noGrp="1"/>
          </p:cNvSpPr>
          <p:nvPr>
            <p:ph type="sldNum" sz="quarter" idx="5"/>
          </p:nvPr>
        </p:nvSpPr>
        <p:spPr>
          <a:noFill/>
        </p:spPr>
        <p:txBody>
          <a:bodyPr/>
          <a:lstStyle/>
          <a:p>
            <a:fld id="{8C12C4A0-7985-4E87-81DA-41FCAC249E35}" type="slidenum">
              <a:rPr lang="en-US" altLang="ja-JP" smtClean="0">
                <a:latin typeface="Arial" pitchFamily="34" charset="0"/>
                <a:ea typeface="Osaka"/>
                <a:cs typeface="Osaka"/>
              </a:rPr>
              <a:pPr/>
              <a:t>52</a:t>
            </a:fld>
            <a:endParaRPr lang="en-US" altLang="ja-JP">
              <a:latin typeface="Arial" pitchFamily="34" charset="0"/>
              <a:ea typeface="Osaka"/>
              <a:cs typeface="Osaka"/>
            </a:endParaRPr>
          </a:p>
        </p:txBody>
      </p:sp>
    </p:spTree>
    <p:extLst>
      <p:ext uri="{BB962C8B-B14F-4D97-AF65-F5344CB8AC3E}">
        <p14:creationId xmlns:p14="http://schemas.microsoft.com/office/powerpoint/2010/main" val="24467318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みなさんの健康のため、タバコを吸わない、近づかないためには</a:t>
            </a:r>
            <a:endParaRPr kumimoji="1" lang="en-US" altLang="ja-JP" dirty="0"/>
          </a:p>
          <a:p>
            <a:r>
              <a:rPr kumimoji="1" lang="ja-JP" altLang="en-US"/>
              <a:t>どうしたらよいでしょうか。</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53</a:t>
            </a:fld>
            <a:endParaRPr lang="en-US" altLang="ja-JP"/>
          </a:p>
        </p:txBody>
      </p:sp>
    </p:spTree>
    <p:extLst>
      <p:ext uri="{BB962C8B-B14F-4D97-AF65-F5344CB8AC3E}">
        <p14:creationId xmlns:p14="http://schemas.microsoft.com/office/powerpoint/2010/main" val="28076569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8612C6B0-FA25-495F-BA2F-0C9F5DCC3024}" type="slidenum">
              <a:rPr lang="en-US" altLang="ja-JP" smtClean="0"/>
              <a:pPr/>
              <a:t>54</a:t>
            </a:fld>
            <a:endParaRPr lang="en-US" altLang="ja-JP"/>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r>
              <a:rPr lang="ja-JP" altLang="en-US"/>
              <a:t>未成年の人が、タバコをはじめるきっかけには、以下のようなものが</a:t>
            </a:r>
            <a:endParaRPr lang="en-US" altLang="ja-JP" dirty="0"/>
          </a:p>
          <a:p>
            <a:pPr eaLnBrk="1" hangingPunct="1"/>
            <a:r>
              <a:rPr lang="ja-JP" altLang="en-US"/>
              <a:t>あるようです。</a:t>
            </a:r>
            <a:endParaRPr lang="en-US" altLang="ja-JP" dirty="0"/>
          </a:p>
          <a:p>
            <a:pPr eaLnBrk="1" hangingPunct="1"/>
            <a:endParaRPr lang="en-US" altLang="ja-JP" dirty="0"/>
          </a:p>
          <a:p>
            <a:pPr eaLnBrk="1" hangingPunct="1"/>
            <a:r>
              <a:rPr lang="ja-JP" altLang="en-US"/>
              <a:t>先輩や友だちに誘われた</a:t>
            </a:r>
            <a:endParaRPr lang="en-US" altLang="ja-JP" dirty="0"/>
          </a:p>
          <a:p>
            <a:pPr eaLnBrk="1" hangingPunct="1"/>
            <a:r>
              <a:rPr lang="ja-JP" altLang="en-US"/>
              <a:t>家族にすすめられた</a:t>
            </a:r>
            <a:endParaRPr lang="en-US" altLang="ja-JP" dirty="0"/>
          </a:p>
          <a:p>
            <a:pPr eaLnBrk="1" hangingPunct="1"/>
            <a:r>
              <a:rPr lang="ja-JP" altLang="en-US"/>
              <a:t>家族が吸ってるのを見た</a:t>
            </a:r>
            <a:endParaRPr lang="en-US" altLang="ja-JP" dirty="0"/>
          </a:p>
          <a:p>
            <a:pPr eaLnBrk="1" hangingPunct="1"/>
            <a:r>
              <a:rPr lang="ja-JP" altLang="en-US"/>
              <a:t>テレビの</a:t>
            </a:r>
            <a:r>
              <a:rPr lang="en-US" altLang="ja-JP" dirty="0"/>
              <a:t>CM</a:t>
            </a:r>
            <a:r>
              <a:rPr lang="ja-JP" altLang="en-US"/>
              <a:t>を見た→これは今あまり無いです。</a:t>
            </a:r>
            <a:endParaRPr lang="en-US" altLang="ja-JP" dirty="0"/>
          </a:p>
          <a:p>
            <a:pPr eaLnBrk="1" hangingPunct="1"/>
            <a:r>
              <a:rPr lang="ja-JP" altLang="en-US"/>
              <a:t>興味があった</a:t>
            </a:r>
            <a:endParaRPr lang="en-US" altLang="ja-JP" dirty="0"/>
          </a:p>
          <a:p>
            <a:pPr eaLnBrk="1" hangingPunct="1"/>
            <a:r>
              <a:rPr lang="ja-JP" altLang="en-US"/>
              <a:t>なんとなく･･･好奇心</a:t>
            </a:r>
            <a:endParaRPr lang="ja-JP" altLang="ja-JP" dirty="0"/>
          </a:p>
        </p:txBody>
      </p:sp>
    </p:spTree>
    <p:extLst>
      <p:ext uri="{BB962C8B-B14F-4D97-AF65-F5344CB8AC3E}">
        <p14:creationId xmlns:p14="http://schemas.microsoft.com/office/powerpoint/2010/main" val="29872175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いちどはじめたタバコをやめる、というのが</a:t>
            </a:r>
            <a:endParaRPr kumimoji="1" lang="en-US" altLang="ja-JP" dirty="0"/>
          </a:p>
          <a:p>
            <a:r>
              <a:rPr kumimoji="1" lang="ja-JP" altLang="en-US"/>
              <a:t>一番むずかしい。</a:t>
            </a:r>
            <a:endParaRPr kumimoji="1" lang="en-US" altLang="ja-JP" dirty="0"/>
          </a:p>
          <a:p>
            <a:r>
              <a:rPr kumimoji="1" lang="ja-JP" altLang="en-US"/>
              <a:t>だから、初めから吸わないことが一番大事です。</a:t>
            </a:r>
            <a:endParaRPr kumimoji="1" lang="en-US" altLang="ja-JP" dirty="0"/>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55</a:t>
            </a:fld>
            <a:endParaRPr lang="en-US" altLang="ja-JP"/>
          </a:p>
        </p:txBody>
      </p:sp>
    </p:spTree>
    <p:extLst>
      <p:ext uri="{BB962C8B-B14F-4D97-AF65-F5344CB8AC3E}">
        <p14:creationId xmlns:p14="http://schemas.microsoft.com/office/powerpoint/2010/main" val="17670298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友だちから誘われると、断りづらいときもあるでしょう。</a:t>
            </a:r>
            <a:endParaRPr kumimoji="1" lang="en-US" altLang="ja-JP" dirty="0"/>
          </a:p>
          <a:p>
            <a:r>
              <a:rPr kumimoji="1" lang="ja-JP" altLang="en-US"/>
              <a:t>でも、</a:t>
            </a:r>
            <a:endParaRPr kumimoji="1" lang="en-US" altLang="ja-JP" dirty="0"/>
          </a:p>
          <a:p>
            <a:r>
              <a:rPr kumimoji="1" lang="ja-JP" altLang="en-US"/>
              <a:t>周りに流されず、きっぱりと</a:t>
            </a:r>
            <a:endParaRPr kumimoji="1" lang="en-US" altLang="ja-JP" dirty="0"/>
          </a:p>
          <a:p>
            <a:r>
              <a:rPr kumimoji="1" lang="ja-JP" altLang="en-US"/>
              <a:t>自分はイヤだ、吸わない。と</a:t>
            </a:r>
            <a:endParaRPr kumimoji="1" lang="en-US" altLang="ja-JP" dirty="0"/>
          </a:p>
          <a:p>
            <a:r>
              <a:rPr kumimoji="1" lang="ja-JP" altLang="en-US"/>
              <a:t>ハッキリ言えるのがカッコイイと思います。</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56</a:t>
            </a:fld>
            <a:endParaRPr lang="en-US" altLang="ja-JP"/>
          </a:p>
        </p:txBody>
      </p:sp>
    </p:spTree>
    <p:extLst>
      <p:ext uri="{BB962C8B-B14F-4D97-AF65-F5344CB8AC3E}">
        <p14:creationId xmlns:p14="http://schemas.microsoft.com/office/powerpoint/2010/main" val="388615783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a:noFill/>
          <a:ln/>
        </p:spPr>
        <p:txBody>
          <a:bodyPr/>
          <a:lstStyle/>
          <a:p>
            <a:pPr>
              <a:spcBef>
                <a:spcPct val="50000"/>
              </a:spcBef>
            </a:pPr>
            <a:r>
              <a:rPr lang="ja-JP" altLang="en-US">
                <a:solidFill>
                  <a:srgbClr val="F91C05"/>
                </a:solidFill>
              </a:rPr>
              <a:t>断り方を考えてみましょう。</a:t>
            </a:r>
            <a:endParaRPr lang="en-US" altLang="ja-JP" dirty="0">
              <a:solidFill>
                <a:srgbClr val="F91C05"/>
              </a:solidFill>
            </a:endParaRPr>
          </a:p>
          <a:p>
            <a:pPr>
              <a:spcBef>
                <a:spcPct val="50000"/>
              </a:spcBef>
            </a:pPr>
            <a:r>
              <a:rPr lang="ja-JP" altLang="en-US">
                <a:solidFill>
                  <a:srgbClr val="F91C05"/>
                </a:solidFill>
              </a:rPr>
              <a:t>理由は何でも良い。</a:t>
            </a:r>
            <a:endParaRPr lang="en-US" altLang="ja-JP" dirty="0">
              <a:solidFill>
                <a:srgbClr val="F91C05"/>
              </a:solidFill>
            </a:endParaRPr>
          </a:p>
          <a:p>
            <a:r>
              <a:rPr lang="ja-JP" altLang="en-US">
                <a:solidFill>
                  <a:srgbClr val="F91C05"/>
                </a:solidFill>
              </a:rPr>
              <a:t>自分が思うことを率直に伝え、できれば誘った相手もタバコをやめるように</a:t>
            </a:r>
            <a:endParaRPr lang="en-US" altLang="ja-JP" dirty="0">
              <a:solidFill>
                <a:srgbClr val="F91C05"/>
              </a:solidFill>
            </a:endParaRPr>
          </a:p>
          <a:p>
            <a:r>
              <a:rPr lang="ja-JP" altLang="en-US">
                <a:solidFill>
                  <a:srgbClr val="F91C05"/>
                </a:solidFill>
              </a:rPr>
              <a:t>お話できればいいですね。</a:t>
            </a:r>
            <a:endParaRPr lang="en-US" altLang="ja-JP" dirty="0">
              <a:solidFill>
                <a:srgbClr val="F91C05"/>
              </a:solidFill>
            </a:endParaRPr>
          </a:p>
          <a:p>
            <a:r>
              <a:rPr lang="ja-JP" altLang="en-US">
                <a:solidFill>
                  <a:srgbClr val="F91C05"/>
                </a:solidFill>
              </a:rPr>
              <a:t>でもムリな時は、素早くその場から離れ、距離をおくことも大事です。</a:t>
            </a:r>
            <a:endParaRPr lang="ja-JP" altLang="en-US"/>
          </a:p>
          <a:p>
            <a:endParaRPr lang="ja-JP"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御家族や周りに人に、タバコをやめてもらうには</a:t>
            </a:r>
            <a:endParaRPr kumimoji="1" lang="en-US" altLang="ja-JP" dirty="0"/>
          </a:p>
          <a:p>
            <a:r>
              <a:rPr kumimoji="1" lang="ja-JP" altLang="en-US"/>
              <a:t>どうしたらいいと思いますか？</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58</a:t>
            </a:fld>
            <a:endParaRPr lang="en-US" altLang="ja-JP"/>
          </a:p>
        </p:txBody>
      </p:sp>
    </p:spTree>
    <p:extLst>
      <p:ext uri="{BB962C8B-B14F-4D97-AF65-F5344CB8AC3E}">
        <p14:creationId xmlns:p14="http://schemas.microsoft.com/office/powerpoint/2010/main" val="204057942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グラフの太い線を見ても分かるように、全体的には</a:t>
            </a:r>
            <a:endParaRPr kumimoji="1" lang="en-US" altLang="ja-JP" dirty="0"/>
          </a:p>
          <a:p>
            <a:r>
              <a:rPr kumimoji="1" lang="ja-JP" altLang="en-US"/>
              <a:t>タバコを吸う人は年々減ってきています。</a:t>
            </a:r>
            <a:endParaRPr kumimoji="1" lang="en-US" altLang="ja-JP" dirty="0"/>
          </a:p>
          <a:p>
            <a:r>
              <a:rPr kumimoji="1" lang="ja-JP" altLang="en-US"/>
              <a:t>ところが、</a:t>
            </a:r>
            <a:r>
              <a:rPr kumimoji="1" lang="en-US" altLang="ja-JP" dirty="0"/>
              <a:t>30</a:t>
            </a:r>
            <a:r>
              <a:rPr kumimoji="1" lang="ja-JP" altLang="en-US"/>
              <a:t>才</a:t>
            </a:r>
            <a:r>
              <a:rPr kumimoji="1" lang="en-US" altLang="ja-JP" dirty="0"/>
              <a:t>〜49</a:t>
            </a:r>
            <a:r>
              <a:rPr kumimoji="1" lang="ja-JP" altLang="en-US"/>
              <a:t>才くらいの、つまり皆さんの親御さんの年代が</a:t>
            </a:r>
            <a:endParaRPr kumimoji="1" lang="en-US" altLang="ja-JP" dirty="0"/>
          </a:p>
          <a:p>
            <a:r>
              <a:rPr kumimoji="1" lang="ja-JP" altLang="en-US"/>
              <a:t>一番タバコをすっているのです。</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59</a:t>
            </a:fld>
            <a:endParaRPr lang="en-US" altLang="ja-JP"/>
          </a:p>
        </p:txBody>
      </p:sp>
    </p:spTree>
    <p:extLst>
      <p:ext uri="{BB962C8B-B14F-4D97-AF65-F5344CB8AC3E}">
        <p14:creationId xmlns:p14="http://schemas.microsoft.com/office/powerpoint/2010/main" val="1390627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タバコには、およそ</a:t>
            </a:r>
            <a:r>
              <a:rPr kumimoji="1" lang="en-US" altLang="ja-JP" dirty="0"/>
              <a:t>200</a:t>
            </a:r>
            <a:r>
              <a:rPr kumimoji="1" lang="ja-JP" altLang="en-US"/>
              <a:t>種類の体に悪い有害物質が含まれているので、</a:t>
            </a:r>
            <a:endParaRPr kumimoji="1" lang="en-US" altLang="ja-JP" dirty="0"/>
          </a:p>
          <a:p>
            <a:r>
              <a:rPr kumimoji="1" lang="en-US" altLang="ja-JP" dirty="0"/>
              <a:t>『</a:t>
            </a:r>
            <a:r>
              <a:rPr kumimoji="1" lang="ja-JP" altLang="en-US"/>
              <a:t>タバコは毒の缶詰だ！</a:t>
            </a:r>
            <a:r>
              <a:rPr kumimoji="1" lang="en-US" altLang="ja-JP" dirty="0"/>
              <a:t>』</a:t>
            </a:r>
            <a:r>
              <a:rPr kumimoji="1" lang="ja-JP" altLang="en-US"/>
              <a:t>と呼ぶ人もいます。</a:t>
            </a:r>
            <a:endParaRPr kumimoji="1" lang="en-US" altLang="ja-JP" dirty="0"/>
          </a:p>
          <a:p>
            <a:r>
              <a:rPr kumimoji="1" lang="ja-JP" altLang="en-US"/>
              <a:t>タバコの成分の中で、代表的な有害物質は、ニコチンとタール、それに一酸化炭素というものです。</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6</a:t>
            </a:fld>
            <a:endParaRPr kumimoji="1" lang="ja-JP" altLang="en-US"/>
          </a:p>
        </p:txBody>
      </p:sp>
    </p:spTree>
    <p:extLst>
      <p:ext uri="{BB962C8B-B14F-4D97-AF65-F5344CB8AC3E}">
        <p14:creationId xmlns:p14="http://schemas.microsoft.com/office/powerpoint/2010/main" val="42426684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F0488132-5081-4ECA-A3F5-65A29F82D523}" type="slidenum">
              <a:rPr lang="en-US" altLang="ja-JP" smtClean="0"/>
              <a:pPr/>
              <a:t>60</a:t>
            </a:fld>
            <a:endParaRPr lang="en-US" altLang="ja-JP"/>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r>
              <a:rPr lang="ja-JP" altLang="en-US"/>
              <a:t>新型コロナウイルスは、肺や気管支が悪くなる病気です。</a:t>
            </a:r>
            <a:endParaRPr lang="en-US" altLang="ja-JP" dirty="0"/>
          </a:p>
          <a:p>
            <a:pPr eaLnBrk="1" hangingPunct="1"/>
            <a:r>
              <a:rPr lang="ja-JP" altLang="en-US"/>
              <a:t>タバコを吸っていると、コロナウイルスが重症になる危険性が</a:t>
            </a:r>
            <a:endParaRPr lang="en-US" altLang="ja-JP" dirty="0"/>
          </a:p>
          <a:p>
            <a:pPr eaLnBrk="1" hangingPunct="1"/>
            <a:r>
              <a:rPr lang="ja-JP" altLang="en-US"/>
              <a:t>高くなってしまいます。</a:t>
            </a:r>
            <a:endParaRPr lang="en-US" altLang="ja-JP" dirty="0"/>
          </a:p>
          <a:p>
            <a:pPr eaLnBrk="1" hangingPunct="1"/>
            <a:r>
              <a:rPr lang="ja-JP" altLang="en-US"/>
              <a:t>タバコを辞めて、健康になろう、と御家族にも伝えてみてください。</a:t>
            </a:r>
            <a:endParaRPr lang="en-US" altLang="ja-JP" dirty="0"/>
          </a:p>
        </p:txBody>
      </p:sp>
    </p:spTree>
    <p:extLst>
      <p:ext uri="{BB962C8B-B14F-4D97-AF65-F5344CB8AC3E}">
        <p14:creationId xmlns:p14="http://schemas.microsoft.com/office/powerpoint/2010/main" val="22990630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自分の体、そして大切な周りの人の体の健康を</a:t>
            </a:r>
            <a:endParaRPr kumimoji="1" lang="en-US" altLang="ja-JP" dirty="0"/>
          </a:p>
          <a:p>
            <a:r>
              <a:rPr kumimoji="1" lang="ja-JP" altLang="en-US"/>
              <a:t>よく考えて貰ってください。</a:t>
            </a:r>
            <a:endParaRPr kumimoji="1" lang="en-US" altLang="ja-JP" dirty="0"/>
          </a:p>
          <a:p>
            <a:r>
              <a:rPr kumimoji="1" lang="ja-JP" altLang="en-US"/>
              <a:t>皆さんの一言で、タバコを止められるかもしれません。</a:t>
            </a:r>
            <a:endParaRPr kumimoji="1" lang="en-US" altLang="ja-JP" dirty="0"/>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61</a:t>
            </a:fld>
            <a:endParaRPr lang="en-US" altLang="ja-JP"/>
          </a:p>
        </p:txBody>
      </p:sp>
    </p:spTree>
    <p:extLst>
      <p:ext uri="{BB962C8B-B14F-4D97-AF65-F5344CB8AC3E}">
        <p14:creationId xmlns:p14="http://schemas.microsoft.com/office/powerpoint/2010/main" val="26676509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3D7B375A-9192-4BAF-B669-6B8C0FF6BDC0}" type="slidenum">
              <a:rPr lang="en-US" altLang="ja-JP" smtClean="0"/>
              <a:pPr/>
              <a:t>62</a:t>
            </a:fld>
            <a:endParaRPr lang="en-US" altLang="ja-JP"/>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algn="just" eaLnBrk="1" hangingPunct="1"/>
            <a:r>
              <a:rPr lang="ja-JP" altLang="en-US" dirty="0">
                <a:latin typeface="Century" pitchFamily="18" charset="0"/>
                <a:ea typeface="ＭＳ 明朝" pitchFamily="17" charset="-128"/>
              </a:rPr>
              <a:t>タバコを止めたくても止められない人のために、今ではニコチンガムとか、</a:t>
            </a:r>
          </a:p>
          <a:p>
            <a:r>
              <a:rPr lang="ja-JP" altLang="en-US" dirty="0">
                <a:latin typeface="Century" pitchFamily="18" charset="0"/>
                <a:ea typeface="ＭＳ 明朝" pitchFamily="17" charset="-128"/>
              </a:rPr>
              <a:t>ニコチンのシールとかがあります。</a:t>
            </a:r>
            <a:endParaRPr lang="en-US" altLang="ja-JP" dirty="0">
              <a:latin typeface="Century" pitchFamily="18" charset="0"/>
              <a:ea typeface="ＭＳ 明朝" pitchFamily="17" charset="-128"/>
            </a:endParaRPr>
          </a:p>
          <a:p>
            <a:r>
              <a:rPr lang="ja-JP" altLang="en-US" dirty="0"/>
              <a:t>最近はニコチン依存症の治療のために禁煙用の飲み薬もあります。</a:t>
            </a:r>
            <a:endParaRPr lang="en-US" altLang="ja-JP" dirty="0"/>
          </a:p>
          <a:p>
            <a:r>
              <a:rPr lang="ja-JP" altLang="en-US" dirty="0"/>
              <a:t>タバコをやめたくても止められない人は、お医者さんに相談してみるのもよいでしょう。</a:t>
            </a:r>
            <a:endParaRPr lang="ja-JP" altLang="en-US" dirty="0">
              <a:latin typeface="Century" pitchFamily="18" charset="0"/>
              <a:ea typeface="ＭＳ 明朝" pitchFamily="17" charset="-128"/>
            </a:endParaRPr>
          </a:p>
          <a:p>
            <a:pPr algn="just" eaLnBrk="1" hangingPunct="1"/>
            <a:r>
              <a:rPr lang="ja-JP" altLang="en-US" dirty="0">
                <a:latin typeface="Century" pitchFamily="18" charset="0"/>
                <a:ea typeface="ＭＳ 明朝" pitchFamily="17" charset="-128"/>
              </a:rPr>
              <a:t>これを使ったら、今まで自分の意思で止めたくてもなかなか止められなかった人も、比較的楽に止めることができることがあります。</a:t>
            </a:r>
          </a:p>
          <a:p>
            <a:pPr eaLnBrk="1" hangingPunct="1"/>
            <a:endParaRPr lang="en-US" altLang="ja-JP" dirty="0"/>
          </a:p>
        </p:txBody>
      </p:sp>
    </p:spTree>
    <p:extLst>
      <p:ext uri="{BB962C8B-B14F-4D97-AF65-F5344CB8AC3E}">
        <p14:creationId xmlns:p14="http://schemas.microsoft.com/office/powerpoint/2010/main" val="22896283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佐賀県内でも、</a:t>
            </a:r>
            <a:r>
              <a:rPr kumimoji="1" lang="en-US" altLang="ja-JP" dirty="0"/>
              <a:t>140</a:t>
            </a:r>
            <a:r>
              <a:rPr kumimoji="1" lang="ja-JP" altLang="en-US"/>
              <a:t>の病院で禁煙治療を行っています。</a:t>
            </a:r>
            <a:endParaRPr kumimoji="1" lang="en-US" altLang="ja-JP" dirty="0"/>
          </a:p>
          <a:p>
            <a:r>
              <a:rPr kumimoji="1" lang="ja-JP" altLang="en-US"/>
              <a:t>自分ではやめられない時、それは意志が弱いのではなく</a:t>
            </a:r>
            <a:endParaRPr kumimoji="1" lang="en-US" altLang="ja-JP" dirty="0"/>
          </a:p>
          <a:p>
            <a:r>
              <a:rPr kumimoji="1" lang="ja-JP" altLang="en-US"/>
              <a:t>病気を直さなければ、と考えましょう。</a:t>
            </a:r>
            <a:endParaRPr kumimoji="1" lang="en-US" altLang="ja-JP" dirty="0"/>
          </a:p>
          <a:p>
            <a:endParaRPr kumimoji="1" lang="en-US" altLang="ja-JP" dirty="0"/>
          </a:p>
          <a:p>
            <a:r>
              <a:rPr kumimoji="1" lang="ja-JP" altLang="en-US"/>
              <a:t>病院へ受診し、カウンセリングや治療を受けて</a:t>
            </a:r>
            <a:endParaRPr kumimoji="1" lang="en-US" altLang="ja-JP" dirty="0"/>
          </a:p>
          <a:p>
            <a:r>
              <a:rPr kumimoji="1" lang="ja-JP" altLang="en-US"/>
              <a:t>たばこが卒業できるようになればと思います。</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63</a:t>
            </a:fld>
            <a:endParaRPr lang="en-US" altLang="ja-JP"/>
          </a:p>
        </p:txBody>
      </p:sp>
    </p:spTree>
    <p:extLst>
      <p:ext uri="{BB962C8B-B14F-4D97-AF65-F5344CB8AC3E}">
        <p14:creationId xmlns:p14="http://schemas.microsoft.com/office/powerpoint/2010/main" val="342138870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国をあげて、禁煙対策にとりくんでいます。</a:t>
            </a:r>
            <a:endParaRPr kumimoji="1" lang="en-US" altLang="ja-JP" dirty="0"/>
          </a:p>
          <a:p>
            <a:r>
              <a:rPr kumimoji="1" lang="ja-JP" altLang="en-US"/>
              <a:t>毎月</a:t>
            </a:r>
            <a:r>
              <a:rPr kumimoji="1" lang="en-US" altLang="ja-JP" dirty="0"/>
              <a:t>22</a:t>
            </a:r>
            <a:r>
              <a:rPr kumimoji="1" lang="ja-JP" altLang="en-US"/>
              <a:t>日は、禁煙の日と定められています。</a:t>
            </a:r>
            <a:endParaRPr kumimoji="1" lang="en-US" altLang="ja-JP" dirty="0"/>
          </a:p>
          <a:p>
            <a:r>
              <a:rPr kumimoji="1" lang="ja-JP" altLang="en-US"/>
              <a:t>白鳥が二匹で、</a:t>
            </a:r>
            <a:r>
              <a:rPr kumimoji="1" lang="en-US" altLang="ja-JP" dirty="0"/>
              <a:t>『</a:t>
            </a:r>
            <a:r>
              <a:rPr kumimoji="1" lang="ja-JP" altLang="en-US"/>
              <a:t>スワンスワン</a:t>
            </a:r>
            <a:r>
              <a:rPr kumimoji="1" lang="en-US" altLang="ja-JP" dirty="0"/>
              <a:t>』</a:t>
            </a:r>
            <a:r>
              <a:rPr kumimoji="1" lang="ja-JP" altLang="en-US"/>
              <a:t>　という意味だそうです。</a:t>
            </a:r>
            <a:endParaRPr kumimoji="1" lang="en-US" altLang="ja-JP" dirty="0"/>
          </a:p>
          <a:p>
            <a:r>
              <a:rPr kumimoji="1" lang="ja-JP" altLang="en-US"/>
              <a:t>禁煙は、本人だけでは難しいこともあるので、御家族も一緒になって</a:t>
            </a:r>
            <a:endParaRPr kumimoji="1" lang="en-US" altLang="ja-JP" dirty="0"/>
          </a:p>
          <a:p>
            <a:r>
              <a:rPr kumimoji="1" lang="ja-JP" altLang="en-US"/>
              <a:t>取り組むことが大切です。</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64</a:t>
            </a:fld>
            <a:endParaRPr lang="en-US" altLang="ja-JP"/>
          </a:p>
        </p:txBody>
      </p:sp>
    </p:spTree>
    <p:extLst>
      <p:ext uri="{BB962C8B-B14F-4D97-AF65-F5344CB8AC3E}">
        <p14:creationId xmlns:p14="http://schemas.microsoft.com/office/powerpoint/2010/main" val="161727034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今日は聞いてくれてありがとうございます。</a:t>
            </a:r>
            <a:endParaRPr kumimoji="1" lang="en-US" altLang="ja-JP" dirty="0"/>
          </a:p>
          <a:p>
            <a:r>
              <a:rPr kumimoji="1" lang="ja-JP" altLang="en-US"/>
              <a:t>タバコについて学んだことを、周りの人やおうちの人にも</a:t>
            </a:r>
            <a:endParaRPr kumimoji="1" lang="en-US" altLang="ja-JP" dirty="0"/>
          </a:p>
          <a:p>
            <a:r>
              <a:rPr kumimoji="1" lang="ja-JP" altLang="en-US"/>
              <a:t>教えてあげてくださいね。</a:t>
            </a:r>
          </a:p>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4577A158-0348-481A-BA5D-2259B301A360}" type="slidenum">
              <a:rPr lang="en-US" altLang="ja-JP" smtClean="0"/>
              <a:pPr>
                <a:defRPr/>
              </a:pPr>
              <a:t>65</a:t>
            </a:fld>
            <a:endParaRPr lang="en-US" altLang="ja-JP"/>
          </a:p>
        </p:txBody>
      </p:sp>
    </p:spTree>
    <p:extLst>
      <p:ext uri="{BB962C8B-B14F-4D97-AF65-F5344CB8AC3E}">
        <p14:creationId xmlns:p14="http://schemas.microsoft.com/office/powerpoint/2010/main" val="3985455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ニコチンにはどんな害があるのか？考えてみましょう。</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7</a:t>
            </a:fld>
            <a:endParaRPr lang="en-US" altLang="ja-JP"/>
          </a:p>
        </p:txBody>
      </p:sp>
    </p:spTree>
    <p:extLst>
      <p:ext uri="{BB962C8B-B14F-4D97-AF65-F5344CB8AC3E}">
        <p14:creationId xmlns:p14="http://schemas.microsoft.com/office/powerpoint/2010/main" val="1037732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69B0FEF4-F0B5-46C4-BF9A-147F3680CA55}" type="slidenum">
              <a:rPr lang="en-US" altLang="ja-JP" smtClean="0"/>
              <a:pPr/>
              <a:t>8</a:t>
            </a:fld>
            <a:endParaRPr lang="en-US" altLang="ja-JP"/>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ja-JP" altLang="en-US" sz="1500" dirty="0">
                <a:solidFill>
                  <a:srgbClr val="FFFF00"/>
                </a:solidFill>
                <a:ea typeface="ＤＦPOP体"/>
                <a:cs typeface="ＤＦPOP体"/>
              </a:rPr>
              <a:t>何番だとおもいますか？</a:t>
            </a:r>
          </a:p>
          <a:p>
            <a:pPr eaLnBrk="1" hangingPunct="1"/>
            <a:r>
              <a:rPr lang="ja-JP" altLang="en-US" sz="1500">
                <a:solidFill>
                  <a:srgbClr val="FFFF00"/>
                </a:solidFill>
                <a:ea typeface="ＤＦPOP体"/>
                <a:cs typeface="ＤＦPOP体"/>
              </a:rPr>
              <a:t>　①血管を収縮させる　</a:t>
            </a:r>
            <a:br>
              <a:rPr lang="ja-JP" altLang="en-US" sz="1500" dirty="0">
                <a:solidFill>
                  <a:srgbClr val="FFFF00"/>
                </a:solidFill>
                <a:ea typeface="ＤＦPOP体"/>
                <a:cs typeface="ＤＦPOP体"/>
              </a:rPr>
            </a:br>
            <a:r>
              <a:rPr lang="ja-JP" altLang="en-US" sz="1500">
                <a:solidFill>
                  <a:srgbClr val="FFFF00"/>
                </a:solidFill>
                <a:ea typeface="ＤＦPOP体"/>
                <a:cs typeface="ＤＦPOP体"/>
              </a:rPr>
              <a:t>　②タバコがやめられなくなる（依存性がある）</a:t>
            </a:r>
            <a:endParaRPr lang="en-US" altLang="ja-JP" sz="1500" dirty="0">
              <a:solidFill>
                <a:srgbClr val="FFFF00"/>
              </a:solidFill>
              <a:ea typeface="ＤＦPOP体"/>
              <a:cs typeface="ＤＦPOP体"/>
            </a:endParaRPr>
          </a:p>
          <a:p>
            <a:pPr eaLnBrk="1" hangingPunct="1"/>
            <a:r>
              <a:rPr lang="ja-JP" altLang="en-US" sz="1500">
                <a:solidFill>
                  <a:srgbClr val="FFFF00"/>
                </a:solidFill>
                <a:ea typeface="ＤＦPOP体"/>
                <a:cs typeface="ＤＦPOP体"/>
              </a:rPr>
              <a:t>　③体内で発がん性物質に変化する</a:t>
            </a:r>
            <a:endParaRPr lang="en-US" altLang="ja-JP" sz="1500" dirty="0">
              <a:solidFill>
                <a:srgbClr val="FFFF00"/>
              </a:solidFill>
              <a:ea typeface="ＤＦPOP体"/>
              <a:cs typeface="ＤＦPOP体"/>
            </a:endParaRPr>
          </a:p>
          <a:p>
            <a:pPr eaLnBrk="1" hangingPunct="1"/>
            <a:endParaRPr lang="ja-JP" altLang="en-US" sz="1500" dirty="0">
              <a:solidFill>
                <a:srgbClr val="FFFF00"/>
              </a:solidFill>
              <a:ea typeface="ＤＦPOP体"/>
              <a:cs typeface="ＤＦPOP体"/>
            </a:endParaRPr>
          </a:p>
          <a:p>
            <a:pPr eaLnBrk="1" hangingPunct="1"/>
            <a:r>
              <a:rPr lang="ja-JP" altLang="en-US" sz="1500" dirty="0">
                <a:solidFill>
                  <a:srgbClr val="FFFF00"/>
                </a:solidFill>
                <a:ea typeface="ＤＦPOP体"/>
                <a:cs typeface="ＤＦPOP体"/>
              </a:rPr>
              <a:t>正解は（クリック</a:t>
            </a:r>
            <a:r>
              <a:rPr lang="ja-JP" altLang="en-US" sz="1500">
                <a:solidFill>
                  <a:srgbClr val="FFFF00"/>
                </a:solidFill>
                <a:ea typeface="ＤＦPOP体"/>
                <a:cs typeface="ＤＦPOP体"/>
              </a:rPr>
              <a:t>する）①②③全部です。</a:t>
            </a:r>
            <a:endParaRPr lang="en-US" altLang="ja-JP" sz="1500" dirty="0">
              <a:solidFill>
                <a:srgbClr val="FFFF00"/>
              </a:solidFill>
              <a:ea typeface="ＤＦPOP体"/>
              <a:cs typeface="ＤＦPOP体"/>
            </a:endParaRPr>
          </a:p>
          <a:p>
            <a:pPr eaLnBrk="1" hangingPunct="1"/>
            <a:r>
              <a:rPr lang="ja-JP" altLang="en-US" sz="1500">
                <a:solidFill>
                  <a:srgbClr val="FFFF00"/>
                </a:solidFill>
                <a:ea typeface="ＤＦPOP体"/>
                <a:cs typeface="ＤＦPOP体"/>
              </a:rPr>
              <a:t>ニコチンには、様々な害があります。</a:t>
            </a:r>
            <a:endParaRPr lang="en-US" altLang="ja-JP" sz="1500" dirty="0">
              <a:solidFill>
                <a:srgbClr val="FFFF00"/>
              </a:solidFill>
              <a:ea typeface="ＤＦPOP体"/>
              <a:cs typeface="ＤＦPOP体"/>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タバコのニコチンが、どれくらい血液の流れをじゃましているか、</a:t>
            </a:r>
            <a:endParaRPr kumimoji="1" lang="en-US" altLang="ja-JP" dirty="0"/>
          </a:p>
          <a:p>
            <a:r>
              <a:rPr kumimoji="1" lang="ja-JP" altLang="en-US"/>
              <a:t>ウサギの耳の血管をつかった実験の動画があるので見てみましょう。</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9</a:t>
            </a:fld>
            <a:endParaRPr lang="en-US" altLang="ja-JP"/>
          </a:p>
        </p:txBody>
      </p:sp>
    </p:spTree>
    <p:extLst>
      <p:ext uri="{BB962C8B-B14F-4D97-AF65-F5344CB8AC3E}">
        <p14:creationId xmlns:p14="http://schemas.microsoft.com/office/powerpoint/2010/main" val="137408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2D7DE9C-F4B2-C548-AFAB-04756E243B24}"/>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3131B55-34C2-DA4E-A15D-38828ED8FA90}"/>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B29B0F8F-D6A1-5745-8ED3-BD08C580E21F}"/>
              </a:ext>
            </a:extLst>
          </p:cNvPr>
          <p:cNvSpPr>
            <a:spLocks noGrp="1"/>
          </p:cNvSpPr>
          <p:nvPr>
            <p:ph type="dt" sz="half" idx="10"/>
          </p:nvPr>
        </p:nvSpPr>
        <p:spPr/>
        <p:txBody>
          <a:bodyPr/>
          <a:lstStyle/>
          <a:p>
            <a:fld id="{791A405F-1929-4E44-B452-EA02260E229A}" type="datetimeFigureOut">
              <a:rPr lang="ja-JP" altLang="en-US" smtClean="0">
                <a:solidFill>
                  <a:prstClr val="black">
                    <a:tint val="75000"/>
                  </a:prstClr>
                </a:solidFill>
              </a:rPr>
              <a:pPr/>
              <a:t>2022/3/17</a:t>
            </a:fld>
            <a:endParaRPr lang="ja-JP" altLang="en-US">
              <a:solidFill>
                <a:prstClr val="black">
                  <a:tint val="75000"/>
                </a:prstClr>
              </a:solidFill>
            </a:endParaRPr>
          </a:p>
        </p:txBody>
      </p:sp>
      <p:sp>
        <p:nvSpPr>
          <p:cNvPr id="5" name="フッター プレースホルダー 4">
            <a:extLst>
              <a:ext uri="{FF2B5EF4-FFF2-40B4-BE49-F238E27FC236}">
                <a16:creationId xmlns:a16="http://schemas.microsoft.com/office/drawing/2014/main" id="{6C4E9A50-AB59-1A41-8191-22EFD56BFFFA}"/>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a:extLst>
              <a:ext uri="{FF2B5EF4-FFF2-40B4-BE49-F238E27FC236}">
                <a16:creationId xmlns:a16="http://schemas.microsoft.com/office/drawing/2014/main" id="{9F866A6E-4D2A-E744-8F8B-0DE41057C307}"/>
              </a:ext>
            </a:extLst>
          </p:cNvPr>
          <p:cNvSpPr>
            <a:spLocks noGrp="1"/>
          </p:cNvSpPr>
          <p:nvPr>
            <p:ph type="sldNum" sz="quarter" idx="12"/>
          </p:nvPr>
        </p:nvSpPr>
        <p:spPr/>
        <p:txBody>
          <a:bodyPr/>
          <a:lstStyle/>
          <a:p>
            <a:fld id="{F6B379F5-C50F-4601-B272-976B899C8E5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453301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E07C872-19D8-A041-AEC5-700C4461C39C}"/>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46BBFE1-5320-C344-BD61-50527CD57CB8}"/>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D69E670-EBEF-E347-9C55-A6F1F4750D0B}"/>
              </a:ext>
            </a:extLst>
          </p:cNvPr>
          <p:cNvSpPr>
            <a:spLocks noGrp="1"/>
          </p:cNvSpPr>
          <p:nvPr>
            <p:ph type="dt" sz="half" idx="10"/>
          </p:nvPr>
        </p:nvSpPr>
        <p:spPr/>
        <p:txBody>
          <a:bodyPr/>
          <a:lstStyle/>
          <a:p>
            <a:fld id="{791A405F-1929-4E44-B452-EA02260E229A}" type="datetimeFigureOut">
              <a:rPr lang="ja-JP" altLang="en-US" smtClean="0">
                <a:solidFill>
                  <a:prstClr val="black">
                    <a:tint val="75000"/>
                  </a:prstClr>
                </a:solidFill>
              </a:rPr>
              <a:pPr/>
              <a:t>2022/3/17</a:t>
            </a:fld>
            <a:endParaRPr lang="ja-JP" altLang="en-US">
              <a:solidFill>
                <a:prstClr val="black">
                  <a:tint val="75000"/>
                </a:prstClr>
              </a:solidFill>
            </a:endParaRPr>
          </a:p>
        </p:txBody>
      </p:sp>
      <p:sp>
        <p:nvSpPr>
          <p:cNvPr id="5" name="フッター プレースホルダー 4">
            <a:extLst>
              <a:ext uri="{FF2B5EF4-FFF2-40B4-BE49-F238E27FC236}">
                <a16:creationId xmlns:a16="http://schemas.microsoft.com/office/drawing/2014/main" id="{672228BB-ECA9-9745-A459-5506BBCC3A3D}"/>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a:extLst>
              <a:ext uri="{FF2B5EF4-FFF2-40B4-BE49-F238E27FC236}">
                <a16:creationId xmlns:a16="http://schemas.microsoft.com/office/drawing/2014/main" id="{512ACB96-04F3-B54A-AD2A-157BC604B721}"/>
              </a:ext>
            </a:extLst>
          </p:cNvPr>
          <p:cNvSpPr>
            <a:spLocks noGrp="1"/>
          </p:cNvSpPr>
          <p:nvPr>
            <p:ph type="sldNum" sz="quarter" idx="12"/>
          </p:nvPr>
        </p:nvSpPr>
        <p:spPr/>
        <p:txBody>
          <a:bodyPr/>
          <a:lstStyle/>
          <a:p>
            <a:fld id="{F6B379F5-C50F-4601-B272-976B899C8E5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0875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B7CD406-9DA1-AA4A-A58A-C053AB07BD6E}"/>
              </a:ext>
            </a:extLst>
          </p:cNvPr>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887F0C2-8E79-2241-96F1-C98EFB3C5F74}"/>
              </a:ext>
            </a:extLst>
          </p:cNvPr>
          <p:cNvSpPr>
            <a:spLocks noGrp="1"/>
          </p:cNvSpPr>
          <p:nvPr>
            <p:ph type="body" orient="vert" idx="1"/>
          </p:nvPr>
        </p:nvSpPr>
        <p:spPr>
          <a:xfrm>
            <a:off x="628650" y="365125"/>
            <a:ext cx="58007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BE03B75-692A-A046-ACA8-38094963BE21}"/>
              </a:ext>
            </a:extLst>
          </p:cNvPr>
          <p:cNvSpPr>
            <a:spLocks noGrp="1"/>
          </p:cNvSpPr>
          <p:nvPr>
            <p:ph type="dt" sz="half" idx="10"/>
          </p:nvPr>
        </p:nvSpPr>
        <p:spPr/>
        <p:txBody>
          <a:bodyPr/>
          <a:lstStyle/>
          <a:p>
            <a:pPr fontAlgn="auto">
              <a:spcBef>
                <a:spcPts val="0"/>
              </a:spcBef>
              <a:spcAft>
                <a:spcPts val="0"/>
              </a:spcAft>
            </a:pPr>
            <a:fld id="{791A405F-1929-4E44-B452-EA02260E229A}" type="datetimeFigureOut">
              <a:rPr lang="ja-JP" altLang="en-US" smtClean="0">
                <a:solidFill>
                  <a:prstClr val="black">
                    <a:tint val="75000"/>
                  </a:prstClr>
                </a:solidFill>
                <a:latin typeface="Calibri"/>
              </a:rPr>
              <a:pPr fontAlgn="auto">
                <a:spcBef>
                  <a:spcPts val="0"/>
                </a:spcBef>
                <a:spcAft>
                  <a:spcPts val="0"/>
                </a:spcAft>
              </a:pPr>
              <a:t>2022/3/17</a:t>
            </a:fld>
            <a:endParaRPr lang="ja-JP" altLang="en-US">
              <a:solidFill>
                <a:prstClr val="black">
                  <a:tint val="75000"/>
                </a:prstClr>
              </a:solidFill>
              <a:latin typeface="Calibri"/>
            </a:endParaRPr>
          </a:p>
        </p:txBody>
      </p:sp>
      <p:sp>
        <p:nvSpPr>
          <p:cNvPr id="5" name="フッター プレースホルダー 4">
            <a:extLst>
              <a:ext uri="{FF2B5EF4-FFF2-40B4-BE49-F238E27FC236}">
                <a16:creationId xmlns:a16="http://schemas.microsoft.com/office/drawing/2014/main" id="{3D77783A-DD3B-044A-8AC8-79F733DB7FEF}"/>
              </a:ext>
            </a:extLst>
          </p:cNvPr>
          <p:cNvSpPr>
            <a:spLocks noGrp="1"/>
          </p:cNvSpPr>
          <p:nvPr>
            <p:ph type="ftr" sz="quarter" idx="11"/>
          </p:nvPr>
        </p:nvSpPr>
        <p:spPr/>
        <p:txBody>
          <a:bodyPr/>
          <a:lstStyle/>
          <a:p>
            <a:pPr fontAlgn="auto">
              <a:spcBef>
                <a:spcPts val="0"/>
              </a:spcBef>
              <a:spcAft>
                <a:spcPts val="0"/>
              </a:spcAft>
            </a:pPr>
            <a:endParaRPr lang="ja-JP" altLang="en-US">
              <a:solidFill>
                <a:prstClr val="black">
                  <a:tint val="75000"/>
                </a:prstClr>
              </a:solidFill>
              <a:latin typeface="Calibri"/>
            </a:endParaRPr>
          </a:p>
        </p:txBody>
      </p:sp>
      <p:sp>
        <p:nvSpPr>
          <p:cNvPr id="6" name="スライド番号プレースホルダー 5">
            <a:extLst>
              <a:ext uri="{FF2B5EF4-FFF2-40B4-BE49-F238E27FC236}">
                <a16:creationId xmlns:a16="http://schemas.microsoft.com/office/drawing/2014/main" id="{567AC3A2-01AD-514C-9BE5-947E5D7367E6}"/>
              </a:ext>
            </a:extLst>
          </p:cNvPr>
          <p:cNvSpPr>
            <a:spLocks noGrp="1"/>
          </p:cNvSpPr>
          <p:nvPr>
            <p:ph type="sldNum" sz="quarter" idx="12"/>
          </p:nvPr>
        </p:nvSpPr>
        <p:spPr/>
        <p:txBody>
          <a:bodyPr/>
          <a:lstStyle/>
          <a:p>
            <a:pPr fontAlgn="auto">
              <a:spcBef>
                <a:spcPts val="0"/>
              </a:spcBef>
              <a:spcAft>
                <a:spcPts val="0"/>
              </a:spcAft>
            </a:pPr>
            <a:fld id="{F6B379F5-C50F-4601-B272-976B899C8E55}" type="slidenum">
              <a:rPr lang="ja-JP" altLang="en-US" smtClean="0">
                <a:solidFill>
                  <a:prstClr val="black">
                    <a:tint val="75000"/>
                  </a:prstClr>
                </a:solidFill>
                <a:latin typeface="Calibri"/>
              </a:rPr>
              <a:pPr fontAlgn="auto">
                <a:spcBef>
                  <a:spcPts val="0"/>
                </a:spcBef>
                <a:spcAft>
                  <a:spcPts val="0"/>
                </a:spcAft>
              </a:pPr>
              <a:t>‹#›</a:t>
            </a:fld>
            <a:endParaRPr lang="ja-JP" altLang="en-US">
              <a:solidFill>
                <a:prstClr val="black">
                  <a:tint val="75000"/>
                </a:prstClr>
              </a:solidFill>
              <a:latin typeface="Calibri"/>
            </a:endParaRPr>
          </a:p>
        </p:txBody>
      </p:sp>
    </p:spTree>
    <p:extLst>
      <p:ext uri="{BB962C8B-B14F-4D97-AF65-F5344CB8AC3E}">
        <p14:creationId xmlns:p14="http://schemas.microsoft.com/office/powerpoint/2010/main" val="36882409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685800" y="609600"/>
            <a:ext cx="7772400" cy="54864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A13E182-8C44-455A-B7AB-373A5F4E817A}" type="slidenum">
              <a:rPr lang="en-US" altLang="ja-JP">
                <a:solidFill>
                  <a:prstClr val="black">
                    <a:tint val="75000"/>
                  </a:prstClr>
                </a:solidFill>
              </a:rPr>
              <a:pPr>
                <a:defRPr/>
              </a:pPr>
              <a:t>‹#›</a:t>
            </a:fld>
            <a:endParaRPr lang="en-US" altLang="ja-JP">
              <a:solidFill>
                <a:prstClr val="black">
                  <a:tint val="75000"/>
                </a:prstClr>
              </a:solidFill>
            </a:endParaRPr>
          </a:p>
        </p:txBody>
      </p:sp>
    </p:spTree>
    <p:extLst>
      <p:ext uri="{BB962C8B-B14F-4D97-AF65-F5344CB8AC3E}">
        <p14:creationId xmlns:p14="http://schemas.microsoft.com/office/powerpoint/2010/main" val="20598764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a:t>マスタ タイトルの書式設定</a:t>
            </a:r>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63A5126F-AC10-4501-9F02-0766F60AFC63}" type="slidenum">
              <a:rPr lang="en-US" altLang="ja-JP"/>
              <a:pPr>
                <a:defRPr/>
              </a:pPr>
              <a:t>‹#›</a:t>
            </a:fld>
            <a:endParaRPr lang="en-US" altLang="ja-JP"/>
          </a:p>
        </p:txBody>
      </p:sp>
    </p:spTree>
    <p:extLst>
      <p:ext uri="{BB962C8B-B14F-4D97-AF65-F5344CB8AC3E}">
        <p14:creationId xmlns:p14="http://schemas.microsoft.com/office/powerpoint/2010/main" val="22244963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セクション見出し">
    <p:spTree>
      <p:nvGrpSpPr>
        <p:cNvPr id="1" name=""/>
        <p:cNvGrpSpPr/>
        <p:nvPr/>
      </p:nvGrpSpPr>
      <p:grpSpPr>
        <a:xfrm>
          <a:off x="0" y="0"/>
          <a:ext cx="0" cy="0"/>
          <a:chOff x="0" y="0"/>
          <a:chExt cx="0" cy="0"/>
        </a:xfrm>
      </p:grpSpPr>
      <p:sp>
        <p:nvSpPr>
          <p:cNvPr id="10" name="タイトル 1"/>
          <p:cNvSpPr>
            <a:spLocks noGrp="1"/>
          </p:cNvSpPr>
          <p:nvPr>
            <p:ph type="title"/>
          </p:nvPr>
        </p:nvSpPr>
        <p:spPr>
          <a:xfrm>
            <a:off x="673487" y="0"/>
            <a:ext cx="7622565" cy="1143000"/>
          </a:xfrm>
        </p:spPr>
        <p:txBody>
          <a:bodyPr/>
          <a:lstStyle>
            <a:lvl1pPr algn="l">
              <a:defRPr sz="3600" u="none">
                <a:effectLst>
                  <a:outerShdw blurRad="50800" dist="38100" dir="2700000" algn="tl" rotWithShape="0">
                    <a:schemeClr val="bg1">
                      <a:alpha val="40000"/>
                    </a:schemeClr>
                  </a:outerShdw>
                </a:effectLst>
              </a:defRPr>
            </a:lvl1pPr>
          </a:lstStyle>
          <a:p>
            <a:r>
              <a:rPr lang="ja-JP" altLang="en-US" dirty="0"/>
              <a:t>マスタ タイトルの書式設定</a:t>
            </a:r>
          </a:p>
        </p:txBody>
      </p:sp>
      <p:sp>
        <p:nvSpPr>
          <p:cNvPr id="3" name="Rectangle 4"/>
          <p:cNvSpPr>
            <a:spLocks noGrp="1" noChangeArrowheads="1"/>
          </p:cNvSpPr>
          <p:nvPr>
            <p:ph type="dt" sz="half" idx="10"/>
          </p:nvPr>
        </p:nvSpPr>
        <p:spPr/>
        <p:txBody>
          <a:bodyPr lIns="75731" tIns="37865" rIns="75731" bIns="37865"/>
          <a:lstStyle>
            <a:lvl1pPr fontAlgn="auto">
              <a:spcBef>
                <a:spcPts val="0"/>
              </a:spcBef>
              <a:spcAft>
                <a:spcPts val="0"/>
              </a:spcAft>
              <a:defRPr kumimoji="0">
                <a:solidFill>
                  <a:srgbClr val="000000"/>
                </a:solidFill>
                <a:latin typeface="Times" charset="0"/>
                <a:ea typeface="Osaka" charset="0"/>
                <a:cs typeface="Osaka" charset="0"/>
              </a:defRPr>
            </a:lvl1pPr>
          </a:lstStyle>
          <a:p>
            <a:pPr>
              <a:defRPr/>
            </a:pPr>
            <a:endParaRPr lang="en-US" altLang="ja-JP"/>
          </a:p>
        </p:txBody>
      </p:sp>
      <p:sp>
        <p:nvSpPr>
          <p:cNvPr id="4" name="Rectangle 5"/>
          <p:cNvSpPr>
            <a:spLocks noGrp="1" noChangeArrowheads="1"/>
          </p:cNvSpPr>
          <p:nvPr>
            <p:ph type="ftr" sz="quarter" idx="11"/>
          </p:nvPr>
        </p:nvSpPr>
        <p:spPr/>
        <p:txBody>
          <a:bodyPr/>
          <a:lstStyle>
            <a:lvl1pPr fontAlgn="auto">
              <a:spcBef>
                <a:spcPts val="0"/>
              </a:spcBef>
              <a:spcAft>
                <a:spcPts val="0"/>
              </a:spcAft>
              <a:defRPr kumimoji="0"/>
            </a:lvl1pPr>
          </a:lstStyle>
          <a:p>
            <a:pPr>
              <a:defRPr/>
            </a:pPr>
            <a:endParaRPr lang="en-US" altLang="ja-JP">
              <a:solidFill>
                <a:prstClr val="black">
                  <a:tint val="75000"/>
                </a:prstClr>
              </a:solidFill>
            </a:endParaRPr>
          </a:p>
        </p:txBody>
      </p:sp>
    </p:spTree>
    <p:extLst>
      <p:ext uri="{BB962C8B-B14F-4D97-AF65-F5344CB8AC3E}">
        <p14:creationId xmlns:p14="http://schemas.microsoft.com/office/powerpoint/2010/main" val="34317169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セクション見出し">
    <p:spTree>
      <p:nvGrpSpPr>
        <p:cNvPr id="1" name=""/>
        <p:cNvGrpSpPr/>
        <p:nvPr/>
      </p:nvGrpSpPr>
      <p:grpSpPr>
        <a:xfrm>
          <a:off x="0" y="0"/>
          <a:ext cx="0" cy="0"/>
          <a:chOff x="0" y="0"/>
          <a:chExt cx="0" cy="0"/>
        </a:xfrm>
      </p:grpSpPr>
      <p:sp>
        <p:nvSpPr>
          <p:cNvPr id="10" name="タイトル 1"/>
          <p:cNvSpPr>
            <a:spLocks noGrp="1"/>
          </p:cNvSpPr>
          <p:nvPr>
            <p:ph type="title"/>
          </p:nvPr>
        </p:nvSpPr>
        <p:spPr>
          <a:xfrm>
            <a:off x="673487" y="0"/>
            <a:ext cx="7622565" cy="1143000"/>
          </a:xfrm>
        </p:spPr>
        <p:txBody>
          <a:bodyPr/>
          <a:lstStyle>
            <a:lvl1pPr algn="l">
              <a:defRPr sz="3600" u="none">
                <a:effectLst>
                  <a:outerShdw blurRad="50800" dist="38100" dir="2700000" algn="tl" rotWithShape="0">
                    <a:schemeClr val="bg1">
                      <a:alpha val="40000"/>
                    </a:schemeClr>
                  </a:outerShdw>
                </a:effectLst>
              </a:defRPr>
            </a:lvl1pPr>
          </a:lstStyle>
          <a:p>
            <a:r>
              <a:rPr lang="ja-JP" altLang="en-US" dirty="0"/>
              <a:t>マスタ タイトルの書式設定</a:t>
            </a:r>
          </a:p>
        </p:txBody>
      </p:sp>
      <p:sp>
        <p:nvSpPr>
          <p:cNvPr id="3" name="Rectangle 4"/>
          <p:cNvSpPr>
            <a:spLocks noGrp="1" noChangeArrowheads="1"/>
          </p:cNvSpPr>
          <p:nvPr>
            <p:ph type="dt" sz="half" idx="10"/>
          </p:nvPr>
        </p:nvSpPr>
        <p:spPr/>
        <p:txBody>
          <a:bodyPr lIns="75731" tIns="37865" rIns="75731" bIns="37865"/>
          <a:lstStyle>
            <a:lvl1pPr fontAlgn="auto">
              <a:spcBef>
                <a:spcPts val="0"/>
              </a:spcBef>
              <a:spcAft>
                <a:spcPts val="0"/>
              </a:spcAft>
              <a:defRPr kumimoji="0">
                <a:solidFill>
                  <a:srgbClr val="000000"/>
                </a:solidFill>
                <a:latin typeface="Times" charset="0"/>
                <a:ea typeface="Osaka" charset="0"/>
                <a:cs typeface="Osaka" charset="0"/>
              </a:defRPr>
            </a:lvl1pPr>
          </a:lstStyle>
          <a:p>
            <a:pPr>
              <a:defRPr/>
            </a:pPr>
            <a:endParaRPr lang="en-US" altLang="ja-JP"/>
          </a:p>
        </p:txBody>
      </p:sp>
      <p:sp>
        <p:nvSpPr>
          <p:cNvPr id="4" name="Rectangle 5"/>
          <p:cNvSpPr>
            <a:spLocks noGrp="1" noChangeArrowheads="1"/>
          </p:cNvSpPr>
          <p:nvPr>
            <p:ph type="ftr" sz="quarter" idx="11"/>
          </p:nvPr>
        </p:nvSpPr>
        <p:spPr/>
        <p:txBody>
          <a:bodyPr/>
          <a:lstStyle>
            <a:lvl1pPr fontAlgn="auto">
              <a:spcBef>
                <a:spcPts val="0"/>
              </a:spcBef>
              <a:spcAft>
                <a:spcPts val="0"/>
              </a:spcAft>
              <a:defRPr kumimoji="0"/>
            </a:lvl1pPr>
          </a:lstStyle>
          <a:p>
            <a:pPr>
              <a:defRPr/>
            </a:pPr>
            <a:endParaRPr lang="en-US" altLang="ja-JP">
              <a:solidFill>
                <a:prstClr val="black">
                  <a:tint val="75000"/>
                </a:prstClr>
              </a:solidFill>
            </a:endParaRPr>
          </a:p>
        </p:txBody>
      </p:sp>
    </p:spTree>
    <p:extLst>
      <p:ext uri="{BB962C8B-B14F-4D97-AF65-F5344CB8AC3E}">
        <p14:creationId xmlns:p14="http://schemas.microsoft.com/office/powerpoint/2010/main" val="29703925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セクション見出し">
    <p:spTree>
      <p:nvGrpSpPr>
        <p:cNvPr id="1" name=""/>
        <p:cNvGrpSpPr/>
        <p:nvPr/>
      </p:nvGrpSpPr>
      <p:grpSpPr>
        <a:xfrm>
          <a:off x="0" y="0"/>
          <a:ext cx="0" cy="0"/>
          <a:chOff x="0" y="0"/>
          <a:chExt cx="0" cy="0"/>
        </a:xfrm>
      </p:grpSpPr>
      <p:sp>
        <p:nvSpPr>
          <p:cNvPr id="10" name="タイトル 1"/>
          <p:cNvSpPr>
            <a:spLocks noGrp="1"/>
          </p:cNvSpPr>
          <p:nvPr>
            <p:ph type="title"/>
          </p:nvPr>
        </p:nvSpPr>
        <p:spPr>
          <a:xfrm>
            <a:off x="673487" y="0"/>
            <a:ext cx="7622565" cy="1143000"/>
          </a:xfrm>
        </p:spPr>
        <p:txBody>
          <a:bodyPr/>
          <a:lstStyle>
            <a:lvl1pPr algn="l">
              <a:defRPr sz="3600" u="none">
                <a:effectLst>
                  <a:outerShdw blurRad="50800" dist="38100" dir="2700000" algn="tl" rotWithShape="0">
                    <a:schemeClr val="bg1">
                      <a:alpha val="40000"/>
                    </a:schemeClr>
                  </a:outerShdw>
                </a:effectLst>
              </a:defRPr>
            </a:lvl1pPr>
          </a:lstStyle>
          <a:p>
            <a:r>
              <a:rPr lang="ja-JP" altLang="en-US" dirty="0"/>
              <a:t>マスタ タイトルの書式設定</a:t>
            </a:r>
          </a:p>
        </p:txBody>
      </p:sp>
      <p:sp>
        <p:nvSpPr>
          <p:cNvPr id="3" name="Rectangle 4"/>
          <p:cNvSpPr>
            <a:spLocks noGrp="1" noChangeArrowheads="1"/>
          </p:cNvSpPr>
          <p:nvPr>
            <p:ph type="dt" sz="half" idx="10"/>
          </p:nvPr>
        </p:nvSpPr>
        <p:spPr/>
        <p:txBody>
          <a:bodyPr lIns="75731" tIns="37865" rIns="75731" bIns="37865"/>
          <a:lstStyle>
            <a:lvl1pPr fontAlgn="auto">
              <a:spcBef>
                <a:spcPts val="0"/>
              </a:spcBef>
              <a:spcAft>
                <a:spcPts val="0"/>
              </a:spcAft>
              <a:defRPr kumimoji="0">
                <a:solidFill>
                  <a:srgbClr val="000000"/>
                </a:solidFill>
                <a:latin typeface="Times" charset="0"/>
                <a:ea typeface="Osaka" charset="0"/>
                <a:cs typeface="Osaka" charset="0"/>
              </a:defRPr>
            </a:lvl1pPr>
          </a:lstStyle>
          <a:p>
            <a:pPr>
              <a:defRPr/>
            </a:pPr>
            <a:endParaRPr lang="en-US" altLang="ja-JP"/>
          </a:p>
        </p:txBody>
      </p:sp>
      <p:sp>
        <p:nvSpPr>
          <p:cNvPr id="4" name="Rectangle 5"/>
          <p:cNvSpPr>
            <a:spLocks noGrp="1" noChangeArrowheads="1"/>
          </p:cNvSpPr>
          <p:nvPr>
            <p:ph type="ftr" sz="quarter" idx="11"/>
          </p:nvPr>
        </p:nvSpPr>
        <p:spPr/>
        <p:txBody>
          <a:bodyPr/>
          <a:lstStyle>
            <a:lvl1pPr fontAlgn="auto">
              <a:spcBef>
                <a:spcPts val="0"/>
              </a:spcBef>
              <a:spcAft>
                <a:spcPts val="0"/>
              </a:spcAft>
              <a:defRPr kumimoji="0"/>
            </a:lvl1pPr>
          </a:lstStyle>
          <a:p>
            <a:pPr>
              <a:defRPr/>
            </a:pPr>
            <a:endParaRPr lang="en-US" altLang="ja-JP">
              <a:solidFill>
                <a:prstClr val="black">
                  <a:tint val="75000"/>
                </a:prstClr>
              </a:solidFill>
            </a:endParaRPr>
          </a:p>
        </p:txBody>
      </p:sp>
    </p:spTree>
    <p:extLst>
      <p:ext uri="{BB962C8B-B14F-4D97-AF65-F5344CB8AC3E}">
        <p14:creationId xmlns:p14="http://schemas.microsoft.com/office/powerpoint/2010/main" val="29112399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セクション見出し">
    <p:spTree>
      <p:nvGrpSpPr>
        <p:cNvPr id="1" name=""/>
        <p:cNvGrpSpPr/>
        <p:nvPr/>
      </p:nvGrpSpPr>
      <p:grpSpPr>
        <a:xfrm>
          <a:off x="0" y="0"/>
          <a:ext cx="0" cy="0"/>
          <a:chOff x="0" y="0"/>
          <a:chExt cx="0" cy="0"/>
        </a:xfrm>
      </p:grpSpPr>
      <p:sp>
        <p:nvSpPr>
          <p:cNvPr id="10" name="タイトル 1"/>
          <p:cNvSpPr>
            <a:spLocks noGrp="1"/>
          </p:cNvSpPr>
          <p:nvPr>
            <p:ph type="title"/>
          </p:nvPr>
        </p:nvSpPr>
        <p:spPr>
          <a:xfrm>
            <a:off x="673487" y="0"/>
            <a:ext cx="7622565" cy="1143000"/>
          </a:xfrm>
        </p:spPr>
        <p:txBody>
          <a:bodyPr/>
          <a:lstStyle>
            <a:lvl1pPr algn="l">
              <a:defRPr sz="3600" u="none">
                <a:effectLst>
                  <a:outerShdw blurRad="50800" dist="38100" dir="2700000" algn="tl" rotWithShape="0">
                    <a:schemeClr val="bg1">
                      <a:alpha val="40000"/>
                    </a:schemeClr>
                  </a:outerShdw>
                </a:effectLst>
              </a:defRPr>
            </a:lvl1pPr>
          </a:lstStyle>
          <a:p>
            <a:r>
              <a:rPr lang="ja-JP" altLang="en-US" dirty="0"/>
              <a:t>マスタ タイトルの書式設定</a:t>
            </a:r>
          </a:p>
        </p:txBody>
      </p:sp>
      <p:sp>
        <p:nvSpPr>
          <p:cNvPr id="3" name="Rectangle 4"/>
          <p:cNvSpPr>
            <a:spLocks noGrp="1" noChangeArrowheads="1"/>
          </p:cNvSpPr>
          <p:nvPr>
            <p:ph type="dt" sz="half" idx="10"/>
          </p:nvPr>
        </p:nvSpPr>
        <p:spPr/>
        <p:txBody>
          <a:bodyPr lIns="75731" tIns="37865" rIns="75731" bIns="37865"/>
          <a:lstStyle>
            <a:lvl1pPr fontAlgn="auto">
              <a:spcBef>
                <a:spcPts val="0"/>
              </a:spcBef>
              <a:spcAft>
                <a:spcPts val="0"/>
              </a:spcAft>
              <a:defRPr kumimoji="0">
                <a:solidFill>
                  <a:srgbClr val="000000"/>
                </a:solidFill>
                <a:latin typeface="Times" charset="0"/>
                <a:ea typeface="Osaka" charset="0"/>
                <a:cs typeface="Osaka" charset="0"/>
              </a:defRPr>
            </a:lvl1pPr>
          </a:lstStyle>
          <a:p>
            <a:pPr>
              <a:defRPr/>
            </a:pPr>
            <a:endParaRPr lang="en-US" altLang="ja-JP"/>
          </a:p>
        </p:txBody>
      </p:sp>
      <p:sp>
        <p:nvSpPr>
          <p:cNvPr id="4" name="Rectangle 5"/>
          <p:cNvSpPr>
            <a:spLocks noGrp="1" noChangeArrowheads="1"/>
          </p:cNvSpPr>
          <p:nvPr>
            <p:ph type="ftr" sz="quarter" idx="11"/>
          </p:nvPr>
        </p:nvSpPr>
        <p:spPr/>
        <p:txBody>
          <a:bodyPr/>
          <a:lstStyle>
            <a:lvl1pPr fontAlgn="auto">
              <a:spcBef>
                <a:spcPts val="0"/>
              </a:spcBef>
              <a:spcAft>
                <a:spcPts val="0"/>
              </a:spcAft>
              <a:defRPr kumimoji="0"/>
            </a:lvl1pPr>
          </a:lstStyle>
          <a:p>
            <a:pPr>
              <a:defRPr/>
            </a:pPr>
            <a:endParaRPr lang="en-US" altLang="ja-JP">
              <a:solidFill>
                <a:prstClr val="black">
                  <a:tint val="75000"/>
                </a:prstClr>
              </a:solidFill>
            </a:endParaRPr>
          </a:p>
        </p:txBody>
      </p:sp>
    </p:spTree>
    <p:extLst>
      <p:ext uri="{BB962C8B-B14F-4D97-AF65-F5344CB8AC3E}">
        <p14:creationId xmlns:p14="http://schemas.microsoft.com/office/powerpoint/2010/main" val="29906233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x">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85800" y="1981200"/>
            <a:ext cx="3810000" cy="41148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648200" y="1981200"/>
            <a:ext cx="3810000" cy="41148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9C2F2FC6-D947-4E58-8D3F-52ACBCDE776E}" type="slidenum">
              <a:rPr lang="en-US" altLang="ja-JP"/>
              <a:pPr>
                <a:defRPr/>
              </a:pPr>
              <a:t>‹#›</a:t>
            </a:fld>
            <a:endParaRPr lang="en-US" altLang="ja-JP"/>
          </a:p>
        </p:txBody>
      </p:sp>
    </p:spTree>
    <p:extLst>
      <p:ext uri="{BB962C8B-B14F-4D97-AF65-F5344CB8AC3E}">
        <p14:creationId xmlns:p14="http://schemas.microsoft.com/office/powerpoint/2010/main" val="3090633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31E0173-84A6-6A49-984B-E954A704D0B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0FDD843-28BA-CC4E-A8D7-FD032E52876A}"/>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5593604-20B5-294D-A5EF-FFCF2A031769}"/>
              </a:ext>
            </a:extLst>
          </p:cNvPr>
          <p:cNvSpPr>
            <a:spLocks noGrp="1"/>
          </p:cNvSpPr>
          <p:nvPr>
            <p:ph type="dt" sz="half" idx="10"/>
          </p:nvPr>
        </p:nvSpPr>
        <p:spPr/>
        <p:txBody>
          <a:bodyPr/>
          <a:lstStyle/>
          <a:p>
            <a:fld id="{791A405F-1929-4E44-B452-EA02260E229A}" type="datetimeFigureOut">
              <a:rPr lang="ja-JP" altLang="en-US" smtClean="0">
                <a:solidFill>
                  <a:prstClr val="black">
                    <a:tint val="75000"/>
                  </a:prstClr>
                </a:solidFill>
              </a:rPr>
              <a:pPr/>
              <a:t>2022/3/17</a:t>
            </a:fld>
            <a:endParaRPr lang="ja-JP" altLang="en-US">
              <a:solidFill>
                <a:prstClr val="black">
                  <a:tint val="75000"/>
                </a:prstClr>
              </a:solidFill>
            </a:endParaRPr>
          </a:p>
        </p:txBody>
      </p:sp>
      <p:sp>
        <p:nvSpPr>
          <p:cNvPr id="5" name="フッター プレースホルダー 4">
            <a:extLst>
              <a:ext uri="{FF2B5EF4-FFF2-40B4-BE49-F238E27FC236}">
                <a16:creationId xmlns:a16="http://schemas.microsoft.com/office/drawing/2014/main" id="{4676529A-BF50-EF4B-A66B-39ACC75D9E44}"/>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a:extLst>
              <a:ext uri="{FF2B5EF4-FFF2-40B4-BE49-F238E27FC236}">
                <a16:creationId xmlns:a16="http://schemas.microsoft.com/office/drawing/2014/main" id="{DCE3284A-9BA1-9240-A1CB-3783C609AF19}"/>
              </a:ext>
            </a:extLst>
          </p:cNvPr>
          <p:cNvSpPr>
            <a:spLocks noGrp="1"/>
          </p:cNvSpPr>
          <p:nvPr>
            <p:ph type="sldNum" sz="quarter" idx="12"/>
          </p:nvPr>
        </p:nvSpPr>
        <p:spPr/>
        <p:txBody>
          <a:bodyPr/>
          <a:lstStyle/>
          <a:p>
            <a:fld id="{F6B379F5-C50F-4601-B272-976B899C8E5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33560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235704-D958-5E49-A515-41D06942BFB0}"/>
              </a:ext>
            </a:extLst>
          </p:cNvPr>
          <p:cNvSpPr>
            <a:spLocks noGrp="1"/>
          </p:cNvSpPr>
          <p:nvPr>
            <p:ph type="title"/>
          </p:nvPr>
        </p:nvSpPr>
        <p:spPr>
          <a:xfrm>
            <a:off x="623888" y="1709739"/>
            <a:ext cx="7886700" cy="2852737"/>
          </a:xfrm>
        </p:spPr>
        <p:txBody>
          <a:bodyPr anchor="b"/>
          <a:lstStyle>
            <a:lvl1pPr>
              <a:defRPr sz="45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D8872A5-D94A-5343-8837-050845B6454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3422A7C9-F000-AC44-9F64-1746D7AAC924}"/>
              </a:ext>
            </a:extLst>
          </p:cNvPr>
          <p:cNvSpPr>
            <a:spLocks noGrp="1"/>
          </p:cNvSpPr>
          <p:nvPr>
            <p:ph type="dt" sz="half" idx="10"/>
          </p:nvPr>
        </p:nvSpPr>
        <p:spPr/>
        <p:txBody>
          <a:bodyPr/>
          <a:lstStyle/>
          <a:p>
            <a:fld id="{791A405F-1929-4E44-B452-EA02260E229A}" type="datetimeFigureOut">
              <a:rPr lang="ja-JP" altLang="en-US" smtClean="0">
                <a:solidFill>
                  <a:prstClr val="black">
                    <a:tint val="75000"/>
                  </a:prstClr>
                </a:solidFill>
              </a:rPr>
              <a:pPr/>
              <a:t>2022/3/17</a:t>
            </a:fld>
            <a:endParaRPr lang="ja-JP" altLang="en-US">
              <a:solidFill>
                <a:prstClr val="black">
                  <a:tint val="75000"/>
                </a:prstClr>
              </a:solidFill>
            </a:endParaRPr>
          </a:p>
        </p:txBody>
      </p:sp>
      <p:sp>
        <p:nvSpPr>
          <p:cNvPr id="5" name="フッター プレースホルダー 4">
            <a:extLst>
              <a:ext uri="{FF2B5EF4-FFF2-40B4-BE49-F238E27FC236}">
                <a16:creationId xmlns:a16="http://schemas.microsoft.com/office/drawing/2014/main" id="{051EF06E-C08F-CB40-939A-652D94ED5792}"/>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a:extLst>
              <a:ext uri="{FF2B5EF4-FFF2-40B4-BE49-F238E27FC236}">
                <a16:creationId xmlns:a16="http://schemas.microsoft.com/office/drawing/2014/main" id="{B8E507FA-2AC2-B142-964F-73C4DAF36B3E}"/>
              </a:ext>
            </a:extLst>
          </p:cNvPr>
          <p:cNvSpPr>
            <a:spLocks noGrp="1"/>
          </p:cNvSpPr>
          <p:nvPr>
            <p:ph type="sldNum" sz="quarter" idx="12"/>
          </p:nvPr>
        </p:nvSpPr>
        <p:spPr/>
        <p:txBody>
          <a:bodyPr/>
          <a:lstStyle/>
          <a:p>
            <a:fld id="{F6B379F5-C50F-4601-B272-976B899C8E5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8831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A08773A-DA44-3E42-A1EF-1E78494B617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83E7482-ADD8-994E-A5D2-18B643ED8F82}"/>
              </a:ext>
            </a:extLst>
          </p:cNvPr>
          <p:cNvSpPr>
            <a:spLocks noGrp="1"/>
          </p:cNvSpPr>
          <p:nvPr>
            <p:ph sz="half" idx="1"/>
          </p:nvPr>
        </p:nvSpPr>
        <p:spPr>
          <a:xfrm>
            <a:off x="6286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E1BE952-5A40-0B42-B36E-422841C6EB93}"/>
              </a:ext>
            </a:extLst>
          </p:cNvPr>
          <p:cNvSpPr>
            <a:spLocks noGrp="1"/>
          </p:cNvSpPr>
          <p:nvPr>
            <p:ph sz="half" idx="2"/>
          </p:nvPr>
        </p:nvSpPr>
        <p:spPr>
          <a:xfrm>
            <a:off x="46291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F11C6C55-37BE-774C-A7DB-6115029032CF}"/>
              </a:ext>
            </a:extLst>
          </p:cNvPr>
          <p:cNvSpPr>
            <a:spLocks noGrp="1"/>
          </p:cNvSpPr>
          <p:nvPr>
            <p:ph type="dt" sz="half" idx="10"/>
          </p:nvPr>
        </p:nvSpPr>
        <p:spPr/>
        <p:txBody>
          <a:bodyPr/>
          <a:lstStyle/>
          <a:p>
            <a:fld id="{791A405F-1929-4E44-B452-EA02260E229A}" type="datetimeFigureOut">
              <a:rPr lang="ja-JP" altLang="en-US" smtClean="0">
                <a:solidFill>
                  <a:prstClr val="black">
                    <a:tint val="75000"/>
                  </a:prstClr>
                </a:solidFill>
              </a:rPr>
              <a:pPr/>
              <a:t>2022/3/17</a:t>
            </a:fld>
            <a:endParaRPr lang="ja-JP" altLang="en-US">
              <a:solidFill>
                <a:prstClr val="black">
                  <a:tint val="75000"/>
                </a:prstClr>
              </a:solidFill>
            </a:endParaRPr>
          </a:p>
        </p:txBody>
      </p:sp>
      <p:sp>
        <p:nvSpPr>
          <p:cNvPr id="6" name="フッター プレースホルダー 5">
            <a:extLst>
              <a:ext uri="{FF2B5EF4-FFF2-40B4-BE49-F238E27FC236}">
                <a16:creationId xmlns:a16="http://schemas.microsoft.com/office/drawing/2014/main" id="{A42E002D-C1D1-0345-B91C-9E9F7202F3FF}"/>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a:extLst>
              <a:ext uri="{FF2B5EF4-FFF2-40B4-BE49-F238E27FC236}">
                <a16:creationId xmlns:a16="http://schemas.microsoft.com/office/drawing/2014/main" id="{0E549E42-143F-774D-841A-9952F1E62497}"/>
              </a:ext>
            </a:extLst>
          </p:cNvPr>
          <p:cNvSpPr>
            <a:spLocks noGrp="1"/>
          </p:cNvSpPr>
          <p:nvPr>
            <p:ph type="sldNum" sz="quarter" idx="12"/>
          </p:nvPr>
        </p:nvSpPr>
        <p:spPr/>
        <p:txBody>
          <a:bodyPr/>
          <a:lstStyle/>
          <a:p>
            <a:fld id="{F6B379F5-C50F-4601-B272-976B899C8E5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76804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70AD39-4A33-7947-AF15-783EEBCF8347}"/>
              </a:ext>
            </a:extLst>
          </p:cNvPr>
          <p:cNvSpPr>
            <a:spLocks noGrp="1"/>
          </p:cNvSpPr>
          <p:nvPr>
            <p:ph type="title"/>
          </p:nvPr>
        </p:nvSpPr>
        <p:spPr>
          <a:xfrm>
            <a:off x="629841" y="365126"/>
            <a:ext cx="78867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0ECD1BF-0E23-0F48-9861-474193F12EF4}"/>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F5C641B-A672-614F-99BD-6A198B5DE1A1}"/>
              </a:ext>
            </a:extLst>
          </p:cNvPr>
          <p:cNvSpPr>
            <a:spLocks noGrp="1"/>
          </p:cNvSpPr>
          <p:nvPr>
            <p:ph sz="half" idx="2"/>
          </p:nvPr>
        </p:nvSpPr>
        <p:spPr>
          <a:xfrm>
            <a:off x="629842" y="2505075"/>
            <a:ext cx="3868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C68496C-2DB6-764F-AFF2-16EA00DDE098}"/>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3BD91545-27CA-3947-85FE-7E86ED273110}"/>
              </a:ext>
            </a:extLst>
          </p:cNvPr>
          <p:cNvSpPr>
            <a:spLocks noGrp="1"/>
          </p:cNvSpPr>
          <p:nvPr>
            <p:ph sz="quarter" idx="4"/>
          </p:nvPr>
        </p:nvSpPr>
        <p:spPr>
          <a:xfrm>
            <a:off x="4629150" y="2505075"/>
            <a:ext cx="3887391"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6F086786-6411-6F4B-87A7-BD2B9544E367}"/>
              </a:ext>
            </a:extLst>
          </p:cNvPr>
          <p:cNvSpPr>
            <a:spLocks noGrp="1"/>
          </p:cNvSpPr>
          <p:nvPr>
            <p:ph type="dt" sz="half" idx="10"/>
          </p:nvPr>
        </p:nvSpPr>
        <p:spPr/>
        <p:txBody>
          <a:bodyPr/>
          <a:lstStyle/>
          <a:p>
            <a:fld id="{791A405F-1929-4E44-B452-EA02260E229A}" type="datetimeFigureOut">
              <a:rPr lang="ja-JP" altLang="en-US" smtClean="0">
                <a:solidFill>
                  <a:prstClr val="black">
                    <a:tint val="75000"/>
                  </a:prstClr>
                </a:solidFill>
              </a:rPr>
              <a:pPr/>
              <a:t>2022/3/17</a:t>
            </a:fld>
            <a:endParaRPr lang="ja-JP" altLang="en-US">
              <a:solidFill>
                <a:prstClr val="black">
                  <a:tint val="75000"/>
                </a:prstClr>
              </a:solidFill>
            </a:endParaRPr>
          </a:p>
        </p:txBody>
      </p:sp>
      <p:sp>
        <p:nvSpPr>
          <p:cNvPr id="8" name="フッター プレースホルダー 7">
            <a:extLst>
              <a:ext uri="{FF2B5EF4-FFF2-40B4-BE49-F238E27FC236}">
                <a16:creationId xmlns:a16="http://schemas.microsoft.com/office/drawing/2014/main" id="{50469734-1C27-AB4D-AB4B-1C07393E2D81}"/>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a:extLst>
              <a:ext uri="{FF2B5EF4-FFF2-40B4-BE49-F238E27FC236}">
                <a16:creationId xmlns:a16="http://schemas.microsoft.com/office/drawing/2014/main" id="{FD2EA55C-6E89-424C-857C-0350F7FB2A31}"/>
              </a:ext>
            </a:extLst>
          </p:cNvPr>
          <p:cNvSpPr>
            <a:spLocks noGrp="1"/>
          </p:cNvSpPr>
          <p:nvPr>
            <p:ph type="sldNum" sz="quarter" idx="12"/>
          </p:nvPr>
        </p:nvSpPr>
        <p:spPr/>
        <p:txBody>
          <a:bodyPr/>
          <a:lstStyle/>
          <a:p>
            <a:fld id="{F6B379F5-C50F-4601-B272-976B899C8E5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49913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B4BFB1-3589-0744-87A7-263000B98270}"/>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3F9595D7-27C3-034D-9D56-9CDD720501E6}"/>
              </a:ext>
            </a:extLst>
          </p:cNvPr>
          <p:cNvSpPr>
            <a:spLocks noGrp="1"/>
          </p:cNvSpPr>
          <p:nvPr>
            <p:ph type="dt" sz="half" idx="10"/>
          </p:nvPr>
        </p:nvSpPr>
        <p:spPr/>
        <p:txBody>
          <a:bodyPr/>
          <a:lstStyle/>
          <a:p>
            <a:fld id="{791A405F-1929-4E44-B452-EA02260E229A}" type="datetimeFigureOut">
              <a:rPr lang="ja-JP" altLang="en-US" smtClean="0">
                <a:solidFill>
                  <a:prstClr val="black">
                    <a:tint val="75000"/>
                  </a:prstClr>
                </a:solidFill>
              </a:rPr>
              <a:pPr/>
              <a:t>2022/3/17</a:t>
            </a:fld>
            <a:endParaRPr lang="ja-JP" altLang="en-US">
              <a:solidFill>
                <a:prstClr val="black">
                  <a:tint val="75000"/>
                </a:prstClr>
              </a:solidFill>
            </a:endParaRPr>
          </a:p>
        </p:txBody>
      </p:sp>
      <p:sp>
        <p:nvSpPr>
          <p:cNvPr id="4" name="フッター プレースホルダー 3">
            <a:extLst>
              <a:ext uri="{FF2B5EF4-FFF2-40B4-BE49-F238E27FC236}">
                <a16:creationId xmlns:a16="http://schemas.microsoft.com/office/drawing/2014/main" id="{64E370DD-5A47-B041-BA0C-9844593F84A2}"/>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a:extLst>
              <a:ext uri="{FF2B5EF4-FFF2-40B4-BE49-F238E27FC236}">
                <a16:creationId xmlns:a16="http://schemas.microsoft.com/office/drawing/2014/main" id="{384D8F64-1043-F34F-8F08-AA6EF84D6BED}"/>
              </a:ext>
            </a:extLst>
          </p:cNvPr>
          <p:cNvSpPr>
            <a:spLocks noGrp="1"/>
          </p:cNvSpPr>
          <p:nvPr>
            <p:ph type="sldNum" sz="quarter" idx="12"/>
          </p:nvPr>
        </p:nvSpPr>
        <p:spPr/>
        <p:txBody>
          <a:bodyPr/>
          <a:lstStyle/>
          <a:p>
            <a:fld id="{F6B379F5-C50F-4601-B272-976B899C8E5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0802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4E27D349-61B9-7342-B475-864FC0B9F444}"/>
              </a:ext>
            </a:extLst>
          </p:cNvPr>
          <p:cNvSpPr>
            <a:spLocks noGrp="1"/>
          </p:cNvSpPr>
          <p:nvPr>
            <p:ph type="dt" sz="half" idx="10"/>
          </p:nvPr>
        </p:nvSpPr>
        <p:spPr/>
        <p:txBody>
          <a:bodyPr/>
          <a:lstStyle/>
          <a:p>
            <a:fld id="{791A405F-1929-4E44-B452-EA02260E229A}" type="datetimeFigureOut">
              <a:rPr lang="ja-JP" altLang="en-US" smtClean="0">
                <a:solidFill>
                  <a:prstClr val="black">
                    <a:tint val="75000"/>
                  </a:prstClr>
                </a:solidFill>
              </a:rPr>
              <a:pPr/>
              <a:t>2022/3/17</a:t>
            </a:fld>
            <a:endParaRPr lang="ja-JP" altLang="en-US">
              <a:solidFill>
                <a:prstClr val="black">
                  <a:tint val="75000"/>
                </a:prstClr>
              </a:solidFill>
            </a:endParaRPr>
          </a:p>
        </p:txBody>
      </p:sp>
      <p:sp>
        <p:nvSpPr>
          <p:cNvPr id="3" name="フッター プレースホルダー 2">
            <a:extLst>
              <a:ext uri="{FF2B5EF4-FFF2-40B4-BE49-F238E27FC236}">
                <a16:creationId xmlns:a16="http://schemas.microsoft.com/office/drawing/2014/main" id="{B178FACA-09A0-5044-A6E2-3B64527E8E4F}"/>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a:extLst>
              <a:ext uri="{FF2B5EF4-FFF2-40B4-BE49-F238E27FC236}">
                <a16:creationId xmlns:a16="http://schemas.microsoft.com/office/drawing/2014/main" id="{69EEEE41-735A-8E46-9F89-E6EB8A2224E0}"/>
              </a:ext>
            </a:extLst>
          </p:cNvPr>
          <p:cNvSpPr>
            <a:spLocks noGrp="1"/>
          </p:cNvSpPr>
          <p:nvPr>
            <p:ph type="sldNum" sz="quarter" idx="12"/>
          </p:nvPr>
        </p:nvSpPr>
        <p:spPr/>
        <p:txBody>
          <a:bodyPr/>
          <a:lstStyle/>
          <a:p>
            <a:fld id="{F6B379F5-C50F-4601-B272-976B899C8E5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80476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850601B-858E-944A-BF1F-FADED0D8530B}"/>
              </a:ext>
            </a:extLst>
          </p:cNvPr>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567DDBE-F2D2-A64B-97B6-7733B39DC35F}"/>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E5C0E58C-783A-A64A-8651-1FAF17A851B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EE62D32-2D2B-9A4F-A690-F37E33FF4C57}"/>
              </a:ext>
            </a:extLst>
          </p:cNvPr>
          <p:cNvSpPr>
            <a:spLocks noGrp="1"/>
          </p:cNvSpPr>
          <p:nvPr>
            <p:ph type="dt" sz="half" idx="10"/>
          </p:nvPr>
        </p:nvSpPr>
        <p:spPr/>
        <p:txBody>
          <a:bodyPr/>
          <a:lstStyle/>
          <a:p>
            <a:fld id="{791A405F-1929-4E44-B452-EA02260E229A}" type="datetimeFigureOut">
              <a:rPr lang="ja-JP" altLang="en-US" smtClean="0">
                <a:solidFill>
                  <a:prstClr val="black">
                    <a:tint val="75000"/>
                  </a:prstClr>
                </a:solidFill>
              </a:rPr>
              <a:pPr/>
              <a:t>2022/3/17</a:t>
            </a:fld>
            <a:endParaRPr lang="ja-JP" altLang="en-US">
              <a:solidFill>
                <a:prstClr val="black">
                  <a:tint val="75000"/>
                </a:prstClr>
              </a:solidFill>
            </a:endParaRPr>
          </a:p>
        </p:txBody>
      </p:sp>
      <p:sp>
        <p:nvSpPr>
          <p:cNvPr id="6" name="フッター プレースホルダー 5">
            <a:extLst>
              <a:ext uri="{FF2B5EF4-FFF2-40B4-BE49-F238E27FC236}">
                <a16:creationId xmlns:a16="http://schemas.microsoft.com/office/drawing/2014/main" id="{37807E3D-99A5-4F4E-84E8-29E0599D2BB3}"/>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a:extLst>
              <a:ext uri="{FF2B5EF4-FFF2-40B4-BE49-F238E27FC236}">
                <a16:creationId xmlns:a16="http://schemas.microsoft.com/office/drawing/2014/main" id="{F22BE4E3-CBC5-EF46-9233-B5126142D47A}"/>
              </a:ext>
            </a:extLst>
          </p:cNvPr>
          <p:cNvSpPr>
            <a:spLocks noGrp="1"/>
          </p:cNvSpPr>
          <p:nvPr>
            <p:ph type="sldNum" sz="quarter" idx="12"/>
          </p:nvPr>
        </p:nvSpPr>
        <p:spPr/>
        <p:txBody>
          <a:bodyPr/>
          <a:lstStyle/>
          <a:p>
            <a:fld id="{F6B379F5-C50F-4601-B272-976B899C8E5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73866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86715C1-AD54-A649-B65B-D732B47DBE2D}"/>
              </a:ext>
            </a:extLst>
          </p:cNvPr>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67A98884-E13F-CD42-9963-5C80F99F1002}"/>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a:extLst>
              <a:ext uri="{FF2B5EF4-FFF2-40B4-BE49-F238E27FC236}">
                <a16:creationId xmlns:a16="http://schemas.microsoft.com/office/drawing/2014/main" id="{BD9E018E-004A-3F45-ACBE-B36CC5E753C5}"/>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A6B76C7-D815-D946-9AFC-DAE2D0B37267}"/>
              </a:ext>
            </a:extLst>
          </p:cNvPr>
          <p:cNvSpPr>
            <a:spLocks noGrp="1"/>
          </p:cNvSpPr>
          <p:nvPr>
            <p:ph type="dt" sz="half" idx="10"/>
          </p:nvPr>
        </p:nvSpPr>
        <p:spPr/>
        <p:txBody>
          <a:bodyPr/>
          <a:lstStyle/>
          <a:p>
            <a:fld id="{791A405F-1929-4E44-B452-EA02260E229A}" type="datetimeFigureOut">
              <a:rPr lang="ja-JP" altLang="en-US" smtClean="0">
                <a:solidFill>
                  <a:prstClr val="black">
                    <a:tint val="75000"/>
                  </a:prstClr>
                </a:solidFill>
              </a:rPr>
              <a:pPr/>
              <a:t>2022/3/17</a:t>
            </a:fld>
            <a:endParaRPr lang="ja-JP" altLang="en-US">
              <a:solidFill>
                <a:prstClr val="black">
                  <a:tint val="75000"/>
                </a:prstClr>
              </a:solidFill>
            </a:endParaRPr>
          </a:p>
        </p:txBody>
      </p:sp>
      <p:sp>
        <p:nvSpPr>
          <p:cNvPr id="6" name="フッター プレースホルダー 5">
            <a:extLst>
              <a:ext uri="{FF2B5EF4-FFF2-40B4-BE49-F238E27FC236}">
                <a16:creationId xmlns:a16="http://schemas.microsoft.com/office/drawing/2014/main" id="{F59464F2-5FA8-3A44-A969-3233E416B58D}"/>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a:extLst>
              <a:ext uri="{FF2B5EF4-FFF2-40B4-BE49-F238E27FC236}">
                <a16:creationId xmlns:a16="http://schemas.microsoft.com/office/drawing/2014/main" id="{EC52A4E6-D8AE-6D4E-BC69-B900EBA10CD5}"/>
              </a:ext>
            </a:extLst>
          </p:cNvPr>
          <p:cNvSpPr>
            <a:spLocks noGrp="1"/>
          </p:cNvSpPr>
          <p:nvPr>
            <p:ph type="sldNum" sz="quarter" idx="12"/>
          </p:nvPr>
        </p:nvSpPr>
        <p:spPr/>
        <p:txBody>
          <a:bodyPr/>
          <a:lstStyle/>
          <a:p>
            <a:fld id="{F6B379F5-C50F-4601-B272-976B899C8E5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82962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DA461258-1025-5B42-8699-59B92BD31D76}"/>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0179B53-1936-2742-9C89-32868B4F07C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2E749C5-7D4F-994A-8325-96CB4AE227D6}"/>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791A405F-1929-4E44-B452-EA02260E229A}" type="datetimeFigureOut">
              <a:rPr lang="ja-JP" altLang="en-US" smtClean="0">
                <a:solidFill>
                  <a:prstClr val="black">
                    <a:tint val="75000"/>
                  </a:prstClr>
                </a:solidFill>
                <a:latin typeface="Calibri"/>
              </a:rPr>
              <a:pPr fontAlgn="auto">
                <a:spcBef>
                  <a:spcPts val="0"/>
                </a:spcBef>
                <a:spcAft>
                  <a:spcPts val="0"/>
                </a:spcAft>
              </a:pPr>
              <a:t>2022/3/17</a:t>
            </a:fld>
            <a:endParaRPr lang="ja-JP" altLang="en-US">
              <a:solidFill>
                <a:prstClr val="black">
                  <a:tint val="75000"/>
                </a:prstClr>
              </a:solidFill>
              <a:latin typeface="Calibri"/>
            </a:endParaRPr>
          </a:p>
        </p:txBody>
      </p:sp>
      <p:sp>
        <p:nvSpPr>
          <p:cNvPr id="5" name="フッター プレースホルダー 4">
            <a:extLst>
              <a:ext uri="{FF2B5EF4-FFF2-40B4-BE49-F238E27FC236}">
                <a16:creationId xmlns:a16="http://schemas.microsoft.com/office/drawing/2014/main" id="{6058C920-3B49-204E-BAA0-FB72687F7051}"/>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ja-JP" altLang="en-US">
              <a:solidFill>
                <a:prstClr val="black">
                  <a:tint val="75000"/>
                </a:prstClr>
              </a:solidFill>
              <a:latin typeface="Calibri"/>
            </a:endParaRPr>
          </a:p>
        </p:txBody>
      </p:sp>
      <p:sp>
        <p:nvSpPr>
          <p:cNvPr id="6" name="スライド番号プレースホルダー 5">
            <a:extLst>
              <a:ext uri="{FF2B5EF4-FFF2-40B4-BE49-F238E27FC236}">
                <a16:creationId xmlns:a16="http://schemas.microsoft.com/office/drawing/2014/main" id="{C97B6995-7DBA-7C49-94F4-88A9832511DE}"/>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F6B379F5-C50F-4601-B272-976B899C8E55}" type="slidenum">
              <a:rPr lang="ja-JP" altLang="en-US" smtClean="0">
                <a:solidFill>
                  <a:prstClr val="black">
                    <a:tint val="75000"/>
                  </a:prstClr>
                </a:solidFill>
                <a:latin typeface="Calibri"/>
              </a:rPr>
              <a:pPr fontAlgn="auto">
                <a:spcBef>
                  <a:spcPts val="0"/>
                </a:spcBef>
                <a:spcAft>
                  <a:spcPts val="0"/>
                </a:spcAft>
              </a:pPr>
              <a:t>‹#›</a:t>
            </a:fld>
            <a:endParaRPr lang="ja-JP" altLang="en-US">
              <a:solidFill>
                <a:prstClr val="black">
                  <a:tint val="75000"/>
                </a:prstClr>
              </a:solidFill>
              <a:latin typeface="Calibri"/>
            </a:endParaRPr>
          </a:p>
        </p:txBody>
      </p:sp>
    </p:spTree>
    <p:extLst>
      <p:ext uri="{BB962C8B-B14F-4D97-AF65-F5344CB8AC3E}">
        <p14:creationId xmlns:p14="http://schemas.microsoft.com/office/powerpoint/2010/main" val="261487619"/>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1" r:id="rId12"/>
    <p:sldLayoutId id="2147483812" r:id="rId13"/>
    <p:sldLayoutId id="2147483792" r:id="rId14"/>
    <p:sldLayoutId id="2147483732" r:id="rId15"/>
    <p:sldLayoutId id="2147483717" r:id="rId16"/>
    <p:sldLayoutId id="2147483687" r:id="rId17"/>
    <p:sldLayoutId id="2147483813" r:id="rId18"/>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3.png"/><Relationship Id="rId7"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2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gif"/><Relationship Id="rId7"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jpeg"/><Relationship Id="rId4" Type="http://schemas.openxmlformats.org/officeDocument/2006/relationships/image" Target="../media/image46.wmf"/></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1.xml"/><Relationship Id="rId5" Type="http://schemas.openxmlformats.org/officeDocument/2006/relationships/image" Target="../media/image52.jpeg"/><Relationship Id="rId4" Type="http://schemas.openxmlformats.org/officeDocument/2006/relationships/image" Target="../media/image51.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3.jpeg"/></Relationships>
</file>

<file path=ppt/slides/_rels/slide3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42.xml.rels><?xml version="1.0" encoding="UTF-8" standalone="yes"?>
<Relationships xmlns="http://schemas.openxmlformats.org/package/2006/relationships"><Relationship Id="rId3" Type="http://schemas.openxmlformats.org/officeDocument/2006/relationships/hyperlink" Target="http://upload.wikimedia.org/wikipedia/ja/c/c3/%E5%88%86%E7%85%99_%E4%BC%8A%E4%B8%B9%E5%B8%82%E5%BD%B9%E6%89%80.jpg" TargetMode="External"/><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70.jpeg"/><Relationship Id="rId4" Type="http://schemas.openxmlformats.org/officeDocument/2006/relationships/image" Target="../media/image69.jpeg"/></Relationships>
</file>

<file path=ppt/slides/_rels/slide4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74.emf"/></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76.jpg"/></Relationships>
</file>

<file path=ppt/slides/_rels/slide4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78.png"/><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image" Target="../media/image80.png"/><Relationship Id="rId4" Type="http://schemas.openxmlformats.org/officeDocument/2006/relationships/image" Target="../media/image79.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7.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84.png"/></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5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88.emf"/></Relationships>
</file>

<file path=ppt/slides/_rels/slide6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6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63.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93.jpg"/></Relationships>
</file>

<file path=ppt/slides/_rels/slide64.xml.rels><?xml version="1.0" encoding="UTF-8" standalone="yes"?>
<Relationships xmlns="http://schemas.openxmlformats.org/package/2006/relationships"><Relationship Id="rId3" Type="http://schemas.openxmlformats.org/officeDocument/2006/relationships/image" Target="../media/image94.gif"/><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95.png"/></Relationships>
</file>

<file path=ppt/slides/_rels/slide6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3.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6146" name="スライド番号プレースホルダ 3"/>
          <p:cNvSpPr>
            <a:spLocks noGrp="1"/>
          </p:cNvSpPr>
          <p:nvPr>
            <p:ph type="sldNum" sz="quarter" idx="12"/>
          </p:nvPr>
        </p:nvSpPr>
        <p:spPr>
          <a:noFill/>
        </p:spPr>
        <p:txBody>
          <a:bodyPr/>
          <a:lstStyle/>
          <a:p>
            <a:fld id="{D739E2B5-A680-4B5A-82E7-9441CCF0211E}" type="slidenum">
              <a:rPr lang="en-US" altLang="ja-JP" smtClean="0">
                <a:latin typeface="Hiragino Maru Gothic Pro W4" panose="020F0400000000000000" pitchFamily="34" charset="-128"/>
                <a:ea typeface="Hiragino Maru Gothic Pro W4" panose="020F0400000000000000" pitchFamily="34" charset="-128"/>
              </a:rPr>
              <a:pPr/>
              <a:t>1</a:t>
            </a:fld>
            <a:endParaRPr lang="en-US" altLang="ja-JP">
              <a:latin typeface="Hiragino Maru Gothic Pro W4" panose="020F0400000000000000" pitchFamily="34" charset="-128"/>
              <a:ea typeface="Hiragino Maru Gothic Pro W4" panose="020F0400000000000000" pitchFamily="34" charset="-128"/>
            </a:endParaRPr>
          </a:p>
        </p:txBody>
      </p:sp>
      <p:sp>
        <p:nvSpPr>
          <p:cNvPr id="6147" name="Rectangle 5"/>
          <p:cNvSpPr>
            <a:spLocks noChangeArrowheads="1"/>
          </p:cNvSpPr>
          <p:nvPr/>
        </p:nvSpPr>
        <p:spPr bwMode="auto">
          <a:xfrm>
            <a:off x="1717675" y="2127250"/>
            <a:ext cx="184150" cy="396875"/>
          </a:xfrm>
          <a:prstGeom prst="rect">
            <a:avLst/>
          </a:prstGeom>
          <a:noFill/>
          <a:ln w="12700" cap="sq">
            <a:noFill/>
            <a:miter lim="800000"/>
            <a:headEnd type="none" w="sm" len="sm"/>
            <a:tailEnd type="none" w="sm" len="sm"/>
          </a:ln>
        </p:spPr>
        <p:txBody>
          <a:bodyPr wrap="none">
            <a:spAutoFit/>
          </a:bodyPr>
          <a:lstStyle/>
          <a:p>
            <a:br>
              <a:rPr lang="en-US" altLang="ja-JP" sz="1000" b="1">
                <a:latin typeface="Hiragino Maru Gothic Pro W4" panose="020F0400000000000000" pitchFamily="34" charset="-128"/>
                <a:ea typeface="Hiragino Maru Gothic Pro W4" panose="020F0400000000000000" pitchFamily="34" charset="-128"/>
              </a:rPr>
            </a:br>
            <a:endParaRPr lang="en-US" altLang="ja-JP" sz="1000">
              <a:latin typeface="Hiragino Maru Gothic Pro W4" panose="020F0400000000000000" pitchFamily="34" charset="-128"/>
              <a:ea typeface="Hiragino Maru Gothic Pro W4" panose="020F0400000000000000" pitchFamily="34" charset="-128"/>
            </a:endParaRPr>
          </a:p>
        </p:txBody>
      </p:sp>
      <p:sp>
        <p:nvSpPr>
          <p:cNvPr id="6153" name="Text Box 32"/>
          <p:cNvSpPr txBox="1">
            <a:spLocks noChangeArrowheads="1"/>
          </p:cNvSpPr>
          <p:nvPr/>
        </p:nvSpPr>
        <p:spPr bwMode="auto">
          <a:xfrm>
            <a:off x="198323" y="1203920"/>
            <a:ext cx="4108817" cy="861774"/>
          </a:xfrm>
          <a:prstGeom prst="rect">
            <a:avLst/>
          </a:prstGeom>
          <a:noFill/>
          <a:ln w="12700" cap="sq">
            <a:noFill/>
            <a:miter lim="800000"/>
            <a:headEnd type="none" w="sm" len="sm"/>
            <a:tailEnd type="none" w="sm" len="sm"/>
          </a:ln>
        </p:spPr>
        <p:txBody>
          <a:bodyPr wrap="none">
            <a:spAutoFit/>
          </a:bodyPr>
          <a:lstStyle/>
          <a:p>
            <a:pPr algn="ctr"/>
            <a:r>
              <a:rPr lang="ja-JP" altLang="en-US" sz="5000" b="1" dirty="0">
                <a:solidFill>
                  <a:srgbClr val="000099"/>
                </a:solidFill>
                <a:latin typeface="Hiragino Maru Gothic Pro W4" panose="020F0400000000000000" pitchFamily="34" charset="-128"/>
                <a:ea typeface="Hiragino Maru Gothic Pro W4" panose="020F0400000000000000" pitchFamily="34" charset="-128"/>
              </a:rPr>
              <a:t>タバコ</a:t>
            </a:r>
            <a:r>
              <a:rPr lang="ja-JP" altLang="en-US" sz="5000" b="1">
                <a:solidFill>
                  <a:srgbClr val="000099"/>
                </a:solidFill>
                <a:latin typeface="Hiragino Maru Gothic Pro W4" panose="020F0400000000000000" pitchFamily="34" charset="-128"/>
                <a:ea typeface="Hiragino Maru Gothic Pro W4" panose="020F0400000000000000" pitchFamily="34" charset="-128"/>
              </a:rPr>
              <a:t>と健康</a:t>
            </a:r>
            <a:endParaRPr lang="ja-JP" altLang="en-US" sz="5000" b="1" dirty="0">
              <a:solidFill>
                <a:srgbClr val="000099"/>
              </a:solidFill>
              <a:latin typeface="Hiragino Maru Gothic Pro W4" panose="020F0400000000000000" pitchFamily="34" charset="-128"/>
              <a:ea typeface="Hiragino Maru Gothic Pro W4" panose="020F0400000000000000" pitchFamily="34" charset="-128"/>
            </a:endParaRPr>
          </a:p>
        </p:txBody>
      </p:sp>
      <p:sp>
        <p:nvSpPr>
          <p:cNvPr id="10" name="Text Box 32">
            <a:extLst>
              <a:ext uri="{FF2B5EF4-FFF2-40B4-BE49-F238E27FC236}">
                <a16:creationId xmlns:a16="http://schemas.microsoft.com/office/drawing/2014/main" id="{5A6D12B4-52A3-8D4B-8636-9D1665BC3F25}"/>
              </a:ext>
            </a:extLst>
          </p:cNvPr>
          <p:cNvSpPr txBox="1">
            <a:spLocks noChangeArrowheads="1"/>
          </p:cNvSpPr>
          <p:nvPr/>
        </p:nvSpPr>
        <p:spPr bwMode="auto">
          <a:xfrm>
            <a:off x="-215253" y="3401434"/>
            <a:ext cx="4935967" cy="870431"/>
          </a:xfrm>
          <a:prstGeom prst="rect">
            <a:avLst/>
          </a:prstGeom>
          <a:noFill/>
          <a:ln w="12700" cap="sq">
            <a:noFill/>
            <a:miter lim="800000"/>
            <a:headEnd type="none" w="sm" len="sm"/>
            <a:tailEnd type="none" w="sm" len="sm"/>
          </a:ln>
        </p:spPr>
        <p:txBody>
          <a:bodyPr wrap="square">
            <a:spAutoFit/>
          </a:bodyPr>
          <a:lstStyle/>
          <a:p>
            <a:pPr algn="ctr">
              <a:lnSpc>
                <a:spcPts val="3180"/>
              </a:lnSpc>
            </a:pPr>
            <a:r>
              <a:rPr lang="ja-JP" altLang="en-US" sz="2400" b="1">
                <a:solidFill>
                  <a:srgbClr val="000099"/>
                </a:solidFill>
                <a:latin typeface="Hiragino Maru Gothic Pro W4" panose="020F0400000000000000" pitchFamily="34" charset="-128"/>
                <a:ea typeface="Hiragino Maru Gothic Pro W4" panose="020F0400000000000000" pitchFamily="34" charset="-128"/>
              </a:rPr>
              <a:t>佐賀県医師会喫煙対策委員会</a:t>
            </a:r>
            <a:endParaRPr lang="en-US" altLang="ja-JP" sz="2400" b="1" dirty="0">
              <a:solidFill>
                <a:srgbClr val="000099"/>
              </a:solidFill>
              <a:latin typeface="Hiragino Maru Gothic Pro W4" panose="020F0400000000000000" pitchFamily="34" charset="-128"/>
              <a:ea typeface="Hiragino Maru Gothic Pro W4" panose="020F0400000000000000" pitchFamily="34" charset="-128"/>
            </a:endParaRPr>
          </a:p>
          <a:p>
            <a:pPr algn="ctr">
              <a:lnSpc>
                <a:spcPts val="3180"/>
              </a:lnSpc>
            </a:pPr>
            <a:r>
              <a:rPr lang="ja-JP" altLang="en-US" sz="2000" b="1">
                <a:solidFill>
                  <a:srgbClr val="000099"/>
                </a:solidFill>
                <a:latin typeface="Hiragino Maru Gothic Pro W4" panose="020F0400000000000000" pitchFamily="34" charset="-128"/>
                <a:ea typeface="Hiragino Maru Gothic Pro W4" panose="020F0400000000000000" pitchFamily="34" charset="-128"/>
              </a:rPr>
              <a:t>（令和３年度改訂版）</a:t>
            </a:r>
            <a:endParaRPr lang="ja-JP" altLang="en-US" sz="2000" b="1" dirty="0">
              <a:solidFill>
                <a:srgbClr val="000099"/>
              </a:solidFill>
              <a:latin typeface="Hiragino Maru Gothic Pro W4" panose="020F0400000000000000" pitchFamily="34" charset="-128"/>
              <a:ea typeface="Hiragino Maru Gothic Pro W4" panose="020F0400000000000000" pitchFamily="34" charset="-128"/>
            </a:endParaRPr>
          </a:p>
        </p:txBody>
      </p:sp>
      <p:pic>
        <p:nvPicPr>
          <p:cNvPr id="6" name="図 5" descr="アイコン&#10;&#10;中程度の精度で自動的に生成された説明">
            <a:extLst>
              <a:ext uri="{FF2B5EF4-FFF2-40B4-BE49-F238E27FC236}">
                <a16:creationId xmlns:a16="http://schemas.microsoft.com/office/drawing/2014/main" id="{D340FDA6-F8A6-4145-81CE-CE122ADF48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531" y="4554838"/>
            <a:ext cx="2915373" cy="2186530"/>
          </a:xfrm>
          <a:prstGeom prst="rect">
            <a:avLst/>
          </a:prstGeom>
        </p:spPr>
      </p:pic>
      <p:pic>
        <p:nvPicPr>
          <p:cNvPr id="4" name="図 3" descr="ダイアグラム&#10;&#10;自動的に生成された説明">
            <a:extLst>
              <a:ext uri="{FF2B5EF4-FFF2-40B4-BE49-F238E27FC236}">
                <a16:creationId xmlns:a16="http://schemas.microsoft.com/office/drawing/2014/main" id="{1E584D41-1C49-F44D-815F-0A3C6AB075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9992" y="144016"/>
            <a:ext cx="4567397" cy="6597352"/>
          </a:xfrm>
          <a:prstGeom prst="rect">
            <a:avLst/>
          </a:prstGeom>
        </p:spPr>
      </p:pic>
    </p:spTree>
    <p:extLst>
      <p:ext uri="{BB962C8B-B14F-4D97-AF65-F5344CB8AC3E}">
        <p14:creationId xmlns:p14="http://schemas.microsoft.com/office/powerpoint/2010/main" val="2499144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a:extLst>
              <a:ext uri="{FF2B5EF4-FFF2-40B4-BE49-F238E27FC236}">
                <a16:creationId xmlns:a16="http://schemas.microsoft.com/office/drawing/2014/main" id="{9A70B10D-8C8D-A247-A712-7CE6B40C4B47}"/>
              </a:ext>
            </a:extLst>
          </p:cNvPr>
          <p:cNvSpPr/>
          <p:nvPr/>
        </p:nvSpPr>
        <p:spPr>
          <a:xfrm>
            <a:off x="208106" y="245660"/>
            <a:ext cx="8717529" cy="1160059"/>
          </a:xfrm>
          <a:prstGeom prst="roundRect">
            <a:avLst/>
          </a:prstGeom>
          <a:solidFill>
            <a:schemeClr val="accent4">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gn="ctr"/>
            <a:r>
              <a:rPr kumimoji="1" lang="ja-JP" altLang="en-US" sz="3600">
                <a:solidFill>
                  <a:srgbClr val="FF0000"/>
                </a:solidFill>
                <a:latin typeface="Hiragino Maru Gothic Pro W4" panose="020F0400000000000000" pitchFamily="34" charset="-128"/>
                <a:ea typeface="Hiragino Maru Gothic Pro W4" panose="020F0400000000000000" pitchFamily="34" charset="-128"/>
              </a:rPr>
              <a:t>ニコチンは麻薬と同じ作用がある！</a:t>
            </a:r>
            <a:endParaRPr kumimoji="1" lang="en-US" altLang="ja-JP" sz="3600" dirty="0">
              <a:solidFill>
                <a:srgbClr val="FF0000"/>
              </a:solidFill>
              <a:latin typeface="Hiragino Maru Gothic Pro W4" panose="020F0400000000000000" pitchFamily="34" charset="-128"/>
              <a:ea typeface="Hiragino Maru Gothic Pro W4" panose="020F0400000000000000" pitchFamily="34" charset="-128"/>
            </a:endParaRPr>
          </a:p>
        </p:txBody>
      </p:sp>
      <p:sp>
        <p:nvSpPr>
          <p:cNvPr id="6" name="角丸四角形 5">
            <a:extLst>
              <a:ext uri="{FF2B5EF4-FFF2-40B4-BE49-F238E27FC236}">
                <a16:creationId xmlns:a16="http://schemas.microsoft.com/office/drawing/2014/main" id="{83BD4EB5-6C78-DA49-A64C-2C3F0192CC65}"/>
              </a:ext>
            </a:extLst>
          </p:cNvPr>
          <p:cNvSpPr/>
          <p:nvPr/>
        </p:nvSpPr>
        <p:spPr>
          <a:xfrm>
            <a:off x="3057096" y="444118"/>
            <a:ext cx="1277760" cy="382137"/>
          </a:xfrm>
          <a:prstGeom prst="round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rgbClr val="FF0000"/>
                </a:solidFill>
                <a:latin typeface="Hiragino Maru Gothic Pro W4" panose="020F0400000000000000" pitchFamily="34" charset="-128"/>
                <a:ea typeface="Hiragino Maru Gothic Pro W4" panose="020F0400000000000000" pitchFamily="34" charset="-128"/>
              </a:rPr>
              <a:t>まやく</a:t>
            </a:r>
            <a:endParaRPr kumimoji="1" lang="en-US" altLang="ja-JP" sz="2400" dirty="0">
              <a:solidFill>
                <a:srgbClr val="FF0000"/>
              </a:solidFill>
              <a:latin typeface="Hiragino Maru Gothic Pro W4" panose="020F0400000000000000" pitchFamily="34" charset="-128"/>
              <a:ea typeface="Hiragino Maru Gothic Pro W4" panose="020F0400000000000000" pitchFamily="34" charset="-128"/>
            </a:endParaRPr>
          </a:p>
        </p:txBody>
      </p:sp>
      <p:pic>
        <p:nvPicPr>
          <p:cNvPr id="3" name="図 2" descr="ダイアグラム&#10;&#10;自動的に生成された説明">
            <a:extLst>
              <a:ext uri="{FF2B5EF4-FFF2-40B4-BE49-F238E27FC236}">
                <a16:creationId xmlns:a16="http://schemas.microsoft.com/office/drawing/2014/main" id="{875CEE55-F09E-E444-86EF-58A2115EC650}"/>
              </a:ext>
            </a:extLst>
          </p:cNvPr>
          <p:cNvPicPr>
            <a:picLocks noChangeAspect="1"/>
          </p:cNvPicPr>
          <p:nvPr/>
        </p:nvPicPr>
        <p:blipFill>
          <a:blip r:embed="rId3"/>
          <a:stretch>
            <a:fillRect/>
          </a:stretch>
        </p:blipFill>
        <p:spPr>
          <a:xfrm>
            <a:off x="1409882" y="1299592"/>
            <a:ext cx="7474817" cy="5606113"/>
          </a:xfrm>
          <a:prstGeom prst="rect">
            <a:avLst/>
          </a:prstGeom>
        </p:spPr>
      </p:pic>
      <p:sp>
        <p:nvSpPr>
          <p:cNvPr id="9" name="角丸四角形吹き出し 8">
            <a:extLst>
              <a:ext uri="{FF2B5EF4-FFF2-40B4-BE49-F238E27FC236}">
                <a16:creationId xmlns:a16="http://schemas.microsoft.com/office/drawing/2014/main" id="{75293884-56E8-4745-BD73-741A299A9C13}"/>
              </a:ext>
            </a:extLst>
          </p:cNvPr>
          <p:cNvSpPr/>
          <p:nvPr/>
        </p:nvSpPr>
        <p:spPr>
          <a:xfrm>
            <a:off x="7092280" y="4462818"/>
            <a:ext cx="1833355" cy="838390"/>
          </a:xfrm>
          <a:prstGeom prst="wedgeRoundRectCallout">
            <a:avLst>
              <a:gd name="adj1" fmla="val -40000"/>
              <a:gd name="adj2" fmla="val -130358"/>
              <a:gd name="adj3" fmla="val 16667"/>
            </a:avLst>
          </a:prstGeom>
          <a:solidFill>
            <a:srgbClr val="FEDFF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Hiragino Maru Gothic Pro W4" panose="020F0400000000000000" pitchFamily="34" charset="-128"/>
                <a:ea typeface="Hiragino Maru Gothic Pro W4" panose="020F0400000000000000" pitchFamily="34" charset="-128"/>
              </a:rPr>
              <a:t>いい気持ち</a:t>
            </a:r>
            <a:endParaRPr kumimoji="1" lang="en-US" altLang="ja-JP" sz="2400" dirty="0">
              <a:solidFill>
                <a:schemeClr val="tx1"/>
              </a:solidFill>
              <a:latin typeface="Hiragino Maru Gothic Pro W4" panose="020F0400000000000000" pitchFamily="34" charset="-128"/>
              <a:ea typeface="Hiragino Maru Gothic Pro W4" panose="020F0400000000000000" pitchFamily="34" charset="-128"/>
            </a:endParaRPr>
          </a:p>
          <a:p>
            <a:pPr algn="ctr"/>
            <a:r>
              <a:rPr lang="ja-JP" altLang="en-US" sz="2400">
                <a:solidFill>
                  <a:schemeClr val="tx1"/>
                </a:solidFill>
                <a:latin typeface="Hiragino Maru Gothic Pro W4" panose="020F0400000000000000" pitchFamily="34" charset="-128"/>
                <a:ea typeface="Hiragino Maru Gothic Pro W4" panose="020F0400000000000000" pitchFamily="34" charset="-128"/>
              </a:rPr>
              <a:t>快感</a:t>
            </a:r>
            <a:endParaRPr kumimoji="1" lang="ja-JP" altLang="en-US" sz="2400">
              <a:solidFill>
                <a:schemeClr val="tx1"/>
              </a:solidFill>
              <a:latin typeface="Hiragino Maru Gothic Pro W4" panose="020F0400000000000000" pitchFamily="34" charset="-128"/>
              <a:ea typeface="Hiragino Maru Gothic Pro W4" panose="020F0400000000000000" pitchFamily="34" charset="-128"/>
            </a:endParaRPr>
          </a:p>
        </p:txBody>
      </p:sp>
      <p:sp>
        <p:nvSpPr>
          <p:cNvPr id="2" name="爆発 2 1">
            <a:extLst>
              <a:ext uri="{FF2B5EF4-FFF2-40B4-BE49-F238E27FC236}">
                <a16:creationId xmlns:a16="http://schemas.microsoft.com/office/drawing/2014/main" id="{00C4C63E-03FD-C44E-8DB1-4A555EE69C43}"/>
              </a:ext>
            </a:extLst>
          </p:cNvPr>
          <p:cNvSpPr/>
          <p:nvPr/>
        </p:nvSpPr>
        <p:spPr>
          <a:xfrm>
            <a:off x="860921" y="1582498"/>
            <a:ext cx="4363894" cy="2880320"/>
          </a:xfrm>
          <a:prstGeom prst="irregularSeal2">
            <a:avLst/>
          </a:prstGeom>
          <a:solidFill>
            <a:srgbClr val="FFCE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3200" dirty="0">
              <a:solidFill>
                <a:srgbClr val="FF0000"/>
              </a:solidFill>
              <a:latin typeface="Hiragino Maru Gothic Pro W4" panose="020F0400000000000000" pitchFamily="34" charset="-128"/>
              <a:ea typeface="Hiragino Maru Gothic Pro W4" panose="020F0400000000000000" pitchFamily="34" charset="-128"/>
            </a:endParaRPr>
          </a:p>
        </p:txBody>
      </p:sp>
      <p:sp>
        <p:nvSpPr>
          <p:cNvPr id="8" name="テキスト ボックス 7">
            <a:extLst>
              <a:ext uri="{FF2B5EF4-FFF2-40B4-BE49-F238E27FC236}">
                <a16:creationId xmlns:a16="http://schemas.microsoft.com/office/drawing/2014/main" id="{3DD2E712-1199-6546-8A06-0C7E40BF798F}"/>
              </a:ext>
            </a:extLst>
          </p:cNvPr>
          <p:cNvSpPr txBox="1"/>
          <p:nvPr/>
        </p:nvSpPr>
        <p:spPr>
          <a:xfrm>
            <a:off x="1855278" y="2527408"/>
            <a:ext cx="2403635" cy="954107"/>
          </a:xfrm>
          <a:prstGeom prst="rect">
            <a:avLst/>
          </a:prstGeom>
          <a:solidFill>
            <a:srgbClr val="FF0000"/>
          </a:solidFill>
        </p:spPr>
        <p:txBody>
          <a:bodyPr wrap="square" rtlCol="0">
            <a:spAutoFit/>
          </a:bodyPr>
          <a:lstStyle/>
          <a:p>
            <a:pPr algn="ctr"/>
            <a:r>
              <a:rPr kumimoji="1" lang="ja-JP" altLang="en-US" sz="2800">
                <a:solidFill>
                  <a:schemeClr val="bg1"/>
                </a:solidFill>
                <a:latin typeface="Hiragino Maru Gothic Pro W4" panose="020F0400000000000000" pitchFamily="34" charset="-128"/>
                <a:ea typeface="Hiragino Maru Gothic Pro W4" panose="020F0400000000000000" pitchFamily="34" charset="-128"/>
              </a:rPr>
              <a:t>また</a:t>
            </a:r>
            <a:endParaRPr kumimoji="1" lang="en-US" altLang="ja-JP" sz="2800" dirty="0">
              <a:solidFill>
                <a:schemeClr val="bg1"/>
              </a:solidFill>
              <a:latin typeface="Hiragino Maru Gothic Pro W4" panose="020F0400000000000000" pitchFamily="34" charset="-128"/>
              <a:ea typeface="Hiragino Maru Gothic Pro W4" panose="020F0400000000000000" pitchFamily="34" charset="-128"/>
            </a:endParaRPr>
          </a:p>
          <a:p>
            <a:pPr algn="ctr"/>
            <a:r>
              <a:rPr kumimoji="1" lang="ja-JP" altLang="en-US" sz="2800">
                <a:solidFill>
                  <a:schemeClr val="bg1"/>
                </a:solidFill>
                <a:latin typeface="Hiragino Maru Gothic Pro W4" panose="020F0400000000000000" pitchFamily="34" charset="-128"/>
                <a:ea typeface="Hiragino Maru Gothic Pro W4" panose="020F0400000000000000" pitchFamily="34" charset="-128"/>
              </a:rPr>
              <a:t>吸いたくなる</a:t>
            </a:r>
          </a:p>
        </p:txBody>
      </p:sp>
      <p:sp>
        <p:nvSpPr>
          <p:cNvPr id="10" name="四角形吹き出し 9">
            <a:extLst>
              <a:ext uri="{FF2B5EF4-FFF2-40B4-BE49-F238E27FC236}">
                <a16:creationId xmlns:a16="http://schemas.microsoft.com/office/drawing/2014/main" id="{6345BE5A-2EA9-2440-B11D-58BB7E640BA2}"/>
              </a:ext>
            </a:extLst>
          </p:cNvPr>
          <p:cNvSpPr/>
          <p:nvPr/>
        </p:nvSpPr>
        <p:spPr>
          <a:xfrm>
            <a:off x="259301" y="4497503"/>
            <a:ext cx="3098048" cy="2114837"/>
          </a:xfrm>
          <a:prstGeom prst="wedgeRectCallout">
            <a:avLst>
              <a:gd name="adj1" fmla="val 39949"/>
              <a:gd name="adj2" fmla="val -89278"/>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タバコが</a:t>
            </a:r>
            <a:endParaRPr kumimoji="1" lang="en-US" altLang="ja-JP" sz="2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やめられないのは</a:t>
            </a:r>
            <a:endParaRPr kumimoji="1" lang="en-US" altLang="ja-JP" sz="2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中毒に</a:t>
            </a:r>
            <a:endParaRPr kumimoji="1" lang="en-US" altLang="ja-JP" sz="2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なるからです！</a:t>
            </a:r>
          </a:p>
        </p:txBody>
      </p:sp>
    </p:spTree>
    <p:extLst>
      <p:ext uri="{BB962C8B-B14F-4D97-AF65-F5344CB8AC3E}">
        <p14:creationId xmlns:p14="http://schemas.microsoft.com/office/powerpoint/2010/main" val="13449711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1658382" y="3429000"/>
            <a:ext cx="5827236" cy="2728119"/>
          </a:xfrm>
          <a:prstGeom prst="rect">
            <a:avLst/>
          </a:prstGeom>
          <a:noFill/>
        </p:spPr>
        <p:txBody>
          <a:bodyPr wrap="none" rtlCol="0">
            <a:spAutoFit/>
          </a:bodyPr>
          <a:lstStyle/>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日本で、１年間に</a:t>
            </a:r>
            <a:endParaRPr kumimoji="1" lang="en-US" altLang="ja-JP" sz="440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タバコで病気になって</a:t>
            </a:r>
            <a:endParaRPr kumimoji="1" lang="en-US" altLang="ja-JP" sz="440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死ぬ人は、何人？</a:t>
            </a:r>
            <a:endParaRPr kumimoji="1" lang="en-US" altLang="ja-JP" sz="4400">
              <a:latin typeface="Hiragino Maru Gothic Pro W4" panose="020F0400000000000000" pitchFamily="34" charset="-128"/>
              <a:ea typeface="Hiragino Maru Gothic Pro W4" panose="020F0400000000000000" pitchFamily="34" charset="-128"/>
            </a:endParaRPr>
          </a:p>
        </p:txBody>
      </p:sp>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第３問</a:t>
            </a:r>
          </a:p>
        </p:txBody>
      </p:sp>
    </p:spTree>
    <p:extLst>
      <p:ext uri="{BB962C8B-B14F-4D97-AF65-F5344CB8AC3E}">
        <p14:creationId xmlns:p14="http://schemas.microsoft.com/office/powerpoint/2010/main" val="12459879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図形, 矢印&#10;&#10;自動的に生成された説明">
            <a:extLst>
              <a:ext uri="{FF2B5EF4-FFF2-40B4-BE49-F238E27FC236}">
                <a16:creationId xmlns:a16="http://schemas.microsoft.com/office/drawing/2014/main" id="{2171B1CE-3FCB-404D-8EB6-BAA8B5399326}"/>
              </a:ext>
            </a:extLst>
          </p:cNvPr>
          <p:cNvPicPr>
            <a:picLocks noChangeAspect="1"/>
          </p:cNvPicPr>
          <p:nvPr/>
        </p:nvPicPr>
        <p:blipFill>
          <a:blip r:embed="rId3"/>
          <a:stretch>
            <a:fillRect/>
          </a:stretch>
        </p:blipFill>
        <p:spPr>
          <a:xfrm>
            <a:off x="0" y="0"/>
            <a:ext cx="9144000" cy="6858000"/>
          </a:xfrm>
          <a:prstGeom prst="rect">
            <a:avLst/>
          </a:prstGeom>
        </p:spPr>
      </p:pic>
      <p:sp>
        <p:nvSpPr>
          <p:cNvPr id="4" name="Rectangle 2">
            <a:extLst>
              <a:ext uri="{FF2B5EF4-FFF2-40B4-BE49-F238E27FC236}">
                <a16:creationId xmlns:a16="http://schemas.microsoft.com/office/drawing/2014/main" id="{3739B5DB-4EF2-F347-9D3E-3CFED6195060}"/>
              </a:ext>
            </a:extLst>
          </p:cNvPr>
          <p:cNvSpPr txBox="1">
            <a:spLocks noChangeArrowheads="1"/>
          </p:cNvSpPr>
          <p:nvPr/>
        </p:nvSpPr>
        <p:spPr>
          <a:xfrm>
            <a:off x="269964" y="644175"/>
            <a:ext cx="4123531" cy="3600447"/>
          </a:xfrm>
          <a:prstGeom prst="rect">
            <a:avLst/>
          </a:prstGeom>
          <a:solidFill>
            <a:schemeClr val="bg1"/>
          </a:solidFill>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4800">
                <a:latin typeface="Hiragino Maru Gothic Pro W4" panose="020F0400000000000000" pitchFamily="34" charset="-128"/>
                <a:ea typeface="Hiragino Maru Gothic Pro W4" panose="020F0400000000000000" pitchFamily="34" charset="-128"/>
              </a:rPr>
              <a:t>①</a:t>
            </a:r>
            <a:r>
              <a:rPr lang="en-US" altLang="ja-JP" sz="4800" dirty="0">
                <a:latin typeface="Hiragino Maru Gothic Pro W4" panose="020F0400000000000000" pitchFamily="34" charset="-128"/>
                <a:ea typeface="Hiragino Maru Gothic Pro W4" panose="020F0400000000000000" pitchFamily="34" charset="-128"/>
              </a:rPr>
              <a:t>1300</a:t>
            </a:r>
            <a:r>
              <a:rPr lang="ja-JP" altLang="en-US" sz="4800">
                <a:latin typeface="Hiragino Maru Gothic Pro W4" panose="020F0400000000000000" pitchFamily="34" charset="-128"/>
                <a:ea typeface="Hiragino Maru Gothic Pro W4" panose="020F0400000000000000" pitchFamily="34" charset="-128"/>
              </a:rPr>
              <a:t>人</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②</a:t>
            </a:r>
            <a:r>
              <a:rPr lang="en-US" altLang="ja-JP" sz="4800" dirty="0">
                <a:latin typeface="Hiragino Maru Gothic Pro W4" panose="020F0400000000000000" pitchFamily="34" charset="-128"/>
                <a:ea typeface="Hiragino Maru Gothic Pro W4" panose="020F0400000000000000" pitchFamily="34" charset="-128"/>
              </a:rPr>
              <a:t>1</a:t>
            </a:r>
            <a:r>
              <a:rPr lang="ja-JP" altLang="en-US" sz="4800">
                <a:latin typeface="Hiragino Maru Gothic Pro W4" panose="020F0400000000000000" pitchFamily="34" charset="-128"/>
                <a:ea typeface="Hiragino Maru Gothic Pro W4" panose="020F0400000000000000" pitchFamily="34" charset="-128"/>
              </a:rPr>
              <a:t>万</a:t>
            </a:r>
            <a:r>
              <a:rPr lang="en-US" altLang="ja-JP" sz="4800" dirty="0">
                <a:latin typeface="Hiragino Maru Gothic Pro W4" panose="020F0400000000000000" pitchFamily="34" charset="-128"/>
                <a:ea typeface="Hiragino Maru Gothic Pro W4" panose="020F0400000000000000" pitchFamily="34" charset="-128"/>
              </a:rPr>
              <a:t>3000</a:t>
            </a:r>
            <a:r>
              <a:rPr lang="ja-JP" altLang="en-US" sz="4800">
                <a:latin typeface="Hiragino Maru Gothic Pro W4" panose="020F0400000000000000" pitchFamily="34" charset="-128"/>
                <a:ea typeface="Hiragino Maru Gothic Pro W4" panose="020F0400000000000000" pitchFamily="34" charset="-128"/>
              </a:rPr>
              <a:t>人　</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③</a:t>
            </a:r>
            <a:r>
              <a:rPr lang="en-US" altLang="ja-JP" sz="4800" dirty="0">
                <a:latin typeface="Hiragino Maru Gothic Pro W4" panose="020F0400000000000000" pitchFamily="34" charset="-128"/>
                <a:ea typeface="Hiragino Maru Gothic Pro W4" panose="020F0400000000000000" pitchFamily="34" charset="-128"/>
              </a:rPr>
              <a:t>13</a:t>
            </a:r>
            <a:r>
              <a:rPr lang="ja-JP" altLang="en-US" sz="4800">
                <a:latin typeface="Hiragino Maru Gothic Pro W4" panose="020F0400000000000000" pitchFamily="34" charset="-128"/>
                <a:ea typeface="Hiragino Maru Gothic Pro W4" panose="020F0400000000000000" pitchFamily="34" charset="-128"/>
              </a:rPr>
              <a:t>万人</a:t>
            </a:r>
          </a:p>
        </p:txBody>
      </p:sp>
      <p:sp>
        <p:nvSpPr>
          <p:cNvPr id="7" name="テキスト ボックス 6">
            <a:extLst>
              <a:ext uri="{FF2B5EF4-FFF2-40B4-BE49-F238E27FC236}">
                <a16:creationId xmlns:a16="http://schemas.microsoft.com/office/drawing/2014/main" id="{E9E11A8F-A22A-D841-9056-C35ADE52D340}"/>
              </a:ext>
            </a:extLst>
          </p:cNvPr>
          <p:cNvSpPr txBox="1"/>
          <p:nvPr/>
        </p:nvSpPr>
        <p:spPr>
          <a:xfrm>
            <a:off x="5398480" y="992900"/>
            <a:ext cx="3073277" cy="707886"/>
          </a:xfrm>
          <a:prstGeom prst="rect">
            <a:avLst/>
          </a:prstGeom>
          <a:solidFill>
            <a:schemeClr val="accent2">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sp>
        <p:nvSpPr>
          <p:cNvPr id="8" name="テキスト ボックス 7">
            <a:extLst>
              <a:ext uri="{FF2B5EF4-FFF2-40B4-BE49-F238E27FC236}">
                <a16:creationId xmlns:a16="http://schemas.microsoft.com/office/drawing/2014/main" id="{E5AB2730-63A4-9744-808A-CFAD86BD6352}"/>
              </a:ext>
            </a:extLst>
          </p:cNvPr>
          <p:cNvSpPr txBox="1"/>
          <p:nvPr/>
        </p:nvSpPr>
        <p:spPr>
          <a:xfrm>
            <a:off x="5119822" y="2680559"/>
            <a:ext cx="3409908" cy="830997"/>
          </a:xfrm>
          <a:prstGeom prst="rect">
            <a:avLst/>
          </a:prstGeom>
          <a:solidFill>
            <a:schemeClr val="accent5">
              <a:lumMod val="20000"/>
              <a:lumOff val="80000"/>
            </a:schemeClr>
          </a:solidFill>
          <a:ln w="57150">
            <a:solidFill>
              <a:srgbClr val="FF0000"/>
            </a:solidFill>
          </a:ln>
        </p:spPr>
        <p:txBody>
          <a:bodyPr wrap="none" rtlCol="0">
            <a:spAutoFit/>
          </a:bodyPr>
          <a:lstStyle/>
          <a:p>
            <a:r>
              <a:rPr lang="ja-JP" altLang="en-US" sz="4800">
                <a:latin typeface="Hiragino Maru Gothic Pro W4" panose="020F0400000000000000" pitchFamily="34" charset="-128"/>
                <a:ea typeface="Hiragino Maru Gothic Pro W4" panose="020F0400000000000000" pitchFamily="34" charset="-128"/>
              </a:rPr>
              <a:t>③</a:t>
            </a:r>
            <a:r>
              <a:rPr lang="en-US" altLang="ja-JP" sz="4800">
                <a:latin typeface="Hiragino Maru Gothic Pro W4" panose="020F0400000000000000" pitchFamily="34" charset="-128"/>
                <a:ea typeface="Hiragino Maru Gothic Pro W4" panose="020F0400000000000000" pitchFamily="34" charset="-128"/>
              </a:rPr>
              <a:t> 13</a:t>
            </a:r>
            <a:r>
              <a:rPr lang="ja-JP" altLang="en-US" sz="4800">
                <a:latin typeface="Hiragino Maru Gothic Pro W4" panose="020F0400000000000000" pitchFamily="34" charset="-128"/>
                <a:ea typeface="Hiragino Maru Gothic Pro W4" panose="020F0400000000000000" pitchFamily="34" charset="-128"/>
              </a:rPr>
              <a:t>万人</a:t>
            </a:r>
            <a:r>
              <a:rPr lang="en-US" altLang="ja-JP" sz="4800">
                <a:latin typeface="Hiragino Maru Gothic Pro W4" panose="020F0400000000000000" pitchFamily="34" charset="-128"/>
                <a:ea typeface="Hiragino Maru Gothic Pro W4" panose="020F0400000000000000" pitchFamily="34" charset="-128"/>
              </a:rPr>
              <a:t>!!</a:t>
            </a:r>
            <a:endParaRPr kumimoji="1" lang="ja-JP" altLang="en-US" sz="4800" b="1">
              <a:latin typeface="Hiragino Maru Gothic Pro W4" panose="020F0400000000000000" pitchFamily="34" charset="-128"/>
              <a:ea typeface="Hiragino Maru Gothic Pro W4" panose="020F0400000000000000" pitchFamily="34" charset="-128"/>
            </a:endParaRPr>
          </a:p>
        </p:txBody>
      </p:sp>
      <p:pic>
        <p:nvPicPr>
          <p:cNvPr id="10" name="図 9" descr="テレビゲームのキャラクター&#10;&#10;中程度の精度で自動的に生成された説明">
            <a:extLst>
              <a:ext uri="{FF2B5EF4-FFF2-40B4-BE49-F238E27FC236}">
                <a16:creationId xmlns:a16="http://schemas.microsoft.com/office/drawing/2014/main" id="{7ABB2458-BF13-0242-A215-AE021290E2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7944" y="4557510"/>
            <a:ext cx="3474989" cy="2615906"/>
          </a:xfrm>
          <a:prstGeom prst="rect">
            <a:avLst/>
          </a:prstGeom>
        </p:spPr>
      </p:pic>
      <p:pic>
        <p:nvPicPr>
          <p:cNvPr id="11" name="図 10" descr="ゲームのキャラクター&#10;&#10;低い精度で自動的に生成された説明">
            <a:extLst>
              <a:ext uri="{FF2B5EF4-FFF2-40B4-BE49-F238E27FC236}">
                <a16:creationId xmlns:a16="http://schemas.microsoft.com/office/drawing/2014/main" id="{A771226F-96B0-B646-91FD-74F2B00B8E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0765" y="4533743"/>
            <a:ext cx="3272202" cy="2463252"/>
          </a:xfrm>
          <a:prstGeom prst="rect">
            <a:avLst/>
          </a:prstGeom>
        </p:spPr>
      </p:pic>
    </p:spTree>
    <p:extLst>
      <p:ext uri="{BB962C8B-B14F-4D97-AF65-F5344CB8AC3E}">
        <p14:creationId xmlns:p14="http://schemas.microsoft.com/office/powerpoint/2010/main" val="2582867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0" y="22895"/>
            <a:ext cx="9144000" cy="1307644"/>
          </a:xfrm>
        </p:spPr>
        <p:txBody>
          <a:bodyPr>
            <a:normAutofit/>
          </a:bodyPr>
          <a:lstStyle/>
          <a:p>
            <a:pPr eaLnBrk="1" hangingPunct="1"/>
            <a:r>
              <a:rPr lang="en-US" altLang="ja-JP" sz="3600" dirty="0">
                <a:solidFill>
                  <a:srgbClr val="000099"/>
                </a:solidFill>
                <a:latin typeface="Hiragino Maru Gothic Pro W4" panose="020F0400000000000000" pitchFamily="34" charset="-128"/>
                <a:ea typeface="Hiragino Maru Gothic Pro W4" panose="020F0400000000000000" pitchFamily="34" charset="-128"/>
              </a:rPr>
              <a:t>1</a:t>
            </a:r>
            <a:r>
              <a:rPr lang="ja-JP" altLang="en-US" sz="3600" dirty="0">
                <a:solidFill>
                  <a:srgbClr val="000099"/>
                </a:solidFill>
                <a:latin typeface="Hiragino Maru Gothic Pro W4" panose="020F0400000000000000" pitchFamily="34" charset="-128"/>
                <a:ea typeface="Hiragino Maru Gothic Pro W4" panose="020F0400000000000000" pitchFamily="34" charset="-128"/>
              </a:rPr>
              <a:t>年間に日本で</a:t>
            </a:r>
            <a:r>
              <a:rPr lang="en-US" altLang="ja-JP" sz="3600" dirty="0">
                <a:solidFill>
                  <a:srgbClr val="000099"/>
                </a:solidFill>
                <a:latin typeface="Hiragino Maru Gothic Pro W4" panose="020F0400000000000000" pitchFamily="34" charset="-128"/>
                <a:ea typeface="Hiragino Maru Gothic Pro W4" panose="020F0400000000000000" pitchFamily="34" charset="-128"/>
              </a:rPr>
              <a:t>13</a:t>
            </a:r>
            <a:r>
              <a:rPr lang="ja-JP" altLang="en-US" sz="3600" dirty="0">
                <a:solidFill>
                  <a:srgbClr val="000099"/>
                </a:solidFill>
                <a:latin typeface="Hiragino Maru Gothic Pro W4" panose="020F0400000000000000" pitchFamily="34" charset="-128"/>
                <a:ea typeface="Hiragino Maru Gothic Pro W4" panose="020F0400000000000000" pitchFamily="34" charset="-128"/>
              </a:rPr>
              <a:t>万人、世界中では</a:t>
            </a:r>
            <a:r>
              <a:rPr lang="en-US" altLang="ja-JP" sz="3600" dirty="0">
                <a:solidFill>
                  <a:srgbClr val="000099"/>
                </a:solidFill>
                <a:latin typeface="Hiragino Maru Gothic Pro W4" panose="020F0400000000000000" pitchFamily="34" charset="-128"/>
                <a:ea typeface="Hiragino Maru Gothic Pro W4" panose="020F0400000000000000" pitchFamily="34" charset="-128"/>
              </a:rPr>
              <a:t>480</a:t>
            </a:r>
            <a:r>
              <a:rPr lang="ja-JP" altLang="en-US" sz="3600" dirty="0">
                <a:solidFill>
                  <a:srgbClr val="000099"/>
                </a:solidFill>
                <a:latin typeface="Hiragino Maru Gothic Pro W4" panose="020F0400000000000000" pitchFamily="34" charset="-128"/>
                <a:ea typeface="Hiragino Maru Gothic Pro W4" panose="020F0400000000000000" pitchFamily="34" charset="-128"/>
              </a:rPr>
              <a:t>万がタバコで死亡しています。</a:t>
            </a:r>
          </a:p>
        </p:txBody>
      </p:sp>
      <p:pic>
        <p:nvPicPr>
          <p:cNvPr id="3" name="図 2">
            <a:extLst>
              <a:ext uri="{FF2B5EF4-FFF2-40B4-BE49-F238E27FC236}">
                <a16:creationId xmlns:a16="http://schemas.microsoft.com/office/drawing/2014/main" id="{19D60C45-2763-41CD-AFA2-927A8D687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2326" y="1484784"/>
            <a:ext cx="7867911" cy="5143500"/>
          </a:xfrm>
          <a:prstGeom prst="rect">
            <a:avLst/>
          </a:prstGeom>
        </p:spPr>
      </p:pic>
      <p:sp>
        <p:nvSpPr>
          <p:cNvPr id="2" name="正方形/長方形 1">
            <a:extLst>
              <a:ext uri="{FF2B5EF4-FFF2-40B4-BE49-F238E27FC236}">
                <a16:creationId xmlns:a16="http://schemas.microsoft.com/office/drawing/2014/main" id="{AB086810-278E-4F3D-8C69-7A6508C915B8}"/>
              </a:ext>
            </a:extLst>
          </p:cNvPr>
          <p:cNvSpPr/>
          <p:nvPr/>
        </p:nvSpPr>
        <p:spPr>
          <a:xfrm>
            <a:off x="93763" y="1484784"/>
            <a:ext cx="2143536" cy="1477328"/>
          </a:xfrm>
          <a:prstGeom prst="rect">
            <a:avLst/>
          </a:prstGeom>
        </p:spPr>
        <p:txBody>
          <a:bodyPr wrap="none">
            <a:spAutoFit/>
          </a:bodyPr>
          <a:lstStyle/>
          <a:p>
            <a:r>
              <a:rPr lang="ja-JP" altLang="en-US" sz="3000" dirty="0">
                <a:solidFill>
                  <a:srgbClr val="000099"/>
                </a:solidFill>
                <a:latin typeface="Hiragino Maru Gothic Pro W4" panose="020F0400000000000000" pitchFamily="34" charset="-128"/>
                <a:ea typeface="Hiragino Maru Gothic Pro W4" panose="020F0400000000000000" pitchFamily="34" charset="-128"/>
              </a:rPr>
              <a:t>原因別の</a:t>
            </a:r>
            <a:endParaRPr lang="en-US" altLang="ja-JP" sz="3000" dirty="0">
              <a:solidFill>
                <a:srgbClr val="000099"/>
              </a:solidFill>
              <a:latin typeface="Hiragino Maru Gothic Pro W4" panose="020F0400000000000000" pitchFamily="34" charset="-128"/>
              <a:ea typeface="Hiragino Maru Gothic Pro W4" panose="020F0400000000000000" pitchFamily="34" charset="-128"/>
            </a:endParaRPr>
          </a:p>
          <a:p>
            <a:r>
              <a:rPr lang="ja-JP" altLang="en-US" sz="3000" dirty="0">
                <a:solidFill>
                  <a:srgbClr val="000099"/>
                </a:solidFill>
                <a:latin typeface="Hiragino Maru Gothic Pro W4" panose="020F0400000000000000" pitchFamily="34" charset="-128"/>
                <a:ea typeface="Hiragino Maru Gothic Pro W4" panose="020F0400000000000000" pitchFamily="34" charset="-128"/>
              </a:rPr>
              <a:t>死亡者数</a:t>
            </a:r>
            <a:endParaRPr lang="en-US" altLang="ja-JP" sz="3000" dirty="0">
              <a:solidFill>
                <a:srgbClr val="000099"/>
              </a:solidFill>
              <a:latin typeface="Hiragino Maru Gothic Pro W4" panose="020F0400000000000000" pitchFamily="34" charset="-128"/>
              <a:ea typeface="Hiragino Maru Gothic Pro W4" panose="020F0400000000000000" pitchFamily="34" charset="-128"/>
            </a:endParaRPr>
          </a:p>
          <a:p>
            <a:r>
              <a:rPr lang="ja-JP" altLang="en-US" sz="3000">
                <a:solidFill>
                  <a:srgbClr val="000099"/>
                </a:solidFill>
                <a:latin typeface="Hiragino Maru Gothic Pro W4" panose="020F0400000000000000" pitchFamily="34" charset="-128"/>
                <a:ea typeface="Hiragino Maru Gothic Pro W4" panose="020F0400000000000000" pitchFamily="34" charset="-128"/>
              </a:rPr>
              <a:t>（</a:t>
            </a:r>
            <a:r>
              <a:rPr lang="en-US" altLang="ja-JP" sz="3000" dirty="0">
                <a:solidFill>
                  <a:srgbClr val="000099"/>
                </a:solidFill>
                <a:latin typeface="Hiragino Maru Gothic Pro W4" panose="020F0400000000000000" pitchFamily="34" charset="-128"/>
                <a:ea typeface="Hiragino Maru Gothic Pro W4" panose="020F0400000000000000" pitchFamily="34" charset="-128"/>
              </a:rPr>
              <a:t>H19</a:t>
            </a:r>
            <a:r>
              <a:rPr lang="ja-JP" altLang="en-US" sz="3000" dirty="0">
                <a:solidFill>
                  <a:srgbClr val="000099"/>
                </a:solidFill>
                <a:latin typeface="Hiragino Maru Gothic Pro W4" panose="020F0400000000000000" pitchFamily="34" charset="-128"/>
                <a:ea typeface="Hiragino Maru Gothic Pro W4" panose="020F0400000000000000" pitchFamily="34" charset="-128"/>
              </a:rPr>
              <a:t>年）</a:t>
            </a:r>
          </a:p>
        </p:txBody>
      </p:sp>
    </p:spTree>
    <p:extLst>
      <p:ext uri="{BB962C8B-B14F-4D97-AF65-F5344CB8AC3E}">
        <p14:creationId xmlns:p14="http://schemas.microsoft.com/office/powerpoint/2010/main" val="6740790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rotWithShape="1">
          <a:blip r:embed="rId3"/>
          <a:srcRect b="53428"/>
          <a:stretch/>
        </p:blipFill>
        <p:spPr>
          <a:xfrm>
            <a:off x="2829791" y="0"/>
            <a:ext cx="3484418" cy="1182590"/>
          </a:xfrm>
          <a:prstGeom prst="rect">
            <a:avLst/>
          </a:prstGeom>
        </p:spPr>
      </p:pic>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第４問</a:t>
            </a: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0AB35BB1-C6C6-5F4D-AE74-26AE767DC04A}"/>
              </a:ext>
            </a:extLst>
          </p:cNvPr>
          <p:cNvPicPr>
            <a:picLocks noChangeAspect="1"/>
          </p:cNvPicPr>
          <p:nvPr/>
        </p:nvPicPr>
        <p:blipFill rotWithShape="1">
          <a:blip r:embed="rId3"/>
          <a:srcRect t="46254"/>
          <a:stretch/>
        </p:blipFill>
        <p:spPr>
          <a:xfrm>
            <a:off x="121750" y="1182590"/>
            <a:ext cx="8842141" cy="5675410"/>
          </a:xfrm>
          <a:prstGeom prst="rect">
            <a:avLst/>
          </a:prstGeom>
        </p:spPr>
      </p:pic>
      <p:sp>
        <p:nvSpPr>
          <p:cNvPr id="9" name="テキスト ボックス 8">
            <a:extLst>
              <a:ext uri="{FF2B5EF4-FFF2-40B4-BE49-F238E27FC236}">
                <a16:creationId xmlns:a16="http://schemas.microsoft.com/office/drawing/2014/main" id="{43EFC3F6-EF96-B84B-9A36-057BD1AA4A21}"/>
              </a:ext>
            </a:extLst>
          </p:cNvPr>
          <p:cNvSpPr txBox="1"/>
          <p:nvPr/>
        </p:nvSpPr>
        <p:spPr>
          <a:xfrm>
            <a:off x="475941" y="1458180"/>
            <a:ext cx="8192118" cy="1299908"/>
          </a:xfrm>
          <a:prstGeom prst="rect">
            <a:avLst/>
          </a:prstGeom>
          <a:solidFill>
            <a:schemeClr val="accent4">
              <a:lumMod val="20000"/>
              <a:lumOff val="80000"/>
            </a:schemeClr>
          </a:solidFill>
          <a:ln>
            <a:solidFill>
              <a:srgbClr val="0432FF"/>
            </a:solidFill>
          </a:ln>
        </p:spPr>
        <p:txBody>
          <a:bodyPr wrap="square" rtlCol="0">
            <a:spAutoFit/>
          </a:bodyPr>
          <a:lstStyle/>
          <a:p>
            <a:pPr>
              <a:lnSpc>
                <a:spcPts val="4920"/>
              </a:lnSpc>
            </a:pPr>
            <a:r>
              <a:rPr kumimoji="1" lang="ja-JP" altLang="en-US" sz="3600">
                <a:latin typeface="Hiragino Maru Gothic Pro W4" panose="020F0400000000000000" pitchFamily="34" charset="-128"/>
                <a:ea typeface="Hiragino Maru Gothic Pro W4" panose="020F0400000000000000" pitchFamily="34" charset="-128"/>
              </a:rPr>
              <a:t>タバコ</a:t>
            </a:r>
            <a:r>
              <a:rPr kumimoji="1" lang="en-US" altLang="ja-JP" sz="3600" dirty="0">
                <a:latin typeface="Hiragino Maru Gothic Pro W4" panose="020F0400000000000000" pitchFamily="34" charset="-128"/>
                <a:ea typeface="Hiragino Maru Gothic Pro W4" panose="020F0400000000000000" pitchFamily="34" charset="-128"/>
              </a:rPr>
              <a:t>1</a:t>
            </a:r>
            <a:r>
              <a:rPr kumimoji="1" lang="ja-JP" altLang="en-US" sz="3600">
                <a:latin typeface="Hiragino Maru Gothic Pro W4" panose="020F0400000000000000" pitchFamily="34" charset="-128"/>
                <a:ea typeface="Hiragino Maru Gothic Pro W4" panose="020F0400000000000000" pitchFamily="34" charset="-128"/>
              </a:rPr>
              <a:t>本で、どれくらい寿命が短くなると言われている？</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D87ACE33-A863-CF46-A50E-23B46C619442}"/>
              </a:ext>
            </a:extLst>
          </p:cNvPr>
          <p:cNvSpPr txBox="1"/>
          <p:nvPr/>
        </p:nvSpPr>
        <p:spPr>
          <a:xfrm>
            <a:off x="889243" y="2815719"/>
            <a:ext cx="4258821" cy="2485489"/>
          </a:xfrm>
          <a:prstGeom prst="rect">
            <a:avLst/>
          </a:prstGeom>
          <a:noFill/>
        </p:spPr>
        <p:txBody>
          <a:bodyPr wrap="square" rtlCol="0">
            <a:spAutoFit/>
          </a:bodyPr>
          <a:lstStyle/>
          <a:p>
            <a:pPr>
              <a:lnSpc>
                <a:spcPct val="150000"/>
              </a:lnSpc>
            </a:pPr>
            <a:r>
              <a:rPr lang="ja-JP" altLang="en-US" sz="3600">
                <a:latin typeface="Hiragino Maru Gothic Pro W4" panose="020F0400000000000000" pitchFamily="34" charset="-128"/>
                <a:ea typeface="Hiragino Maru Gothic Pro W4" panose="020F0400000000000000" pitchFamily="34" charset="-128"/>
              </a:rPr>
              <a:t>①　</a:t>
            </a:r>
            <a:r>
              <a:rPr kumimoji="1" lang="en-US" altLang="ja-JP" sz="3600" dirty="0">
                <a:latin typeface="Hiragino Maru Gothic Pro W4" panose="020F0400000000000000" pitchFamily="34" charset="-128"/>
                <a:ea typeface="Hiragino Maru Gothic Pro W4" panose="020F0400000000000000" pitchFamily="34" charset="-128"/>
              </a:rPr>
              <a:t>1</a:t>
            </a:r>
            <a:r>
              <a:rPr kumimoji="1" lang="ja-JP" altLang="en-US" sz="3600">
                <a:latin typeface="Hiragino Maru Gothic Pro W4" panose="020F0400000000000000" pitchFamily="34" charset="-128"/>
                <a:ea typeface="Hiragino Maru Gothic Pro W4" panose="020F0400000000000000" pitchFamily="34" charset="-128"/>
              </a:rPr>
              <a:t>分</a:t>
            </a:r>
            <a:endParaRPr kumimoji="1" lang="en-US" altLang="ja-JP" sz="3600" dirty="0">
              <a:latin typeface="Hiragino Maru Gothic Pro W4" panose="020F0400000000000000" pitchFamily="34" charset="-128"/>
              <a:ea typeface="Hiragino Maru Gothic Pro W4" panose="020F0400000000000000" pitchFamily="34" charset="-128"/>
            </a:endParaRPr>
          </a:p>
          <a:p>
            <a:pPr>
              <a:lnSpc>
                <a:spcPct val="150000"/>
              </a:lnSpc>
            </a:pPr>
            <a:r>
              <a:rPr lang="ja-JP" altLang="en-US" sz="3600">
                <a:latin typeface="Hiragino Maru Gothic Pro W4" panose="020F0400000000000000" pitchFamily="34" charset="-128"/>
                <a:ea typeface="Hiragino Maru Gothic Pro W4" panose="020F0400000000000000" pitchFamily="34" charset="-128"/>
              </a:rPr>
              <a:t>②　</a:t>
            </a:r>
            <a:r>
              <a:rPr kumimoji="1" lang="en-US" altLang="ja-JP" sz="3600" dirty="0">
                <a:latin typeface="Hiragino Maru Gothic Pro W4" panose="020F0400000000000000" pitchFamily="34" charset="-128"/>
                <a:ea typeface="Hiragino Maru Gothic Pro W4" panose="020F0400000000000000" pitchFamily="34" charset="-128"/>
              </a:rPr>
              <a:t>5</a:t>
            </a:r>
            <a:r>
              <a:rPr kumimoji="1" lang="ja-JP" altLang="en-US" sz="3600">
                <a:latin typeface="Hiragino Maru Gothic Pro W4" panose="020F0400000000000000" pitchFamily="34" charset="-128"/>
                <a:ea typeface="Hiragino Maru Gothic Pro W4" panose="020F0400000000000000" pitchFamily="34" charset="-128"/>
              </a:rPr>
              <a:t>分</a:t>
            </a:r>
            <a:r>
              <a:rPr kumimoji="1" lang="en-US" altLang="ja-JP" sz="3600" dirty="0">
                <a:latin typeface="Hiragino Maru Gothic Pro W4" panose="020F0400000000000000" pitchFamily="34" charset="-128"/>
                <a:ea typeface="Hiragino Maru Gothic Pro W4" panose="020F0400000000000000" pitchFamily="34" charset="-128"/>
              </a:rPr>
              <a:t>30</a:t>
            </a:r>
            <a:r>
              <a:rPr kumimoji="1" lang="ja-JP" altLang="en-US" sz="3600">
                <a:latin typeface="Hiragino Maru Gothic Pro W4" panose="020F0400000000000000" pitchFamily="34" charset="-128"/>
                <a:ea typeface="Hiragino Maru Gothic Pro W4" panose="020F0400000000000000" pitchFamily="34" charset="-128"/>
              </a:rPr>
              <a:t>秒</a:t>
            </a:r>
            <a:endParaRPr kumimoji="1" lang="en-US" altLang="ja-JP" sz="3600" dirty="0">
              <a:latin typeface="Hiragino Maru Gothic Pro W4" panose="020F0400000000000000" pitchFamily="34" charset="-128"/>
              <a:ea typeface="Hiragino Maru Gothic Pro W4" panose="020F0400000000000000" pitchFamily="34" charset="-128"/>
            </a:endParaRPr>
          </a:p>
          <a:p>
            <a:pPr>
              <a:lnSpc>
                <a:spcPct val="150000"/>
              </a:lnSpc>
            </a:pPr>
            <a:r>
              <a:rPr lang="ja-JP" altLang="en-US" sz="3600">
                <a:latin typeface="Hiragino Maru Gothic Pro W4" panose="020F0400000000000000" pitchFamily="34" charset="-128"/>
                <a:ea typeface="Hiragino Maru Gothic Pro W4" panose="020F0400000000000000" pitchFamily="34" charset="-128"/>
              </a:rPr>
              <a:t>③　</a:t>
            </a:r>
            <a:r>
              <a:rPr lang="en-US" altLang="ja-JP" sz="3600" dirty="0">
                <a:latin typeface="Hiragino Maru Gothic Pro W4" panose="020F0400000000000000" pitchFamily="34" charset="-128"/>
                <a:ea typeface="Hiragino Maru Gothic Pro W4" panose="020F0400000000000000" pitchFamily="34" charset="-128"/>
              </a:rPr>
              <a:t>10</a:t>
            </a:r>
            <a:r>
              <a:rPr lang="ja-JP" altLang="en-US" sz="3600">
                <a:latin typeface="Hiragino Maru Gothic Pro W4" panose="020F0400000000000000" pitchFamily="34" charset="-128"/>
                <a:ea typeface="Hiragino Maru Gothic Pro W4" panose="020F0400000000000000" pitchFamily="34" charset="-128"/>
              </a:rPr>
              <a:t>分</a:t>
            </a:r>
            <a:endParaRPr kumimoji="1" lang="en-US" altLang="ja-JP" sz="3600" dirty="0">
              <a:latin typeface="Hiragino Maru Gothic Pro W4" panose="020F0400000000000000" pitchFamily="34" charset="-128"/>
              <a:ea typeface="Hiragino Maru Gothic Pro W4" panose="020F0400000000000000" pitchFamily="34" charset="-128"/>
            </a:endParaRPr>
          </a:p>
        </p:txBody>
      </p:sp>
      <p:pic>
        <p:nvPicPr>
          <p:cNvPr id="12" name="図 11" descr="テレビゲームのキャラクター&#10;&#10;中程度の精度で自動的に生成された説明">
            <a:extLst>
              <a:ext uri="{FF2B5EF4-FFF2-40B4-BE49-F238E27FC236}">
                <a16:creationId xmlns:a16="http://schemas.microsoft.com/office/drawing/2014/main" id="{028CFAB1-FD17-7F4A-90C0-2A0A01A8DA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4934" y="4519598"/>
            <a:ext cx="3180053" cy="2393884"/>
          </a:xfrm>
          <a:prstGeom prst="rect">
            <a:avLst/>
          </a:prstGeom>
        </p:spPr>
      </p:pic>
      <p:pic>
        <p:nvPicPr>
          <p:cNvPr id="14" name="図 13" descr="ゲームのキャラクター&#10;&#10;低い精度で自動的に生成された説明">
            <a:extLst>
              <a:ext uri="{FF2B5EF4-FFF2-40B4-BE49-F238E27FC236}">
                <a16:creationId xmlns:a16="http://schemas.microsoft.com/office/drawing/2014/main" id="{85388D62-3D72-4449-87F0-FB9771988B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3986" y="4459584"/>
            <a:ext cx="2994478" cy="2254187"/>
          </a:xfrm>
          <a:prstGeom prst="rect">
            <a:avLst/>
          </a:prstGeom>
        </p:spPr>
      </p:pic>
      <p:sp>
        <p:nvSpPr>
          <p:cNvPr id="10" name="テキスト ボックス 9">
            <a:extLst>
              <a:ext uri="{FF2B5EF4-FFF2-40B4-BE49-F238E27FC236}">
                <a16:creationId xmlns:a16="http://schemas.microsoft.com/office/drawing/2014/main" id="{590628F7-F12A-424F-8936-1818E2B9DFA8}"/>
              </a:ext>
            </a:extLst>
          </p:cNvPr>
          <p:cNvSpPr txBox="1"/>
          <p:nvPr/>
        </p:nvSpPr>
        <p:spPr>
          <a:xfrm>
            <a:off x="912603" y="5586677"/>
            <a:ext cx="3073277" cy="707886"/>
          </a:xfrm>
          <a:prstGeom prst="rect">
            <a:avLst/>
          </a:prstGeom>
          <a:solidFill>
            <a:schemeClr val="accent4">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spTree>
    <p:extLst>
      <p:ext uri="{BB962C8B-B14F-4D97-AF65-F5344CB8AC3E}">
        <p14:creationId xmlns:p14="http://schemas.microsoft.com/office/powerpoint/2010/main" val="27020903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230FDB1-5990-BB44-8F7F-4DAD0D261AD1}"/>
              </a:ext>
            </a:extLst>
          </p:cNvPr>
          <p:cNvSpPr txBox="1"/>
          <p:nvPr/>
        </p:nvSpPr>
        <p:spPr>
          <a:xfrm>
            <a:off x="409084" y="435838"/>
            <a:ext cx="3326552" cy="830997"/>
          </a:xfrm>
          <a:prstGeom prst="rect">
            <a:avLst/>
          </a:prstGeom>
          <a:solidFill>
            <a:schemeClr val="accent2">
              <a:lumMod val="40000"/>
              <a:lumOff val="60000"/>
            </a:schemeClr>
          </a:solidFill>
        </p:spPr>
        <p:txBody>
          <a:bodyPr wrap="none" rtlCol="0">
            <a:spAutoFit/>
          </a:bodyPr>
          <a:lstStyle/>
          <a:p>
            <a:r>
              <a:rPr kumimoji="1" lang="ja-JP" altLang="en-US" sz="4800" b="1">
                <a:latin typeface="Hiragino Maru Gothic Pro W4" panose="020F0400000000000000" pitchFamily="34" charset="-128"/>
                <a:ea typeface="Hiragino Maru Gothic Pro W4" panose="020F0400000000000000" pitchFamily="34" charset="-128"/>
              </a:rPr>
              <a:t>こたえは②</a:t>
            </a:r>
          </a:p>
        </p:txBody>
      </p:sp>
      <p:sp>
        <p:nvSpPr>
          <p:cNvPr id="3" name="正方形/長方形 2">
            <a:extLst>
              <a:ext uri="{FF2B5EF4-FFF2-40B4-BE49-F238E27FC236}">
                <a16:creationId xmlns:a16="http://schemas.microsoft.com/office/drawing/2014/main" id="{1CA16EBD-C4D2-3947-A912-617C0AEDAC9E}"/>
              </a:ext>
            </a:extLst>
          </p:cNvPr>
          <p:cNvSpPr/>
          <p:nvPr/>
        </p:nvSpPr>
        <p:spPr>
          <a:xfrm>
            <a:off x="4061460" y="597421"/>
            <a:ext cx="4673455" cy="669414"/>
          </a:xfrm>
          <a:prstGeom prst="rect">
            <a:avLst/>
          </a:prstGeom>
        </p:spPr>
        <p:txBody>
          <a:bodyPr wrap="square">
            <a:spAutoFit/>
          </a:bodyPr>
          <a:lstStyle/>
          <a:p>
            <a:pPr>
              <a:lnSpc>
                <a:spcPts val="4500"/>
              </a:lnSpc>
            </a:pPr>
            <a:r>
              <a:rPr kumimoji="1" lang="en-US" altLang="ja-JP" sz="4800" dirty="0">
                <a:latin typeface="Hiragino Maru Gothic Pro W4" panose="020F0400000000000000" pitchFamily="34" charset="-128"/>
                <a:ea typeface="Hiragino Maru Gothic Pro W4" panose="020F0400000000000000" pitchFamily="34" charset="-128"/>
              </a:rPr>
              <a:t>5</a:t>
            </a:r>
            <a:r>
              <a:rPr kumimoji="1" lang="ja-JP" altLang="en-US" sz="4800">
                <a:latin typeface="Hiragino Maru Gothic Pro W4" panose="020F0400000000000000" pitchFamily="34" charset="-128"/>
                <a:ea typeface="Hiragino Maru Gothic Pro W4" panose="020F0400000000000000" pitchFamily="34" charset="-128"/>
              </a:rPr>
              <a:t>分</a:t>
            </a:r>
            <a:r>
              <a:rPr kumimoji="1" lang="en-US" altLang="ja-JP" sz="4800" dirty="0">
                <a:latin typeface="Hiragino Maru Gothic Pro W4" panose="020F0400000000000000" pitchFamily="34" charset="-128"/>
                <a:ea typeface="Hiragino Maru Gothic Pro W4" panose="020F0400000000000000" pitchFamily="34" charset="-128"/>
              </a:rPr>
              <a:t>30</a:t>
            </a:r>
            <a:r>
              <a:rPr kumimoji="1" lang="ja-JP" altLang="en-US" sz="4800">
                <a:latin typeface="Hiragino Maru Gothic Pro W4" panose="020F0400000000000000" pitchFamily="34" charset="-128"/>
                <a:ea typeface="Hiragino Maru Gothic Pro W4" panose="020F0400000000000000" pitchFamily="34" charset="-128"/>
              </a:rPr>
              <a:t>秒です</a:t>
            </a:r>
            <a:r>
              <a:rPr kumimoji="1" lang="en-US" altLang="ja-JP" sz="4800" dirty="0">
                <a:latin typeface="Hiragino Maru Gothic Pro W4" panose="020F0400000000000000" pitchFamily="34" charset="-128"/>
                <a:ea typeface="Hiragino Maru Gothic Pro W4" panose="020F0400000000000000" pitchFamily="34" charset="-128"/>
              </a:rPr>
              <a:t>!</a:t>
            </a:r>
          </a:p>
        </p:txBody>
      </p:sp>
      <p:sp>
        <p:nvSpPr>
          <p:cNvPr id="7" name="テキスト ボックス 6">
            <a:extLst>
              <a:ext uri="{FF2B5EF4-FFF2-40B4-BE49-F238E27FC236}">
                <a16:creationId xmlns:a16="http://schemas.microsoft.com/office/drawing/2014/main" id="{DD154814-E658-DC47-8895-F7F5A597ED0F}"/>
              </a:ext>
            </a:extLst>
          </p:cNvPr>
          <p:cNvSpPr txBox="1"/>
          <p:nvPr/>
        </p:nvSpPr>
        <p:spPr>
          <a:xfrm>
            <a:off x="430512" y="1751844"/>
            <a:ext cx="7887367" cy="2219647"/>
          </a:xfrm>
          <a:prstGeom prst="rect">
            <a:avLst/>
          </a:prstGeom>
          <a:noFill/>
        </p:spPr>
        <p:txBody>
          <a:bodyPr wrap="square" rtlCol="0">
            <a:spAutoFit/>
          </a:bodyPr>
          <a:lstStyle/>
          <a:p>
            <a:pPr>
              <a:lnSpc>
                <a:spcPct val="150000"/>
              </a:lnSpc>
            </a:pPr>
            <a:r>
              <a:rPr lang="ja-JP" altLang="en-US" sz="3200">
                <a:latin typeface="Hiragino Maru Gothic Pro W4" panose="020F0400000000000000" pitchFamily="34" charset="-128"/>
                <a:ea typeface="Hiragino Maru Gothic Pro W4" panose="020F0400000000000000" pitchFamily="34" charset="-128"/>
              </a:rPr>
              <a:t>タバコ</a:t>
            </a:r>
            <a:r>
              <a:rPr lang="en-US" altLang="ja-JP" sz="3200" dirty="0">
                <a:latin typeface="Hiragino Maru Gothic Pro W4" panose="020F0400000000000000" pitchFamily="34" charset="-128"/>
                <a:ea typeface="Hiragino Maru Gothic Pro W4" panose="020F0400000000000000" pitchFamily="34" charset="-128"/>
              </a:rPr>
              <a:t>1</a:t>
            </a:r>
            <a:r>
              <a:rPr lang="ja-JP" altLang="en-US" sz="3200">
                <a:latin typeface="Hiragino Maru Gothic Pro W4" panose="020F0400000000000000" pitchFamily="34" charset="-128"/>
                <a:ea typeface="Hiragino Maru Gothic Pro W4" panose="020F0400000000000000" pitchFamily="34" charset="-128"/>
              </a:rPr>
              <a:t>本につき、</a:t>
            </a:r>
            <a:r>
              <a:rPr lang="en-US" altLang="ja-JP" sz="3200" dirty="0">
                <a:latin typeface="Hiragino Maru Gothic Pro W4" panose="020F0400000000000000" pitchFamily="34" charset="-128"/>
                <a:ea typeface="Hiragino Maru Gothic Pro W4" panose="020F0400000000000000" pitchFamily="34" charset="-128"/>
              </a:rPr>
              <a:t>5</a:t>
            </a:r>
            <a:r>
              <a:rPr lang="ja-JP" altLang="en-US" sz="3200">
                <a:latin typeface="Hiragino Maru Gothic Pro W4" panose="020F0400000000000000" pitchFamily="34" charset="-128"/>
                <a:ea typeface="Hiragino Maru Gothic Pro W4" panose="020F0400000000000000" pitchFamily="34" charset="-128"/>
              </a:rPr>
              <a:t>分</a:t>
            </a:r>
            <a:r>
              <a:rPr lang="en-US" altLang="ja-JP" sz="3200" dirty="0">
                <a:latin typeface="Hiragino Maru Gothic Pro W4" panose="020F0400000000000000" pitchFamily="34" charset="-128"/>
                <a:ea typeface="Hiragino Maru Gothic Pro W4" panose="020F0400000000000000" pitchFamily="34" charset="-128"/>
              </a:rPr>
              <a:t>30</a:t>
            </a:r>
            <a:r>
              <a:rPr lang="ja-JP" altLang="en-US" sz="3200">
                <a:latin typeface="Hiragino Maru Gothic Pro W4" panose="020F0400000000000000" pitchFamily="34" charset="-128"/>
                <a:ea typeface="Hiragino Maru Gothic Pro W4" panose="020F0400000000000000" pitchFamily="34" charset="-128"/>
              </a:rPr>
              <a:t>秒の寿命が縮む。</a:t>
            </a:r>
            <a:endParaRPr lang="en-US" altLang="ja-JP" sz="3200" dirty="0">
              <a:latin typeface="Hiragino Maru Gothic Pro W4" panose="020F0400000000000000" pitchFamily="34" charset="-128"/>
              <a:ea typeface="Hiragino Maru Gothic Pro W4" panose="020F0400000000000000" pitchFamily="34" charset="-128"/>
            </a:endParaRPr>
          </a:p>
          <a:p>
            <a:pPr>
              <a:lnSpc>
                <a:spcPct val="150000"/>
              </a:lnSpc>
            </a:pPr>
            <a:r>
              <a:rPr kumimoji="1" lang="en-US" altLang="ja-JP" sz="3200" dirty="0">
                <a:latin typeface="Hiragino Maru Gothic Pro W4" panose="020F0400000000000000" pitchFamily="34" charset="-128"/>
                <a:ea typeface="Hiragino Maru Gothic Pro W4" panose="020F0400000000000000" pitchFamily="34" charset="-128"/>
              </a:rPr>
              <a:t>1</a:t>
            </a:r>
            <a:r>
              <a:rPr kumimoji="1" lang="ja-JP" altLang="en-US" sz="3200">
                <a:latin typeface="Hiragino Maru Gothic Pro W4" panose="020F0400000000000000" pitchFamily="34" charset="-128"/>
                <a:ea typeface="Hiragino Maru Gothic Pro W4" panose="020F0400000000000000" pitchFamily="34" charset="-128"/>
              </a:rPr>
              <a:t>日</a:t>
            </a:r>
            <a:r>
              <a:rPr kumimoji="1" lang="en-US" altLang="ja-JP" sz="3200" dirty="0">
                <a:latin typeface="Hiragino Maru Gothic Pro W4" panose="020F0400000000000000" pitchFamily="34" charset="-128"/>
                <a:ea typeface="Hiragino Maru Gothic Pro W4" panose="020F0400000000000000" pitchFamily="34" charset="-128"/>
              </a:rPr>
              <a:t>20</a:t>
            </a:r>
            <a:r>
              <a:rPr kumimoji="1" lang="ja-JP" altLang="en-US" sz="3200">
                <a:latin typeface="Hiragino Maru Gothic Pro W4" panose="020F0400000000000000" pitchFamily="34" charset="-128"/>
                <a:ea typeface="Hiragino Maru Gothic Pro W4" panose="020F0400000000000000" pitchFamily="34" charset="-128"/>
              </a:rPr>
              <a:t>本を</a:t>
            </a:r>
            <a:r>
              <a:rPr kumimoji="1" lang="en-US" altLang="ja-JP" sz="3200" dirty="0">
                <a:latin typeface="Hiragino Maru Gothic Pro W4" panose="020F0400000000000000" pitchFamily="34" charset="-128"/>
                <a:ea typeface="Hiragino Maru Gothic Pro W4" panose="020F0400000000000000" pitchFamily="34" charset="-128"/>
              </a:rPr>
              <a:t>1</a:t>
            </a:r>
            <a:r>
              <a:rPr lang="ja-JP" altLang="en-US" sz="3200">
                <a:latin typeface="Hiragino Maru Gothic Pro W4" panose="020F0400000000000000" pitchFamily="34" charset="-128"/>
                <a:ea typeface="Hiragino Maru Gothic Pro W4" panose="020F0400000000000000" pitchFamily="34" charset="-128"/>
              </a:rPr>
              <a:t>年間吸えば、</a:t>
            </a:r>
            <a:r>
              <a:rPr lang="en-US" altLang="ja-JP" sz="3200" dirty="0">
                <a:latin typeface="Hiragino Maru Gothic Pro W4" panose="020F0400000000000000" pitchFamily="34" charset="-128"/>
                <a:ea typeface="Hiragino Maru Gothic Pro W4" panose="020F0400000000000000" pitchFamily="34" charset="-128"/>
              </a:rPr>
              <a:t>28</a:t>
            </a:r>
            <a:r>
              <a:rPr lang="ja-JP" altLang="en-US" sz="3200">
                <a:latin typeface="Hiragino Maru Gothic Pro W4" panose="020F0400000000000000" pitchFamily="34" charset="-128"/>
                <a:ea typeface="Hiragino Maru Gothic Pro W4" panose="020F0400000000000000" pitchFamily="34" charset="-128"/>
              </a:rPr>
              <a:t>日間が失われる」</a:t>
            </a:r>
            <a:r>
              <a:rPr lang="en-US" altLang="ja-JP" sz="3200" dirty="0">
                <a:latin typeface="Hiragino Maru Gothic Pro W4" panose="020F0400000000000000" pitchFamily="34" charset="-128"/>
                <a:ea typeface="Hiragino Maru Gothic Pro W4" panose="020F0400000000000000" pitchFamily="34" charset="-128"/>
              </a:rPr>
              <a:t> </a:t>
            </a:r>
            <a:r>
              <a:rPr kumimoji="1" lang="ja-JP" altLang="en-US" sz="3200">
                <a:latin typeface="Hiragino Maru Gothic Pro W4" panose="020F0400000000000000" pitchFamily="34" charset="-128"/>
                <a:ea typeface="Hiragino Maru Gothic Pro W4" panose="020F0400000000000000" pitchFamily="34" charset="-128"/>
              </a:rPr>
              <a:t>と言われている</a:t>
            </a:r>
            <a:r>
              <a:rPr kumimoji="1" lang="en-US" altLang="ja-JP" sz="3200" baseline="30000" dirty="0">
                <a:latin typeface="Hiragino Maru Gothic Pro W4" panose="020F0400000000000000" pitchFamily="34" charset="-128"/>
                <a:ea typeface="Hiragino Maru Gothic Pro W4" panose="020F0400000000000000" pitchFamily="34" charset="-128"/>
              </a:rPr>
              <a:t>※</a:t>
            </a:r>
            <a:r>
              <a:rPr lang="ja-JP" altLang="en-US" sz="3200">
                <a:latin typeface="Hiragino Maru Gothic Pro W4" panose="020F0400000000000000" pitchFamily="34" charset="-128"/>
                <a:ea typeface="Hiragino Maru Gothic Pro W4" panose="020F0400000000000000" pitchFamily="34" charset="-128"/>
              </a:rPr>
              <a:t>。</a:t>
            </a:r>
            <a:endParaRPr kumimoji="1" lang="ja-JP" altLang="en-US" sz="3200">
              <a:latin typeface="Hiragino Maru Gothic Pro W4" panose="020F0400000000000000" pitchFamily="34" charset="-128"/>
              <a:ea typeface="Hiragino Maru Gothic Pro W4" panose="020F0400000000000000" pitchFamily="34" charset="-128"/>
            </a:endParaRPr>
          </a:p>
        </p:txBody>
      </p:sp>
      <p:pic>
        <p:nvPicPr>
          <p:cNvPr id="8" name="図 7">
            <a:extLst>
              <a:ext uri="{FF2B5EF4-FFF2-40B4-BE49-F238E27FC236}">
                <a16:creationId xmlns:a16="http://schemas.microsoft.com/office/drawing/2014/main" id="{3D7A6342-9420-7749-8543-1D85F0CB3E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025" y="4149080"/>
            <a:ext cx="3418630" cy="2563973"/>
          </a:xfrm>
          <a:prstGeom prst="rect">
            <a:avLst/>
          </a:prstGeom>
        </p:spPr>
      </p:pic>
      <p:sp>
        <p:nvSpPr>
          <p:cNvPr id="9" name="テキスト ボックス 8">
            <a:extLst>
              <a:ext uri="{FF2B5EF4-FFF2-40B4-BE49-F238E27FC236}">
                <a16:creationId xmlns:a16="http://schemas.microsoft.com/office/drawing/2014/main" id="{2CAE23C4-C797-3745-B978-0E223300221B}"/>
              </a:ext>
            </a:extLst>
          </p:cNvPr>
          <p:cNvSpPr txBox="1"/>
          <p:nvPr/>
        </p:nvSpPr>
        <p:spPr>
          <a:xfrm>
            <a:off x="5186894" y="5661248"/>
            <a:ext cx="3130985" cy="369332"/>
          </a:xfrm>
          <a:prstGeom prst="rect">
            <a:avLst/>
          </a:prstGeom>
          <a:noFill/>
        </p:spPr>
        <p:txBody>
          <a:bodyPr wrap="none" rtlCol="0">
            <a:spAutoFit/>
          </a:bodyPr>
          <a:lstStyle/>
          <a:p>
            <a:r>
              <a:rPr kumimoji="1" lang="en-US" altLang="ja-JP" dirty="0"/>
              <a:t>※</a:t>
            </a:r>
            <a:r>
              <a:rPr lang="ja-JP" altLang="en-US"/>
              <a:t>英国王立内科医学会</a:t>
            </a:r>
            <a:r>
              <a:rPr lang="en-US" altLang="ja-JP" dirty="0"/>
              <a:t>, 1977</a:t>
            </a:r>
            <a:endParaRPr kumimoji="1" lang="ja-JP" altLang="en-US"/>
          </a:p>
        </p:txBody>
      </p:sp>
    </p:spTree>
    <p:extLst>
      <p:ext uri="{BB962C8B-B14F-4D97-AF65-F5344CB8AC3E}">
        <p14:creationId xmlns:p14="http://schemas.microsoft.com/office/powerpoint/2010/main" val="1052933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564510" y="3519334"/>
            <a:ext cx="4698722" cy="2728119"/>
          </a:xfrm>
          <a:prstGeom prst="rect">
            <a:avLst/>
          </a:prstGeom>
          <a:noFill/>
        </p:spPr>
        <p:txBody>
          <a:bodyPr wrap="none" rtlCol="0">
            <a:spAutoFit/>
          </a:bodyPr>
          <a:lstStyle/>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タバコを吸ったら</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肺</a:t>
            </a:r>
            <a:r>
              <a:rPr kumimoji="1" lang="en-US" altLang="ja-JP" sz="4400" dirty="0">
                <a:latin typeface="Hiragino Maru Gothic Pro W4" panose="020F0400000000000000" pitchFamily="34" charset="-128"/>
                <a:ea typeface="Hiragino Maru Gothic Pro W4" panose="020F0400000000000000" pitchFamily="34" charset="-128"/>
              </a:rPr>
              <a:t>(</a:t>
            </a:r>
            <a:r>
              <a:rPr kumimoji="1" lang="ja-JP" altLang="en-US" sz="4400">
                <a:latin typeface="Hiragino Maru Gothic Pro W4" panose="020F0400000000000000" pitchFamily="34" charset="-128"/>
                <a:ea typeface="Hiragino Maru Gothic Pro W4" panose="020F0400000000000000" pitchFamily="34" charset="-128"/>
              </a:rPr>
              <a:t>はい</a:t>
            </a:r>
            <a:r>
              <a:rPr kumimoji="1" lang="en-US" altLang="ja-JP" sz="4400" dirty="0">
                <a:latin typeface="Hiragino Maru Gothic Pro W4" panose="020F0400000000000000" pitchFamily="34" charset="-128"/>
                <a:ea typeface="Hiragino Maru Gothic Pro W4" panose="020F0400000000000000" pitchFamily="34" charset="-128"/>
              </a:rPr>
              <a:t>)</a:t>
            </a:r>
            <a:r>
              <a:rPr kumimoji="1" lang="ja-JP" altLang="en-US" sz="4400">
                <a:latin typeface="Hiragino Maru Gothic Pro W4" panose="020F0400000000000000" pitchFamily="34" charset="-128"/>
                <a:ea typeface="Hiragino Maru Gothic Pro W4" panose="020F0400000000000000" pitchFamily="34" charset="-128"/>
              </a:rPr>
              <a:t>の中は</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どうなるの？</a:t>
            </a:r>
            <a:endParaRPr kumimoji="1" lang="en-US" altLang="ja-JP" sz="4400" dirty="0">
              <a:latin typeface="Hiragino Maru Gothic Pro W4" panose="020F0400000000000000" pitchFamily="34" charset="-128"/>
              <a:ea typeface="Hiragino Maru Gothic Pro W4" panose="020F0400000000000000" pitchFamily="34" charset="-128"/>
            </a:endParaRPr>
          </a:p>
        </p:txBody>
      </p:sp>
      <p:pic>
        <p:nvPicPr>
          <p:cNvPr id="7" name="図 6" descr="ロゴ が含まれている画像&#10;&#10;自動的に生成された説明">
            <a:extLst>
              <a:ext uri="{FF2B5EF4-FFF2-40B4-BE49-F238E27FC236}">
                <a16:creationId xmlns:a16="http://schemas.microsoft.com/office/drawing/2014/main" id="{6C76B240-93C7-C545-8273-538BAAFF2521}"/>
              </a:ext>
            </a:extLst>
          </p:cNvPr>
          <p:cNvPicPr>
            <a:picLocks noChangeAspect="1"/>
          </p:cNvPicPr>
          <p:nvPr/>
        </p:nvPicPr>
        <p:blipFill>
          <a:blip r:embed="rId4"/>
          <a:stretch>
            <a:fillRect/>
          </a:stretch>
        </p:blipFill>
        <p:spPr>
          <a:xfrm>
            <a:off x="141141" y="305927"/>
            <a:ext cx="1716235" cy="1214221"/>
          </a:xfrm>
          <a:prstGeom prst="rect">
            <a:avLst/>
          </a:prstGeom>
        </p:spPr>
      </p:pic>
      <p:pic>
        <p:nvPicPr>
          <p:cNvPr id="4" name="図 3" descr="挿絵 が含まれている画像&#10;&#10;自動的に生成された説明">
            <a:extLst>
              <a:ext uri="{FF2B5EF4-FFF2-40B4-BE49-F238E27FC236}">
                <a16:creationId xmlns:a16="http://schemas.microsoft.com/office/drawing/2014/main" id="{D524F6ED-BC74-5845-94B0-7555B51104FE}"/>
              </a:ext>
            </a:extLst>
          </p:cNvPr>
          <p:cNvPicPr>
            <a:picLocks noChangeAspect="1"/>
          </p:cNvPicPr>
          <p:nvPr/>
        </p:nvPicPr>
        <p:blipFill>
          <a:blip r:embed="rId5"/>
          <a:stretch>
            <a:fillRect/>
          </a:stretch>
        </p:blipFill>
        <p:spPr>
          <a:xfrm>
            <a:off x="5121029" y="3298750"/>
            <a:ext cx="4252261" cy="2988617"/>
          </a:xfrm>
          <a:prstGeom prst="rect">
            <a:avLst/>
          </a:prstGeom>
        </p:spPr>
      </p:pic>
      <p:sp>
        <p:nvSpPr>
          <p:cNvPr id="6" name="角丸四角形吹き出し 5">
            <a:extLst>
              <a:ext uri="{FF2B5EF4-FFF2-40B4-BE49-F238E27FC236}">
                <a16:creationId xmlns:a16="http://schemas.microsoft.com/office/drawing/2014/main" id="{9C854FD8-3A6B-894F-94A3-C67632D06A81}"/>
              </a:ext>
            </a:extLst>
          </p:cNvPr>
          <p:cNvSpPr/>
          <p:nvPr/>
        </p:nvSpPr>
        <p:spPr>
          <a:xfrm>
            <a:off x="5425872" y="4793058"/>
            <a:ext cx="803739" cy="577228"/>
          </a:xfrm>
          <a:prstGeom prst="wedgeRoundRectCallout">
            <a:avLst>
              <a:gd name="adj1" fmla="val 156140"/>
              <a:gd name="adj2" fmla="val 11250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ysClr val="windowText" lastClr="000000"/>
                </a:solidFill>
                <a:latin typeface="Hiragino Maru Gothic Pro W4" panose="020F0400000000000000" pitchFamily="34" charset="-128"/>
                <a:ea typeface="Hiragino Maru Gothic Pro W4" panose="020F0400000000000000" pitchFamily="34" charset="-128"/>
              </a:rPr>
              <a:t>肺</a:t>
            </a:r>
          </a:p>
        </p:txBody>
      </p:sp>
    </p:spTree>
    <p:extLst>
      <p:ext uri="{BB962C8B-B14F-4D97-AF65-F5344CB8AC3E}">
        <p14:creationId xmlns:p14="http://schemas.microsoft.com/office/powerpoint/2010/main" val="22423111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531A976B-2075-CE4E-ABD2-6B26F7810F4D}"/>
              </a:ext>
            </a:extLst>
          </p:cNvPr>
          <p:cNvPicPr>
            <a:picLocks noChangeAspect="1" noChangeArrowheads="1"/>
          </p:cNvPicPr>
          <p:nvPr/>
        </p:nvPicPr>
        <p:blipFill>
          <a:blip r:embed="rId3" cstate="print"/>
          <a:srcRect/>
          <a:stretch>
            <a:fillRect/>
          </a:stretch>
        </p:blipFill>
        <p:spPr>
          <a:xfrm>
            <a:off x="1619672" y="980728"/>
            <a:ext cx="6121677" cy="5746945"/>
          </a:xfrm>
          <a:prstGeom prst="rect">
            <a:avLst/>
          </a:prstGeom>
          <a:noFill/>
        </p:spPr>
      </p:pic>
      <p:sp>
        <p:nvSpPr>
          <p:cNvPr id="2" name="テキスト ボックス 1">
            <a:extLst>
              <a:ext uri="{FF2B5EF4-FFF2-40B4-BE49-F238E27FC236}">
                <a16:creationId xmlns:a16="http://schemas.microsoft.com/office/drawing/2014/main" id="{3D70318B-FB10-B949-8BCB-461F0D7DA49D}"/>
              </a:ext>
            </a:extLst>
          </p:cNvPr>
          <p:cNvSpPr txBox="1"/>
          <p:nvPr/>
        </p:nvSpPr>
        <p:spPr>
          <a:xfrm>
            <a:off x="251520" y="260648"/>
            <a:ext cx="7109639" cy="553998"/>
          </a:xfrm>
          <a:prstGeom prst="rect">
            <a:avLst/>
          </a:prstGeom>
          <a:solidFill>
            <a:schemeClr val="accent4">
              <a:lumMod val="20000"/>
              <a:lumOff val="80000"/>
            </a:schemeClr>
          </a:solidFill>
        </p:spPr>
        <p:txBody>
          <a:bodyPr wrap="none" rtlCol="0">
            <a:spAutoFit/>
          </a:bodyPr>
          <a:lstStyle/>
          <a:p>
            <a:r>
              <a:rPr kumimoji="1" lang="ja-JP" altLang="en-US" sz="3000">
                <a:latin typeface="Hiragino Maru Gothic Pro W4" panose="020F0400000000000000" pitchFamily="34" charset="-128"/>
                <a:ea typeface="Hiragino Maru Gothic Pro W4" panose="020F0400000000000000" pitchFamily="34" charset="-128"/>
              </a:rPr>
              <a:t>煙を吸い込む</a:t>
            </a:r>
            <a:r>
              <a:rPr lang="ja-JP" altLang="en-US" sz="3000">
                <a:latin typeface="Hiragino Maru Gothic Pro W4" panose="020F0400000000000000" pitchFamily="34" charset="-128"/>
                <a:ea typeface="Hiragino Maru Gothic Pro W4" panose="020F0400000000000000" pitchFamily="34" charset="-128"/>
              </a:rPr>
              <a:t>肺は、影響が大きいです。</a:t>
            </a:r>
            <a:endParaRPr kumimoji="1" lang="ja-JP" altLang="en-US" sz="3000">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9271603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31746" name="スライド番号プレースホルダ 4"/>
          <p:cNvSpPr>
            <a:spLocks noGrp="1"/>
          </p:cNvSpPr>
          <p:nvPr>
            <p:ph type="sldNum" sz="quarter" idx="12"/>
          </p:nvPr>
        </p:nvSpPr>
        <p:spPr>
          <a:noFill/>
        </p:spPr>
        <p:txBody>
          <a:bodyPr/>
          <a:lstStyle/>
          <a:p>
            <a:fld id="{92F71F13-867E-4D49-A74B-5B4F8EAEB04D}" type="slidenum">
              <a:rPr lang="en-US" altLang="ja-JP" smtClean="0">
                <a:latin typeface="Hiragino Maru Gothic Pro W4" panose="020F0400000000000000" pitchFamily="34" charset="-128"/>
                <a:ea typeface="Hiragino Maru Gothic Pro W4" panose="020F0400000000000000" pitchFamily="34" charset="-128"/>
              </a:rPr>
              <a:pPr/>
              <a:t>18</a:t>
            </a:fld>
            <a:endParaRPr lang="en-US" altLang="ja-JP">
              <a:latin typeface="Hiragino Maru Gothic Pro W4" panose="020F0400000000000000" pitchFamily="34" charset="-128"/>
              <a:ea typeface="Hiragino Maru Gothic Pro W4" panose="020F0400000000000000" pitchFamily="34" charset="-128"/>
            </a:endParaRPr>
          </a:p>
        </p:txBody>
      </p:sp>
      <p:sp>
        <p:nvSpPr>
          <p:cNvPr id="587791" name="Text Box 15"/>
          <p:cNvSpPr txBox="1">
            <a:spLocks noChangeArrowheads="1"/>
          </p:cNvSpPr>
          <p:nvPr/>
        </p:nvSpPr>
        <p:spPr bwMode="auto">
          <a:xfrm>
            <a:off x="839685" y="274533"/>
            <a:ext cx="2031325" cy="762000"/>
          </a:xfrm>
          <a:prstGeom prst="rect">
            <a:avLst/>
          </a:prstGeom>
          <a:noFill/>
          <a:ln w="12700" cap="sq">
            <a:noFill/>
            <a:miter lim="800000"/>
            <a:headEnd type="none" w="sm" len="sm"/>
            <a:tailEnd type="none" w="sm" len="sm"/>
          </a:ln>
          <a:effectLst/>
        </p:spPr>
        <p:txBody>
          <a:bodyPr wrap="square">
            <a:spAutoFit/>
          </a:bodyPr>
          <a:lstStyle/>
          <a:p>
            <a:pPr>
              <a:spcBef>
                <a:spcPct val="50000"/>
              </a:spcBef>
              <a:defRPr/>
            </a:pPr>
            <a:r>
              <a:rPr lang="ja-JP" altLang="en-US" sz="4400" dirty="0">
                <a:solidFill>
                  <a:srgbClr val="008000"/>
                </a:solidFill>
                <a:effectLst>
                  <a:outerShdw blurRad="38100" dist="38100" dir="2700000" algn="tl">
                    <a:srgbClr val="C0C0C0"/>
                  </a:outerShdw>
                </a:effectLst>
                <a:latin typeface="Hiragino Maru Gothic Pro W4" panose="020F0400000000000000" pitchFamily="34" charset="-128"/>
                <a:ea typeface="Hiragino Maru Gothic Pro W4" panose="020F0400000000000000" pitchFamily="34" charset="-128"/>
              </a:rPr>
              <a:t>肺気腫</a:t>
            </a:r>
          </a:p>
        </p:txBody>
      </p:sp>
      <p:pic>
        <p:nvPicPr>
          <p:cNvPr id="31749" name="Picture 5"/>
          <p:cNvPicPr>
            <a:picLocks noChangeAspect="1" noChangeArrowheads="1"/>
          </p:cNvPicPr>
          <p:nvPr/>
        </p:nvPicPr>
        <p:blipFill rotWithShape="1">
          <a:blip r:embed="rId3" cstate="print"/>
          <a:srcRect l="2510" r="4110" b="5427"/>
          <a:stretch/>
        </p:blipFill>
        <p:spPr bwMode="auto">
          <a:xfrm>
            <a:off x="4096143" y="2641351"/>
            <a:ext cx="5013353" cy="4172025"/>
          </a:xfrm>
          <a:prstGeom prst="rect">
            <a:avLst/>
          </a:prstGeom>
          <a:noFill/>
          <a:ln w="9525">
            <a:noFill/>
            <a:miter lim="800000"/>
            <a:headEnd/>
            <a:tailEnd/>
          </a:ln>
        </p:spPr>
      </p:pic>
      <p:pic>
        <p:nvPicPr>
          <p:cNvPr id="31750" name="Picture 6"/>
          <p:cNvPicPr>
            <a:picLocks noChangeAspect="1" noChangeArrowheads="1"/>
          </p:cNvPicPr>
          <p:nvPr/>
        </p:nvPicPr>
        <p:blipFill rotWithShape="1">
          <a:blip r:embed="rId4" cstate="print"/>
          <a:srcRect l="2759" t="-2320" r="-2320" b="6506"/>
          <a:stretch/>
        </p:blipFill>
        <p:spPr bwMode="auto">
          <a:xfrm>
            <a:off x="34504" y="3340055"/>
            <a:ext cx="4044594" cy="3001340"/>
          </a:xfrm>
          <a:prstGeom prst="rect">
            <a:avLst/>
          </a:prstGeom>
          <a:noFill/>
          <a:ln w="9525">
            <a:noFill/>
            <a:miter lim="800000"/>
            <a:headEnd/>
            <a:tailEnd/>
          </a:ln>
        </p:spPr>
      </p:pic>
      <p:sp>
        <p:nvSpPr>
          <p:cNvPr id="31751" name="正方形/長方形 1"/>
          <p:cNvSpPr>
            <a:spLocks noChangeArrowheads="1"/>
          </p:cNvSpPr>
          <p:nvPr/>
        </p:nvSpPr>
        <p:spPr bwMode="auto">
          <a:xfrm>
            <a:off x="611560" y="1238418"/>
            <a:ext cx="7537547" cy="646331"/>
          </a:xfrm>
          <a:prstGeom prst="rect">
            <a:avLst/>
          </a:prstGeom>
          <a:noFill/>
          <a:ln w="9525">
            <a:noFill/>
            <a:miter lim="800000"/>
            <a:headEnd/>
            <a:tailEnd/>
          </a:ln>
        </p:spPr>
        <p:txBody>
          <a:bodyPr wrap="square">
            <a:spAutoFit/>
          </a:bodyPr>
          <a:lstStyle/>
          <a:p>
            <a:r>
              <a:rPr lang="ja-JP" altLang="en-US" sz="3600" dirty="0">
                <a:solidFill>
                  <a:srgbClr val="FF0000"/>
                </a:solidFill>
                <a:latin typeface="Hiragino Maru Gothic Pro W4" panose="020F0400000000000000" pitchFamily="34" charset="-128"/>
                <a:ea typeface="Hiragino Maru Gothic Pro W4" panose="020F0400000000000000" pitchFamily="34" charset="-128"/>
              </a:rPr>
              <a:t>知らない</a:t>
            </a:r>
            <a:r>
              <a:rPr lang="ja-JP" altLang="en-US" sz="3600">
                <a:solidFill>
                  <a:srgbClr val="FF0000"/>
                </a:solidFill>
                <a:latin typeface="Hiragino Maru Gothic Pro W4" panose="020F0400000000000000" pitchFamily="34" charset="-128"/>
                <a:ea typeface="Hiragino Maru Gothic Pro W4" panose="020F0400000000000000" pitchFamily="34" charset="-128"/>
              </a:rPr>
              <a:t>うちに肺</a:t>
            </a:r>
            <a:r>
              <a:rPr lang="ja-JP" altLang="en-US" sz="3600" dirty="0">
                <a:solidFill>
                  <a:srgbClr val="FF0000"/>
                </a:solidFill>
                <a:latin typeface="Hiragino Maru Gothic Pro W4" panose="020F0400000000000000" pitchFamily="34" charset="-128"/>
                <a:ea typeface="Hiragino Maru Gothic Pro W4" panose="020F0400000000000000" pitchFamily="34" charset="-128"/>
              </a:rPr>
              <a:t>はこわされている</a:t>
            </a:r>
          </a:p>
        </p:txBody>
      </p:sp>
      <p:sp>
        <p:nvSpPr>
          <p:cNvPr id="31752" name="正方形/長方形 4"/>
          <p:cNvSpPr>
            <a:spLocks noChangeArrowheads="1"/>
          </p:cNvSpPr>
          <p:nvPr/>
        </p:nvSpPr>
        <p:spPr bwMode="auto">
          <a:xfrm>
            <a:off x="3059832" y="178480"/>
            <a:ext cx="5256584" cy="954107"/>
          </a:xfrm>
          <a:prstGeom prst="rect">
            <a:avLst/>
          </a:prstGeom>
          <a:noFill/>
          <a:ln w="9525">
            <a:noFill/>
            <a:miter lim="800000"/>
            <a:headEnd/>
            <a:tailEnd/>
          </a:ln>
        </p:spPr>
        <p:txBody>
          <a:bodyPr wrap="square">
            <a:spAutoFit/>
          </a:bodyPr>
          <a:lstStyle/>
          <a:p>
            <a:r>
              <a:rPr lang="ja-JP" altLang="en-US" sz="2800" dirty="0">
                <a:latin typeface="Hiragino Maru Gothic Pro W4" panose="020F0400000000000000" pitchFamily="34" charset="-128"/>
                <a:ea typeface="Hiragino Maru Gothic Pro W4" panose="020F0400000000000000" pitchFamily="34" charset="-128"/>
              </a:rPr>
              <a:t>タバコを吸うと</a:t>
            </a:r>
          </a:p>
          <a:p>
            <a:r>
              <a:rPr lang="ja-JP" altLang="en-US" sz="2800" dirty="0">
                <a:latin typeface="Hiragino Maru Gothic Pro W4" panose="020F0400000000000000" pitchFamily="34" charset="-128"/>
                <a:ea typeface="Hiragino Maru Gothic Pro W4" panose="020F0400000000000000" pitchFamily="34" charset="-128"/>
              </a:rPr>
              <a:t>肺気腫の危険性が高まります。</a:t>
            </a:r>
          </a:p>
        </p:txBody>
      </p:sp>
      <p:sp>
        <p:nvSpPr>
          <p:cNvPr id="31753" name="テキスト ボックス 5"/>
          <p:cNvSpPr txBox="1">
            <a:spLocks noChangeArrowheads="1"/>
          </p:cNvSpPr>
          <p:nvPr/>
        </p:nvSpPr>
        <p:spPr bwMode="auto">
          <a:xfrm>
            <a:off x="1115616" y="2710661"/>
            <a:ext cx="2031325" cy="646331"/>
          </a:xfrm>
          <a:prstGeom prst="rect">
            <a:avLst/>
          </a:prstGeom>
          <a:noFill/>
          <a:ln w="9525">
            <a:noFill/>
            <a:miter lim="800000"/>
            <a:headEnd/>
            <a:tailEnd/>
          </a:ln>
        </p:spPr>
        <p:txBody>
          <a:bodyPr wrap="none">
            <a:spAutoFit/>
          </a:bodyPr>
          <a:lstStyle/>
          <a:p>
            <a:r>
              <a:rPr lang="ja-JP" altLang="en-US" sz="3600">
                <a:solidFill>
                  <a:srgbClr val="0070C0"/>
                </a:solidFill>
                <a:latin typeface="Hiragino Maru Gothic Pro W4" panose="020F0400000000000000" pitchFamily="34" charset="-128"/>
                <a:ea typeface="Hiragino Maru Gothic Pro W4" panose="020F0400000000000000" pitchFamily="34" charset="-128"/>
              </a:rPr>
              <a:t>正常な肺</a:t>
            </a:r>
          </a:p>
        </p:txBody>
      </p:sp>
      <p:sp>
        <p:nvSpPr>
          <p:cNvPr id="31754" name="テキスト ボックス 6"/>
          <p:cNvSpPr txBox="1">
            <a:spLocks noChangeArrowheads="1"/>
          </p:cNvSpPr>
          <p:nvPr/>
        </p:nvSpPr>
        <p:spPr bwMode="auto">
          <a:xfrm>
            <a:off x="5817989" y="1990581"/>
            <a:ext cx="1569660" cy="646331"/>
          </a:xfrm>
          <a:prstGeom prst="rect">
            <a:avLst/>
          </a:prstGeom>
          <a:noFill/>
          <a:ln w="9525">
            <a:noFill/>
            <a:miter lim="800000"/>
            <a:headEnd/>
            <a:tailEnd/>
          </a:ln>
        </p:spPr>
        <p:txBody>
          <a:bodyPr wrap="none">
            <a:spAutoFit/>
          </a:bodyPr>
          <a:lstStyle/>
          <a:p>
            <a:r>
              <a:rPr lang="ja-JP" altLang="en-US" sz="3600" dirty="0">
                <a:solidFill>
                  <a:srgbClr val="0070C0"/>
                </a:solidFill>
                <a:latin typeface="Hiragino Maru Gothic Pro W4" panose="020F0400000000000000" pitchFamily="34" charset="-128"/>
                <a:ea typeface="Hiragino Maru Gothic Pro W4" panose="020F0400000000000000" pitchFamily="34" charset="-128"/>
              </a:rPr>
              <a:t>肺気腫</a:t>
            </a:r>
          </a:p>
        </p:txBody>
      </p:sp>
    </p:spTree>
    <p:extLst>
      <p:ext uri="{BB962C8B-B14F-4D97-AF65-F5344CB8AC3E}">
        <p14:creationId xmlns:p14="http://schemas.microsoft.com/office/powerpoint/2010/main" val="385157140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スライド番号プレースホルダ 3"/>
          <p:cNvSpPr>
            <a:spLocks noGrp="1"/>
          </p:cNvSpPr>
          <p:nvPr>
            <p:ph type="sldNum" sz="quarter" idx="12"/>
          </p:nvPr>
        </p:nvSpPr>
        <p:spPr>
          <a:noFill/>
        </p:spPr>
        <p:txBody>
          <a:bodyPr/>
          <a:lstStyle/>
          <a:p>
            <a:fld id="{1C7DADE3-7B5B-4392-A2A3-677E617D22F0}" type="slidenum">
              <a:rPr lang="en-US" altLang="ja-JP" smtClean="0">
                <a:latin typeface="Hiragino Maru Gothic Pro W4" panose="020F0400000000000000" pitchFamily="34" charset="-128"/>
                <a:ea typeface="Hiragino Maru Gothic Pro W4" panose="020F0400000000000000" pitchFamily="34" charset="-128"/>
              </a:rPr>
              <a:pPr/>
              <a:t>19</a:t>
            </a:fld>
            <a:endParaRPr lang="en-US" altLang="ja-JP">
              <a:latin typeface="Hiragino Maru Gothic Pro W4" panose="020F0400000000000000" pitchFamily="34" charset="-128"/>
              <a:ea typeface="Hiragino Maru Gothic Pro W4" panose="020F0400000000000000" pitchFamily="34" charset="-128"/>
            </a:endParaRPr>
          </a:p>
        </p:txBody>
      </p:sp>
      <p:sp>
        <p:nvSpPr>
          <p:cNvPr id="32771" name="Text Box 6"/>
          <p:cNvSpPr txBox="1">
            <a:spLocks noChangeArrowheads="1"/>
          </p:cNvSpPr>
          <p:nvPr/>
        </p:nvSpPr>
        <p:spPr bwMode="auto">
          <a:xfrm>
            <a:off x="168137" y="617146"/>
            <a:ext cx="3262432" cy="1401666"/>
          </a:xfrm>
          <a:prstGeom prst="rect">
            <a:avLst/>
          </a:prstGeom>
          <a:noFill/>
          <a:ln w="12700" cap="sq">
            <a:noFill/>
            <a:miter lim="800000"/>
            <a:headEnd type="none" w="sm" len="sm"/>
            <a:tailEnd type="none" w="sm" len="sm"/>
          </a:ln>
        </p:spPr>
        <p:txBody>
          <a:bodyPr wrap="none">
            <a:spAutoFit/>
          </a:bodyPr>
          <a:lstStyle/>
          <a:p>
            <a:pPr>
              <a:lnSpc>
                <a:spcPts val="5300"/>
              </a:lnSpc>
            </a:pPr>
            <a:r>
              <a:rPr lang="ja-JP" altLang="en-US" sz="4000">
                <a:solidFill>
                  <a:srgbClr val="000099"/>
                </a:solidFill>
                <a:latin typeface="Hiragino Maru Gothic Pro W4" panose="020F0400000000000000" pitchFamily="34" charset="-128"/>
                <a:ea typeface="Hiragino Maru Gothic Pro W4" panose="020F0400000000000000" pitchFamily="34" charset="-128"/>
              </a:rPr>
              <a:t>慢性</a:t>
            </a:r>
            <a:r>
              <a:rPr lang="ja-JP" altLang="en-US" sz="4000" dirty="0">
                <a:solidFill>
                  <a:srgbClr val="000099"/>
                </a:solidFill>
                <a:latin typeface="Hiragino Maru Gothic Pro W4" panose="020F0400000000000000" pitchFamily="34" charset="-128"/>
                <a:ea typeface="Hiragino Maru Gothic Pro W4" panose="020F0400000000000000" pitchFamily="34" charset="-128"/>
              </a:rPr>
              <a:t>気管支炎</a:t>
            </a:r>
            <a:endParaRPr lang="en-US" altLang="ja-JP" sz="4000" dirty="0">
              <a:solidFill>
                <a:srgbClr val="000099"/>
              </a:solidFill>
              <a:latin typeface="Hiragino Maru Gothic Pro W4" panose="020F0400000000000000" pitchFamily="34" charset="-128"/>
              <a:ea typeface="Hiragino Maru Gothic Pro W4" panose="020F0400000000000000" pitchFamily="34" charset="-128"/>
            </a:endParaRPr>
          </a:p>
          <a:p>
            <a:pPr>
              <a:lnSpc>
                <a:spcPts val="5300"/>
              </a:lnSpc>
            </a:pPr>
            <a:r>
              <a:rPr lang="ja-JP" altLang="en-US" sz="4000">
                <a:solidFill>
                  <a:srgbClr val="000099"/>
                </a:solidFill>
                <a:latin typeface="Hiragino Maru Gothic Pro W4" panose="020F0400000000000000" pitchFamily="34" charset="-128"/>
                <a:ea typeface="Hiragino Maru Gothic Pro W4" panose="020F0400000000000000" pitchFamily="34" charset="-128"/>
              </a:rPr>
              <a:t>肺気腫</a:t>
            </a:r>
            <a:endParaRPr lang="ja-JP" altLang="en-US" sz="4000" dirty="0">
              <a:solidFill>
                <a:srgbClr val="000099"/>
              </a:solidFill>
              <a:latin typeface="Hiragino Maru Gothic Pro W4" panose="020F0400000000000000" pitchFamily="34" charset="-128"/>
              <a:ea typeface="Hiragino Maru Gothic Pro W4" panose="020F0400000000000000" pitchFamily="34" charset="-128"/>
            </a:endParaRPr>
          </a:p>
        </p:txBody>
      </p:sp>
      <p:pic>
        <p:nvPicPr>
          <p:cNvPr id="5" name="図 4" descr="時計 が含まれている画像&#10;&#10;自動的に生成された説明">
            <a:extLst>
              <a:ext uri="{FF2B5EF4-FFF2-40B4-BE49-F238E27FC236}">
                <a16:creationId xmlns:a16="http://schemas.microsoft.com/office/drawing/2014/main" id="{92AE4A11-8729-BF48-A142-DA367B2A67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6637" y="-197544"/>
            <a:ext cx="4572000" cy="3429000"/>
          </a:xfrm>
          <a:prstGeom prst="rect">
            <a:avLst/>
          </a:prstGeom>
        </p:spPr>
      </p:pic>
      <p:pic>
        <p:nvPicPr>
          <p:cNvPr id="9" name="図 8" descr="光, シャツ, 挿絵 が含まれている画像&#10;&#10;自動的に生成された説明">
            <a:extLst>
              <a:ext uri="{FF2B5EF4-FFF2-40B4-BE49-F238E27FC236}">
                <a16:creationId xmlns:a16="http://schemas.microsoft.com/office/drawing/2014/main" id="{62505BF3-3E71-0748-AE01-BBB0B4E230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92979" y="133033"/>
            <a:ext cx="4572000" cy="3232201"/>
          </a:xfrm>
          <a:prstGeom prst="rect">
            <a:avLst/>
          </a:prstGeom>
        </p:spPr>
      </p:pic>
      <p:pic>
        <p:nvPicPr>
          <p:cNvPr id="11" name="図 10" descr="おもちゃ が含まれている画像&#10;&#10;自動的に生成された説明">
            <a:extLst>
              <a:ext uri="{FF2B5EF4-FFF2-40B4-BE49-F238E27FC236}">
                <a16:creationId xmlns:a16="http://schemas.microsoft.com/office/drawing/2014/main" id="{7BB7C83D-05B2-464E-A24C-A46BFC1037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0454" y="3610831"/>
            <a:ext cx="2362474" cy="2971924"/>
          </a:xfrm>
          <a:prstGeom prst="rect">
            <a:avLst/>
          </a:prstGeom>
        </p:spPr>
      </p:pic>
      <p:pic>
        <p:nvPicPr>
          <p:cNvPr id="19" name="図 18" descr="ゲームのキャラクター&#10;&#10;中程度の精度で自動的に生成された説明">
            <a:extLst>
              <a:ext uri="{FF2B5EF4-FFF2-40B4-BE49-F238E27FC236}">
                <a16:creationId xmlns:a16="http://schemas.microsoft.com/office/drawing/2014/main" id="{CEB45C2F-797D-C44C-8C59-B97D2710C8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3335" y="3231456"/>
            <a:ext cx="2425987" cy="3429000"/>
          </a:xfrm>
          <a:prstGeom prst="rect">
            <a:avLst/>
          </a:prstGeom>
        </p:spPr>
      </p:pic>
      <p:pic>
        <p:nvPicPr>
          <p:cNvPr id="21" name="図 20">
            <a:extLst>
              <a:ext uri="{FF2B5EF4-FFF2-40B4-BE49-F238E27FC236}">
                <a16:creationId xmlns:a16="http://schemas.microsoft.com/office/drawing/2014/main" id="{6D3B8E94-E502-3346-80F4-A2ADDB4017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0273" y="2863316"/>
            <a:ext cx="4959252" cy="3719439"/>
          </a:xfrm>
          <a:prstGeom prst="rect">
            <a:avLst/>
          </a:prstGeom>
        </p:spPr>
      </p:pic>
    </p:spTree>
    <p:extLst>
      <p:ext uri="{BB962C8B-B14F-4D97-AF65-F5344CB8AC3E}">
        <p14:creationId xmlns:p14="http://schemas.microsoft.com/office/powerpoint/2010/main" val="1748847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lung cancer pictures, addict, addiction, Athens, Australia, baby, bed, birth, birthday,  breast, breast-feed, breast feed, breastfeeding, Glykos, photograph, breast feeding, bronchitis, feed, feeding, Camel, cancer, chewing, child, children, Christmas, chronic, cigarette, smoker, cigarettes, cold, cold turkey, COPD, danger, death, die, die young, died, died young, dies, directory, disease, discussion, drug addict, dying, education, emphysema, England, fetus, forum, Freedom, girl, young woman, God, Greece, Greek, group, group, group support, groups, heart, heart attack, help, hooked, how, images, index, instructor, infant, Ireland, library, links, list, Lord, lung, lung cancer,  Marlboro, Players, Salem, Kool, me, message, mother, movie, New Zealand, nicotine, Noni, None, Knownee, nonie, pack, packs,  asthma, photographs, photos, picture, pictures, please, please help me, prisoner, program, pulmonary, pneumonia, quit, quit smoking, quitting, Scotland, slave, skills, smoke, Brian, Bryan, smokers, smokes, smoking, son, stop, stop smoking, story, stories, stroke, support, support group, surgery, teen, teenage, teenager, teenagers, tobacco, transplant, training, turkey, UK, US U.S., why, Africa,why quit, WhyQuit, Glyckos, woman, Hong Kong, Winston, words, Canada, World No Tobacco Day, young, youth, youngsters"/>
          <p:cNvPicPr>
            <a:picLocks noChangeAspect="1" noChangeArrowheads="1"/>
          </p:cNvPicPr>
          <p:nvPr/>
        </p:nvPicPr>
        <p:blipFill>
          <a:blip r:embed="rId3" cstate="print"/>
          <a:srcRect/>
          <a:stretch>
            <a:fillRect/>
          </a:stretch>
        </p:blipFill>
        <p:spPr bwMode="auto">
          <a:xfrm>
            <a:off x="283086" y="1964618"/>
            <a:ext cx="4197903" cy="4056670"/>
          </a:xfrm>
          <a:prstGeom prst="rect">
            <a:avLst/>
          </a:prstGeom>
          <a:noFill/>
          <a:ln w="9525">
            <a:noFill/>
            <a:miter lim="800000"/>
            <a:headEnd/>
            <a:tailEnd/>
          </a:ln>
        </p:spPr>
      </p:pic>
      <p:sp>
        <p:nvSpPr>
          <p:cNvPr id="7171" name="Text Box 3"/>
          <p:cNvSpPr txBox="1">
            <a:spLocks noChangeArrowheads="1"/>
          </p:cNvSpPr>
          <p:nvPr/>
        </p:nvSpPr>
        <p:spPr bwMode="auto">
          <a:xfrm>
            <a:off x="296863" y="6156593"/>
            <a:ext cx="4275137" cy="584775"/>
          </a:xfrm>
          <a:prstGeom prst="rect">
            <a:avLst/>
          </a:prstGeom>
          <a:noFill/>
          <a:ln w="9525">
            <a:noFill/>
            <a:miter lim="800000"/>
            <a:headEnd/>
            <a:tailEnd/>
          </a:ln>
        </p:spPr>
        <p:txBody>
          <a:bodyPr>
            <a:spAutoFit/>
          </a:bodyPr>
          <a:lstStyle/>
          <a:p>
            <a:pPr algn="ctr">
              <a:spcBef>
                <a:spcPct val="50000"/>
              </a:spcBef>
            </a:pPr>
            <a:r>
              <a:rPr lang="en-US" altLang="ja-JP" sz="3200" b="1" dirty="0">
                <a:solidFill>
                  <a:srgbClr val="000099"/>
                </a:solidFill>
                <a:latin typeface="Hiragino Maru Gothic Pro W4" panose="020F0400000000000000" pitchFamily="34" charset="-128"/>
                <a:ea typeface="Hiragino Maru Gothic Pro W4" panose="020F0400000000000000" pitchFamily="34" charset="-128"/>
              </a:rPr>
              <a:t>30</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才で結婚</a:t>
            </a:r>
            <a:endParaRPr lang="ja-JP" altLang="en-US" sz="3200" b="1" dirty="0">
              <a:solidFill>
                <a:srgbClr val="000099"/>
              </a:solidFill>
              <a:latin typeface="Hiragino Maru Gothic Pro W4" panose="020F0400000000000000" pitchFamily="34" charset="-128"/>
              <a:ea typeface="Hiragino Maru Gothic Pro W4" panose="020F0400000000000000" pitchFamily="34" charset="-128"/>
            </a:endParaRPr>
          </a:p>
        </p:txBody>
      </p:sp>
      <p:sp>
        <p:nvSpPr>
          <p:cNvPr id="7172" name="Text Box 4"/>
          <p:cNvSpPr txBox="1">
            <a:spLocks noChangeArrowheads="1"/>
          </p:cNvSpPr>
          <p:nvPr/>
        </p:nvSpPr>
        <p:spPr bwMode="auto">
          <a:xfrm>
            <a:off x="177542" y="1114195"/>
            <a:ext cx="5081002" cy="840551"/>
          </a:xfrm>
          <a:prstGeom prst="rect">
            <a:avLst/>
          </a:prstGeom>
          <a:noFill/>
          <a:ln w="9525">
            <a:noFill/>
            <a:miter lim="800000"/>
            <a:headEnd/>
            <a:tailEnd/>
          </a:ln>
        </p:spPr>
        <p:txBody>
          <a:bodyPr wrap="square">
            <a:spAutoFit/>
          </a:bodyPr>
          <a:lstStyle/>
          <a:p>
            <a:pPr>
              <a:lnSpc>
                <a:spcPts val="1960"/>
              </a:lnSpc>
              <a:spcBef>
                <a:spcPct val="50000"/>
              </a:spcBef>
            </a:pPr>
            <a:r>
              <a:rPr lang="en-US" altLang="ja-JP" sz="2800" dirty="0">
                <a:solidFill>
                  <a:srgbClr val="000099"/>
                </a:solidFill>
                <a:latin typeface="Hiragino Maru Gothic Pro W4" panose="020F0400000000000000" pitchFamily="34" charset="-128"/>
                <a:ea typeface="Hiragino Maru Gothic Pro W4" panose="020F0400000000000000" pitchFamily="34" charset="-128"/>
              </a:rPr>
              <a:t>14</a:t>
            </a:r>
            <a:r>
              <a:rPr lang="ja-JP" altLang="en-US" sz="2800">
                <a:solidFill>
                  <a:srgbClr val="000099"/>
                </a:solidFill>
                <a:latin typeface="Hiragino Maru Gothic Pro W4" panose="020F0400000000000000" pitchFamily="34" charset="-128"/>
                <a:ea typeface="Hiragino Maru Gothic Pro W4" panose="020F0400000000000000" pitchFamily="34" charset="-128"/>
              </a:rPr>
              <a:t>才からタバコを吸っていた</a:t>
            </a:r>
            <a:endParaRPr lang="en-US" altLang="ja-JP" sz="2800" dirty="0">
              <a:solidFill>
                <a:srgbClr val="000099"/>
              </a:solidFill>
              <a:latin typeface="Hiragino Maru Gothic Pro W4" panose="020F0400000000000000" pitchFamily="34" charset="-128"/>
              <a:ea typeface="Hiragino Maru Gothic Pro W4" panose="020F0400000000000000" pitchFamily="34" charset="-128"/>
            </a:endParaRPr>
          </a:p>
          <a:p>
            <a:pPr>
              <a:lnSpc>
                <a:spcPts val="1960"/>
              </a:lnSpc>
              <a:spcBef>
                <a:spcPct val="50000"/>
              </a:spcBef>
            </a:pPr>
            <a:r>
              <a:rPr lang="ja-JP" altLang="en-US" sz="2800">
                <a:solidFill>
                  <a:srgbClr val="000099"/>
                </a:solidFill>
                <a:latin typeface="Hiragino Maru Gothic Pro W4" panose="020F0400000000000000" pitchFamily="34" charset="-128"/>
                <a:ea typeface="Hiragino Maru Gothic Pro W4" panose="020F0400000000000000" pitchFamily="34" charset="-128"/>
              </a:rPr>
              <a:t>ノニさん</a:t>
            </a:r>
            <a:endParaRPr lang="ja-JP" altLang="en-US" sz="2800" dirty="0">
              <a:solidFill>
                <a:srgbClr val="000099"/>
              </a:solidFill>
              <a:latin typeface="Hiragino Maru Gothic Pro W4" panose="020F0400000000000000" pitchFamily="34" charset="-128"/>
              <a:ea typeface="Hiragino Maru Gothic Pro W4" panose="020F0400000000000000" pitchFamily="34" charset="-128"/>
            </a:endParaRPr>
          </a:p>
        </p:txBody>
      </p:sp>
      <p:pic>
        <p:nvPicPr>
          <p:cNvPr id="7173" name="Picture 3" descr="noni4"/>
          <p:cNvPicPr>
            <a:picLocks noChangeAspect="1" noChangeArrowheads="1"/>
          </p:cNvPicPr>
          <p:nvPr/>
        </p:nvPicPr>
        <p:blipFill>
          <a:blip r:embed="rId4" cstate="print"/>
          <a:srcRect/>
          <a:stretch>
            <a:fillRect/>
          </a:stretch>
        </p:blipFill>
        <p:spPr bwMode="auto">
          <a:xfrm>
            <a:off x="5220072" y="1340767"/>
            <a:ext cx="3183997" cy="4680521"/>
          </a:xfrm>
          <a:prstGeom prst="rect">
            <a:avLst/>
          </a:prstGeom>
          <a:noFill/>
          <a:ln w="9525">
            <a:noFill/>
            <a:miter lim="800000"/>
            <a:headEnd/>
            <a:tailEnd/>
          </a:ln>
        </p:spPr>
      </p:pic>
      <p:sp>
        <p:nvSpPr>
          <p:cNvPr id="7174" name="正方形/長方形 5"/>
          <p:cNvSpPr>
            <a:spLocks noChangeArrowheads="1"/>
          </p:cNvSpPr>
          <p:nvPr/>
        </p:nvSpPr>
        <p:spPr bwMode="auto">
          <a:xfrm>
            <a:off x="5724128" y="6156593"/>
            <a:ext cx="2409634" cy="584775"/>
          </a:xfrm>
          <a:prstGeom prst="rect">
            <a:avLst/>
          </a:prstGeom>
          <a:noFill/>
          <a:ln w="9525">
            <a:noFill/>
            <a:miter lim="800000"/>
            <a:headEnd/>
            <a:tailEnd/>
          </a:ln>
        </p:spPr>
        <p:txBody>
          <a:bodyPr wrap="none">
            <a:spAutoFit/>
          </a:bodyPr>
          <a:lstStyle/>
          <a:p>
            <a:r>
              <a:rPr lang="en-US" altLang="ja-JP" sz="3200" b="1" dirty="0">
                <a:solidFill>
                  <a:srgbClr val="000099"/>
                </a:solidFill>
                <a:latin typeface="Hiragino Maru Gothic Pro W4" panose="020F0400000000000000" pitchFamily="34" charset="-128"/>
                <a:ea typeface="Hiragino Maru Gothic Pro W4" panose="020F0400000000000000" pitchFamily="34" charset="-128"/>
              </a:rPr>
              <a:t>32</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才で出産</a:t>
            </a:r>
            <a:endParaRPr lang="ja-JP" altLang="en-US" sz="3200" b="1" dirty="0">
              <a:solidFill>
                <a:srgbClr val="000099"/>
              </a:solidFill>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AECFC2EE-DFC8-E048-860B-5361BB081841}"/>
              </a:ext>
            </a:extLst>
          </p:cNvPr>
          <p:cNvSpPr txBox="1"/>
          <p:nvPr/>
        </p:nvSpPr>
        <p:spPr>
          <a:xfrm>
            <a:off x="283086" y="188640"/>
            <a:ext cx="8379217" cy="584775"/>
          </a:xfrm>
          <a:prstGeom prst="rect">
            <a:avLst/>
          </a:prstGeom>
          <a:solidFill>
            <a:schemeClr val="accent4">
              <a:lumMod val="20000"/>
              <a:lumOff val="80000"/>
            </a:schemeClr>
          </a:solidFill>
        </p:spPr>
        <p:txBody>
          <a:bodyPr wrap="none" rtlCol="0">
            <a:spAutoFit/>
          </a:bodyPr>
          <a:lstStyle/>
          <a:p>
            <a:r>
              <a:rPr kumimoji="1" lang="en-US" altLang="ja-JP" sz="3200" dirty="0">
                <a:latin typeface="Hiragino Maru Gothic Pro W4" panose="020F0400000000000000" pitchFamily="34" charset="-128"/>
                <a:ea typeface="Hiragino Maru Gothic Pro W4" panose="020F0400000000000000" pitchFamily="34" charset="-128"/>
              </a:rPr>
              <a:t>10</a:t>
            </a:r>
            <a:r>
              <a:rPr kumimoji="1" lang="ja-JP" altLang="en-US" sz="3200">
                <a:latin typeface="Hiragino Maru Gothic Pro W4" panose="020F0400000000000000" pitchFamily="34" charset="-128"/>
                <a:ea typeface="Hiragino Maru Gothic Pro W4" panose="020F0400000000000000" pitchFamily="34" charset="-128"/>
              </a:rPr>
              <a:t>代からタバコを吸っていた</a:t>
            </a:r>
            <a:r>
              <a:rPr kumimoji="1" lang="en-US" altLang="ja-JP" sz="3200" dirty="0">
                <a:latin typeface="Hiragino Maru Gothic Pro W4" panose="020F0400000000000000" pitchFamily="34" charset="-128"/>
                <a:ea typeface="Hiragino Maru Gothic Pro W4" panose="020F0400000000000000" pitchFamily="34" charset="-128"/>
              </a:rPr>
              <a:t>  </a:t>
            </a:r>
            <a:r>
              <a:rPr kumimoji="1" lang="ja-JP" altLang="en-US" sz="3200">
                <a:latin typeface="Hiragino Maru Gothic Pro W4" panose="020F0400000000000000" pitchFamily="34" charset="-128"/>
                <a:ea typeface="Hiragino Maru Gothic Pro W4" panose="020F0400000000000000" pitchFamily="34" charset="-128"/>
              </a:rPr>
              <a:t>ある人の人生</a:t>
            </a:r>
          </a:p>
        </p:txBody>
      </p:sp>
    </p:spTree>
    <p:extLst>
      <p:ext uri="{BB962C8B-B14F-4D97-AF65-F5344CB8AC3E}">
        <p14:creationId xmlns:p14="http://schemas.microsoft.com/office/powerpoint/2010/main" val="30798389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第５問</a:t>
            </a:r>
          </a:p>
        </p:txBody>
      </p:sp>
      <p:pic>
        <p:nvPicPr>
          <p:cNvPr id="6" name="図 5" descr="グラフィカル ユーザー インターフェイス, アプリケーション&#10;&#10;自動的に生成された説明">
            <a:extLst>
              <a:ext uri="{FF2B5EF4-FFF2-40B4-BE49-F238E27FC236}">
                <a16:creationId xmlns:a16="http://schemas.microsoft.com/office/drawing/2014/main" id="{AB8A6F12-D1DD-1E43-859F-66E69207C296}"/>
              </a:ext>
            </a:extLst>
          </p:cNvPr>
          <p:cNvPicPr>
            <a:picLocks noChangeAspect="1"/>
          </p:cNvPicPr>
          <p:nvPr/>
        </p:nvPicPr>
        <p:blipFill rotWithShape="1">
          <a:blip r:embed="rId3"/>
          <a:srcRect b="53884"/>
          <a:stretch/>
        </p:blipFill>
        <p:spPr>
          <a:xfrm>
            <a:off x="2050814" y="108118"/>
            <a:ext cx="4913494" cy="1520682"/>
          </a:xfrm>
          <a:prstGeom prst="rect">
            <a:avLst/>
          </a:prstGeom>
        </p:spPr>
      </p:pic>
      <p:sp>
        <p:nvSpPr>
          <p:cNvPr id="3" name="角丸四角形 2">
            <a:extLst>
              <a:ext uri="{FF2B5EF4-FFF2-40B4-BE49-F238E27FC236}">
                <a16:creationId xmlns:a16="http://schemas.microsoft.com/office/drawing/2014/main" id="{776A6979-9398-9547-A1C4-1D119534E3D6}"/>
              </a:ext>
            </a:extLst>
          </p:cNvPr>
          <p:cNvSpPr/>
          <p:nvPr/>
        </p:nvSpPr>
        <p:spPr>
          <a:xfrm>
            <a:off x="338666" y="1554846"/>
            <a:ext cx="8337790" cy="3164672"/>
          </a:xfrm>
          <a:prstGeom prst="roundRect">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6500"/>
              </a:lnSpc>
            </a:pPr>
            <a:r>
              <a:rPr kumimoji="1" lang="ja-JP" altLang="en-US" sz="4400">
                <a:solidFill>
                  <a:schemeClr val="tx1"/>
                </a:solidFill>
                <a:latin typeface="Hiragino Maru Gothic Pro W4" panose="020F0400000000000000" pitchFamily="34" charset="-128"/>
                <a:ea typeface="Hiragino Maru Gothic Pro W4" panose="020F0400000000000000" pitchFamily="34" charset="-128"/>
              </a:rPr>
              <a:t>その他に</a:t>
            </a:r>
            <a:endParaRPr kumimoji="1" lang="en-US" altLang="ja-JP" sz="4400" dirty="0">
              <a:solidFill>
                <a:schemeClr val="tx1"/>
              </a:solidFill>
              <a:latin typeface="Hiragino Maru Gothic Pro W4" panose="020F0400000000000000" pitchFamily="34" charset="-128"/>
              <a:ea typeface="Hiragino Maru Gothic Pro W4" panose="020F0400000000000000" pitchFamily="34" charset="-128"/>
            </a:endParaRPr>
          </a:p>
          <a:p>
            <a:pPr algn="ctr">
              <a:lnSpc>
                <a:spcPts val="6500"/>
              </a:lnSpc>
            </a:pPr>
            <a:r>
              <a:rPr kumimoji="1" lang="ja-JP" altLang="en-US" sz="4400">
                <a:solidFill>
                  <a:schemeClr val="tx1"/>
                </a:solidFill>
                <a:latin typeface="Hiragino Maru Gothic Pro W4" panose="020F0400000000000000" pitchFamily="34" charset="-128"/>
                <a:ea typeface="Hiragino Maru Gothic Pro W4" panose="020F0400000000000000" pitchFamily="34" charset="-128"/>
              </a:rPr>
              <a:t>タバコをすえば、</a:t>
            </a:r>
            <a:r>
              <a:rPr lang="ja-JP" altLang="en-US" sz="4400">
                <a:solidFill>
                  <a:schemeClr val="tx1"/>
                </a:solidFill>
                <a:latin typeface="Hiragino Maru Gothic Pro W4" panose="020F0400000000000000" pitchFamily="34" charset="-128"/>
                <a:ea typeface="Hiragino Maru Gothic Pro W4" panose="020F0400000000000000" pitchFamily="34" charset="-128"/>
              </a:rPr>
              <a:t>どんな病気や</a:t>
            </a:r>
            <a:endParaRPr lang="en-US" altLang="ja-JP" sz="4400" dirty="0">
              <a:solidFill>
                <a:schemeClr val="tx1"/>
              </a:solidFill>
              <a:latin typeface="Hiragino Maru Gothic Pro W4" panose="020F0400000000000000" pitchFamily="34" charset="-128"/>
              <a:ea typeface="Hiragino Maru Gothic Pro W4" panose="020F0400000000000000" pitchFamily="34" charset="-128"/>
            </a:endParaRPr>
          </a:p>
          <a:p>
            <a:pPr algn="ctr">
              <a:lnSpc>
                <a:spcPts val="6500"/>
              </a:lnSpc>
            </a:pPr>
            <a:r>
              <a:rPr lang="ja-JP" altLang="en-US" sz="4400">
                <a:solidFill>
                  <a:schemeClr val="tx1"/>
                </a:solidFill>
                <a:latin typeface="Hiragino Maru Gothic Pro W4" panose="020F0400000000000000" pitchFamily="34" charset="-128"/>
                <a:ea typeface="Hiragino Maru Gothic Pro W4" panose="020F0400000000000000" pitchFamily="34" charset="-128"/>
              </a:rPr>
              <a:t>体への影響が出るのだろう？</a:t>
            </a:r>
            <a:endParaRPr kumimoji="1" lang="ja-JP" altLang="en-US" sz="4400">
              <a:solidFill>
                <a:schemeClr val="tx1"/>
              </a:solidFill>
              <a:latin typeface="Hiragino Maru Gothic Pro W4" panose="020F0400000000000000" pitchFamily="34" charset="-128"/>
              <a:ea typeface="Hiragino Maru Gothic Pro W4" panose="020F0400000000000000" pitchFamily="34" charset="-128"/>
            </a:endParaRPr>
          </a:p>
        </p:txBody>
      </p:sp>
      <p:pic>
        <p:nvPicPr>
          <p:cNvPr id="7" name="図 6" descr="テレビゲームのキャラクター&#10;&#10;中程度の精度で自動的に生成された説明">
            <a:extLst>
              <a:ext uri="{FF2B5EF4-FFF2-40B4-BE49-F238E27FC236}">
                <a16:creationId xmlns:a16="http://schemas.microsoft.com/office/drawing/2014/main" id="{7B01785D-AB15-BB43-A975-AAE6232DE8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4934" y="4779532"/>
            <a:ext cx="3180053" cy="2393884"/>
          </a:xfrm>
          <a:prstGeom prst="rect">
            <a:avLst/>
          </a:prstGeom>
        </p:spPr>
      </p:pic>
      <p:pic>
        <p:nvPicPr>
          <p:cNvPr id="8" name="図 7" descr="ゲームのキャラクター&#10;&#10;低い精度で自動的に生成された説明">
            <a:extLst>
              <a:ext uri="{FF2B5EF4-FFF2-40B4-BE49-F238E27FC236}">
                <a16:creationId xmlns:a16="http://schemas.microsoft.com/office/drawing/2014/main" id="{59C4FF25-4F2F-A34C-B5C9-E7E809DE26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3986" y="4719518"/>
            <a:ext cx="2994478" cy="2254187"/>
          </a:xfrm>
          <a:prstGeom prst="rect">
            <a:avLst/>
          </a:prstGeom>
        </p:spPr>
      </p:pic>
    </p:spTree>
    <p:extLst>
      <p:ext uri="{BB962C8B-B14F-4D97-AF65-F5344CB8AC3E}">
        <p14:creationId xmlns:p14="http://schemas.microsoft.com/office/powerpoint/2010/main" val="246637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6" name="図 25">
            <a:extLst>
              <a:ext uri="{FF2B5EF4-FFF2-40B4-BE49-F238E27FC236}">
                <a16:creationId xmlns:a16="http://schemas.microsoft.com/office/drawing/2014/main" id="{ADEA8182-B1DB-724B-A9A9-8CD2102CEAF3}"/>
              </a:ext>
            </a:extLst>
          </p:cNvPr>
          <p:cNvPicPr>
            <a:picLocks noChangeAspect="1"/>
          </p:cNvPicPr>
          <p:nvPr/>
        </p:nvPicPr>
        <p:blipFill>
          <a:blip r:embed="rId3"/>
          <a:stretch>
            <a:fillRect/>
          </a:stretch>
        </p:blipFill>
        <p:spPr>
          <a:xfrm>
            <a:off x="2682991" y="1271588"/>
            <a:ext cx="3366880" cy="4741116"/>
          </a:xfrm>
          <a:prstGeom prst="rect">
            <a:avLst/>
          </a:prstGeom>
        </p:spPr>
      </p:pic>
      <p:sp>
        <p:nvSpPr>
          <p:cNvPr id="27" name="テキスト ボックス 26">
            <a:extLst>
              <a:ext uri="{FF2B5EF4-FFF2-40B4-BE49-F238E27FC236}">
                <a16:creationId xmlns:a16="http://schemas.microsoft.com/office/drawing/2014/main" id="{6BDC5C0F-4971-B743-87F6-37F26D51FA6C}"/>
              </a:ext>
            </a:extLst>
          </p:cNvPr>
          <p:cNvSpPr txBox="1"/>
          <p:nvPr/>
        </p:nvSpPr>
        <p:spPr>
          <a:xfrm>
            <a:off x="485775" y="198965"/>
            <a:ext cx="8032968" cy="646331"/>
          </a:xfrm>
          <a:prstGeom prst="rect">
            <a:avLst/>
          </a:prstGeom>
          <a:solidFill>
            <a:srgbClr val="FFFF00"/>
          </a:solidFill>
        </p:spPr>
        <p:txBody>
          <a:bodyPr wrap="none" rtlCol="0">
            <a:spAutoFit/>
          </a:bodyPr>
          <a:lstStyle/>
          <a:p>
            <a:r>
              <a:rPr kumimoji="1" lang="ja-JP" altLang="en-US" sz="3600">
                <a:latin typeface="Hiragino Maru Gothic Pro W4" panose="020F0400000000000000" pitchFamily="34" charset="-128"/>
                <a:ea typeface="Hiragino Maru Gothic Pro W4" panose="020F0400000000000000" pitchFamily="34" charset="-128"/>
              </a:rPr>
              <a:t>タバコに関係があるかもしれない病気</a:t>
            </a:r>
          </a:p>
        </p:txBody>
      </p:sp>
      <p:sp>
        <p:nvSpPr>
          <p:cNvPr id="28" name="角丸四角形 27">
            <a:extLst>
              <a:ext uri="{FF2B5EF4-FFF2-40B4-BE49-F238E27FC236}">
                <a16:creationId xmlns:a16="http://schemas.microsoft.com/office/drawing/2014/main" id="{D359B247-D355-864C-8196-813677B5E526}"/>
              </a:ext>
            </a:extLst>
          </p:cNvPr>
          <p:cNvSpPr/>
          <p:nvPr/>
        </p:nvSpPr>
        <p:spPr>
          <a:xfrm>
            <a:off x="212817" y="1000125"/>
            <a:ext cx="2343150" cy="5658910"/>
          </a:xfrm>
          <a:prstGeom prst="roundRect">
            <a:avLst/>
          </a:prstGeom>
          <a:solidFill>
            <a:schemeClr val="accent6">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rgbClr val="FF0000"/>
                </a:solidFill>
                <a:latin typeface="Hiragino Maru Gothic Pro W4" panose="020F0400000000000000" pitchFamily="34" charset="-128"/>
                <a:ea typeface="Hiragino Maru Gothic Pro W4" panose="020F0400000000000000" pitchFamily="34" charset="-128"/>
              </a:rPr>
              <a:t>ガン</a:t>
            </a:r>
            <a:endParaRPr kumimoji="1"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肺</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口･のど</a:t>
            </a:r>
            <a:b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b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鼻</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食道</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胃</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肝ぞう</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lang="ja-JP" altLang="en-US" sz="3200">
                <a:solidFill>
                  <a:schemeClr val="tx1"/>
                </a:solidFill>
                <a:latin typeface="Hiragino Maru Gothic Pro W4" panose="020F0400000000000000" pitchFamily="34" charset="-128"/>
                <a:ea typeface="Hiragino Maru Gothic Pro W4" panose="020F0400000000000000" pitchFamily="34" charset="-128"/>
              </a:rPr>
              <a:t>膵ぞう</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ぼうこう</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子宮</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p:txBody>
      </p:sp>
      <p:sp>
        <p:nvSpPr>
          <p:cNvPr id="32" name="角丸四角形 31">
            <a:extLst>
              <a:ext uri="{FF2B5EF4-FFF2-40B4-BE49-F238E27FC236}">
                <a16:creationId xmlns:a16="http://schemas.microsoft.com/office/drawing/2014/main" id="{60567480-A439-4B45-A3C4-4727F9057269}"/>
              </a:ext>
            </a:extLst>
          </p:cNvPr>
          <p:cNvSpPr/>
          <p:nvPr/>
        </p:nvSpPr>
        <p:spPr>
          <a:xfrm>
            <a:off x="6176895" y="1134690"/>
            <a:ext cx="2754288" cy="5014912"/>
          </a:xfrm>
          <a:prstGeom prst="roundRect">
            <a:avLst/>
          </a:prstGeom>
          <a:solidFill>
            <a:schemeClr val="accent6">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40"/>
              </a:lnSpc>
            </a:pPr>
            <a:r>
              <a:rPr kumimoji="1" lang="ja-JP" altLang="en-US" sz="2800">
                <a:solidFill>
                  <a:srgbClr val="FF0000"/>
                </a:solidFill>
                <a:latin typeface="Hiragino Maru Gothic Pro W4" panose="020F0400000000000000" pitchFamily="34" charset="-128"/>
                <a:ea typeface="Hiragino Maru Gothic Pro W4" panose="020F0400000000000000" pitchFamily="34" charset="-128"/>
              </a:rPr>
              <a:t>血管がつまる</a:t>
            </a:r>
            <a:endParaRPr kumimoji="1" lang="en-US" altLang="ja-JP" sz="2800" dirty="0">
              <a:solidFill>
                <a:srgbClr val="FF0000"/>
              </a:solidFill>
              <a:latin typeface="Hiragino Maru Gothic Pro W4" panose="020F0400000000000000" pitchFamily="34" charset="-128"/>
              <a:ea typeface="Hiragino Maru Gothic Pro W4" panose="020F0400000000000000" pitchFamily="34" charset="-128"/>
            </a:endParaRPr>
          </a:p>
          <a:p>
            <a:pPr>
              <a:lnSpc>
                <a:spcPts val="5040"/>
              </a:lnSpc>
            </a:pP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脳こうそく</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nSpc>
                <a:spcPts val="5040"/>
              </a:lnSpc>
            </a:pPr>
            <a:r>
              <a:rPr kumimoji="1" lang="ja-JP" altLang="en-US" sz="3000">
                <a:solidFill>
                  <a:schemeClr val="tx1"/>
                </a:solidFill>
                <a:latin typeface="Hiragino Maru Gothic Pro W4" panose="020F0400000000000000" pitchFamily="34" charset="-128"/>
                <a:ea typeface="Hiragino Maru Gothic Pro W4" panose="020F0400000000000000" pitchFamily="34" charset="-128"/>
              </a:rPr>
              <a:t>心筋こうそく</a:t>
            </a:r>
            <a:b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b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動脈瘤</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nSpc>
                <a:spcPts val="5040"/>
              </a:lnSpc>
            </a:pP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糖尿病</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nSpc>
                <a:spcPts val="5040"/>
              </a:lnSpc>
            </a:pPr>
            <a:r>
              <a:rPr lang="ja-JP" altLang="en-US" sz="3200">
                <a:solidFill>
                  <a:schemeClr val="tx1"/>
                </a:solidFill>
                <a:latin typeface="Hiragino Maru Gothic Pro W4" panose="020F0400000000000000" pitchFamily="34" charset="-128"/>
                <a:ea typeface="Hiragino Maru Gothic Pro W4" panose="020F0400000000000000" pitchFamily="34" charset="-128"/>
              </a:rPr>
              <a:t>胃潰瘍</a:t>
            </a:r>
            <a:endParaRPr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nSpc>
                <a:spcPts val="5040"/>
              </a:lnSpc>
            </a:pPr>
            <a:r>
              <a:rPr lang="ja-JP" altLang="en-US" sz="3200">
                <a:solidFill>
                  <a:schemeClr val="tx1"/>
                </a:solidFill>
                <a:latin typeface="Hiragino Maru Gothic Pro W4" panose="020F0400000000000000" pitchFamily="34" charset="-128"/>
                <a:ea typeface="Hiragino Maru Gothic Pro W4" panose="020F0400000000000000" pitchFamily="34" charset="-128"/>
              </a:rPr>
              <a:t>歯周病</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nSpc>
                <a:spcPts val="5040"/>
              </a:lnSpc>
            </a:pP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24577968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2EEB05E-7351-164B-B8B8-A0D0BF155B65}"/>
              </a:ext>
            </a:extLst>
          </p:cNvPr>
          <p:cNvSpPr>
            <a:spLocks noGrp="1"/>
          </p:cNvSpPr>
          <p:nvPr>
            <p:ph type="sldNum" sz="quarter" idx="12"/>
          </p:nvPr>
        </p:nvSpPr>
        <p:spPr/>
        <p:txBody>
          <a:bodyPr/>
          <a:lstStyle/>
          <a:p>
            <a:pPr>
              <a:defRPr/>
            </a:pPr>
            <a:fld id="{4C531F98-CA78-470A-BCEA-FDB7CBF3E5AC}" type="slidenum">
              <a:rPr lang="en-US" altLang="ja-JP" smtClean="0"/>
              <a:pPr>
                <a:defRPr/>
              </a:pPr>
              <a:t>22</a:t>
            </a:fld>
            <a:endParaRPr lang="en-US" altLang="ja-JP"/>
          </a:p>
        </p:txBody>
      </p:sp>
      <p:pic>
        <p:nvPicPr>
          <p:cNvPr id="4" name="図 3" descr="白いシャツを着ている人の絵&#10;&#10;低い精度で自動的に生成された説明">
            <a:extLst>
              <a:ext uri="{FF2B5EF4-FFF2-40B4-BE49-F238E27FC236}">
                <a16:creationId xmlns:a16="http://schemas.microsoft.com/office/drawing/2014/main" id="{334B62C7-881A-7343-8B01-09EB6ADB8B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0104" y="206791"/>
            <a:ext cx="4160127" cy="5886505"/>
          </a:xfrm>
          <a:prstGeom prst="rect">
            <a:avLst/>
          </a:prstGeom>
        </p:spPr>
      </p:pic>
      <p:sp>
        <p:nvSpPr>
          <p:cNvPr id="5" name="テキスト ボックス 4">
            <a:extLst>
              <a:ext uri="{FF2B5EF4-FFF2-40B4-BE49-F238E27FC236}">
                <a16:creationId xmlns:a16="http://schemas.microsoft.com/office/drawing/2014/main" id="{AF10C8EF-A234-6E4E-B1B5-0BD4D3930233}"/>
              </a:ext>
            </a:extLst>
          </p:cNvPr>
          <p:cNvSpPr txBox="1"/>
          <p:nvPr/>
        </p:nvSpPr>
        <p:spPr>
          <a:xfrm>
            <a:off x="299263" y="377731"/>
            <a:ext cx="8545474" cy="500778"/>
          </a:xfrm>
          <a:prstGeom prst="rect">
            <a:avLst/>
          </a:prstGeom>
          <a:noFill/>
        </p:spPr>
        <p:txBody>
          <a:bodyPr wrap="square" rtlCol="0">
            <a:spAutoFit/>
          </a:bodyPr>
          <a:lstStyle/>
          <a:p>
            <a:pPr lvl="0">
              <a:lnSpc>
                <a:spcPts val="3000"/>
              </a:lnSpc>
            </a:pPr>
            <a:r>
              <a:rPr lang="ja-JP" altLang="en-US" sz="4000">
                <a:solidFill>
                  <a:srgbClr val="000099"/>
                </a:solidFill>
                <a:latin typeface="Hiragino Maru Gothic Pro W4" panose="020F0400000000000000" pitchFamily="34" charset="-128"/>
                <a:ea typeface="Hiragino Maru Gothic Pro W4" panose="020F0400000000000000" pitchFamily="34" charset="-128"/>
              </a:rPr>
              <a:t>喫煙</a:t>
            </a:r>
            <a:r>
              <a:rPr lang="ja-JP" altLang="en-US" sz="4000" dirty="0">
                <a:solidFill>
                  <a:srgbClr val="000099"/>
                </a:solidFill>
                <a:latin typeface="Hiragino Maru Gothic Pro W4" panose="020F0400000000000000" pitchFamily="34" charset="-128"/>
                <a:ea typeface="Hiragino Maru Gothic Pro W4" panose="020F0400000000000000" pitchFamily="34" charset="-128"/>
              </a:rPr>
              <a:t>との相関が強いガン</a:t>
            </a:r>
          </a:p>
        </p:txBody>
      </p:sp>
      <p:sp>
        <p:nvSpPr>
          <p:cNvPr id="6" name="角丸四角形吹き出し 5">
            <a:extLst>
              <a:ext uri="{FF2B5EF4-FFF2-40B4-BE49-F238E27FC236}">
                <a16:creationId xmlns:a16="http://schemas.microsoft.com/office/drawing/2014/main" id="{A84CA7D3-3208-2C40-B84A-D57E26985BCC}"/>
              </a:ext>
            </a:extLst>
          </p:cNvPr>
          <p:cNvSpPr/>
          <p:nvPr/>
        </p:nvSpPr>
        <p:spPr>
          <a:xfrm>
            <a:off x="6179382" y="712356"/>
            <a:ext cx="1426418" cy="826149"/>
          </a:xfrm>
          <a:prstGeom prst="wedgeRoundRectCallout">
            <a:avLst>
              <a:gd name="adj1" fmla="val -164806"/>
              <a:gd name="adj2" fmla="val 95160"/>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600">
                <a:solidFill>
                  <a:schemeClr val="tx1"/>
                </a:solidFill>
              </a:rPr>
              <a:t>喉頭癌</a:t>
            </a:r>
            <a:endParaRPr kumimoji="1" lang="en-US" altLang="ja-JP" sz="2600" dirty="0">
              <a:solidFill>
                <a:schemeClr val="tx1"/>
              </a:solidFill>
            </a:endParaRPr>
          </a:p>
          <a:p>
            <a:pPr algn="ctr"/>
            <a:r>
              <a:rPr lang="en-US" altLang="ja-JP" sz="2600" dirty="0">
                <a:solidFill>
                  <a:schemeClr val="tx1"/>
                </a:solidFill>
              </a:rPr>
              <a:t>32.5</a:t>
            </a:r>
            <a:r>
              <a:rPr lang="ja-JP" altLang="en-US" sz="2600">
                <a:solidFill>
                  <a:schemeClr val="tx1"/>
                </a:solidFill>
              </a:rPr>
              <a:t>倍</a:t>
            </a:r>
            <a:endParaRPr kumimoji="1" lang="ja-JP" altLang="en-US" sz="2600">
              <a:solidFill>
                <a:schemeClr val="tx1"/>
              </a:solidFill>
            </a:endParaRPr>
          </a:p>
        </p:txBody>
      </p:sp>
      <p:sp>
        <p:nvSpPr>
          <p:cNvPr id="7" name="角丸四角形吹き出し 6">
            <a:extLst>
              <a:ext uri="{FF2B5EF4-FFF2-40B4-BE49-F238E27FC236}">
                <a16:creationId xmlns:a16="http://schemas.microsoft.com/office/drawing/2014/main" id="{30303015-B8D2-1E42-B153-DFC542CC2743}"/>
              </a:ext>
            </a:extLst>
          </p:cNvPr>
          <p:cNvSpPr/>
          <p:nvPr/>
        </p:nvSpPr>
        <p:spPr>
          <a:xfrm>
            <a:off x="6740614" y="1977183"/>
            <a:ext cx="1426418" cy="826149"/>
          </a:xfrm>
          <a:prstGeom prst="wedgeRoundRectCallout">
            <a:avLst>
              <a:gd name="adj1" fmla="val -202638"/>
              <a:gd name="adj2" fmla="val -10079"/>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600">
                <a:solidFill>
                  <a:schemeClr val="tx1"/>
                </a:solidFill>
              </a:rPr>
              <a:t>食道癌</a:t>
            </a:r>
            <a:endParaRPr kumimoji="1" lang="en-US" altLang="ja-JP" sz="2600" dirty="0">
              <a:solidFill>
                <a:schemeClr val="tx1"/>
              </a:solidFill>
            </a:endParaRPr>
          </a:p>
          <a:p>
            <a:pPr algn="ctr"/>
            <a:r>
              <a:rPr lang="en-US" altLang="ja-JP" sz="2600" dirty="0">
                <a:solidFill>
                  <a:schemeClr val="tx1"/>
                </a:solidFill>
              </a:rPr>
              <a:t>2.2</a:t>
            </a:r>
            <a:r>
              <a:rPr lang="ja-JP" altLang="en-US" sz="2600">
                <a:solidFill>
                  <a:schemeClr val="tx1"/>
                </a:solidFill>
              </a:rPr>
              <a:t>倍</a:t>
            </a:r>
            <a:endParaRPr kumimoji="1" lang="ja-JP" altLang="en-US" sz="2600">
              <a:solidFill>
                <a:schemeClr val="tx1"/>
              </a:solidFill>
            </a:endParaRPr>
          </a:p>
        </p:txBody>
      </p:sp>
      <p:sp>
        <p:nvSpPr>
          <p:cNvPr id="8" name="角丸四角形吹き出し 7">
            <a:extLst>
              <a:ext uri="{FF2B5EF4-FFF2-40B4-BE49-F238E27FC236}">
                <a16:creationId xmlns:a16="http://schemas.microsoft.com/office/drawing/2014/main" id="{B117C56A-0145-084C-BBF3-9E8F78928794}"/>
              </a:ext>
            </a:extLst>
          </p:cNvPr>
          <p:cNvSpPr/>
          <p:nvPr/>
        </p:nvSpPr>
        <p:spPr>
          <a:xfrm>
            <a:off x="6419807" y="3118424"/>
            <a:ext cx="1426418" cy="826149"/>
          </a:xfrm>
          <a:prstGeom prst="wedgeRoundRectCallout">
            <a:avLst>
              <a:gd name="adj1" fmla="val -151144"/>
              <a:gd name="adj2" fmla="val 55242"/>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600">
                <a:solidFill>
                  <a:schemeClr val="tx1"/>
                </a:solidFill>
              </a:rPr>
              <a:t>胃癌</a:t>
            </a:r>
            <a:endParaRPr kumimoji="1" lang="en-US" altLang="ja-JP" sz="2600" dirty="0">
              <a:solidFill>
                <a:schemeClr val="tx1"/>
              </a:solidFill>
            </a:endParaRPr>
          </a:p>
          <a:p>
            <a:pPr algn="ctr"/>
            <a:r>
              <a:rPr lang="en-US" altLang="ja-JP" sz="2600" dirty="0">
                <a:solidFill>
                  <a:schemeClr val="tx1"/>
                </a:solidFill>
              </a:rPr>
              <a:t>1.4</a:t>
            </a:r>
            <a:r>
              <a:rPr lang="ja-JP" altLang="en-US" sz="2600">
                <a:solidFill>
                  <a:schemeClr val="tx1"/>
                </a:solidFill>
              </a:rPr>
              <a:t>倍</a:t>
            </a:r>
            <a:endParaRPr kumimoji="1" lang="ja-JP" altLang="en-US" sz="2600">
              <a:solidFill>
                <a:schemeClr val="tx1"/>
              </a:solidFill>
            </a:endParaRPr>
          </a:p>
        </p:txBody>
      </p:sp>
      <p:sp>
        <p:nvSpPr>
          <p:cNvPr id="9" name="角丸四角形吹き出し 8">
            <a:extLst>
              <a:ext uri="{FF2B5EF4-FFF2-40B4-BE49-F238E27FC236}">
                <a16:creationId xmlns:a16="http://schemas.microsoft.com/office/drawing/2014/main" id="{8EF5E34B-7778-C74D-B4B3-4D34C091146A}"/>
              </a:ext>
            </a:extLst>
          </p:cNvPr>
          <p:cNvSpPr/>
          <p:nvPr/>
        </p:nvSpPr>
        <p:spPr>
          <a:xfrm>
            <a:off x="6603691" y="4265375"/>
            <a:ext cx="1426418" cy="826149"/>
          </a:xfrm>
          <a:prstGeom prst="wedgeRoundRectCallout">
            <a:avLst>
              <a:gd name="adj1" fmla="val -179518"/>
              <a:gd name="adj2" fmla="val -40924"/>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600">
                <a:solidFill>
                  <a:schemeClr val="tx1"/>
                </a:solidFill>
              </a:rPr>
              <a:t>膵臓</a:t>
            </a:r>
            <a:r>
              <a:rPr kumimoji="1" lang="ja-JP" altLang="en-US" sz="2600">
                <a:solidFill>
                  <a:schemeClr val="tx1"/>
                </a:solidFill>
              </a:rPr>
              <a:t>癌</a:t>
            </a:r>
            <a:endParaRPr kumimoji="1" lang="en-US" altLang="ja-JP" sz="2600" dirty="0">
              <a:solidFill>
                <a:schemeClr val="tx1"/>
              </a:solidFill>
            </a:endParaRPr>
          </a:p>
          <a:p>
            <a:pPr algn="ctr"/>
            <a:r>
              <a:rPr lang="en-US" altLang="ja-JP" sz="2600" dirty="0">
                <a:solidFill>
                  <a:schemeClr val="tx1"/>
                </a:solidFill>
              </a:rPr>
              <a:t>1.4</a:t>
            </a:r>
            <a:r>
              <a:rPr lang="ja-JP" altLang="en-US" sz="2600">
                <a:solidFill>
                  <a:schemeClr val="tx1"/>
                </a:solidFill>
              </a:rPr>
              <a:t>倍</a:t>
            </a:r>
            <a:endParaRPr kumimoji="1" lang="ja-JP" altLang="en-US" sz="2600">
              <a:solidFill>
                <a:schemeClr val="tx1"/>
              </a:solidFill>
            </a:endParaRPr>
          </a:p>
        </p:txBody>
      </p:sp>
      <p:sp>
        <p:nvSpPr>
          <p:cNvPr id="10" name="角丸四角形吹き出し 9">
            <a:extLst>
              <a:ext uri="{FF2B5EF4-FFF2-40B4-BE49-F238E27FC236}">
                <a16:creationId xmlns:a16="http://schemas.microsoft.com/office/drawing/2014/main" id="{2344D763-5295-E846-9530-924B7EA7B426}"/>
              </a:ext>
            </a:extLst>
          </p:cNvPr>
          <p:cNvSpPr/>
          <p:nvPr/>
        </p:nvSpPr>
        <p:spPr>
          <a:xfrm>
            <a:off x="976968" y="1239314"/>
            <a:ext cx="1426418" cy="826149"/>
          </a:xfrm>
          <a:prstGeom prst="wedgeRoundRectCallout">
            <a:avLst>
              <a:gd name="adj1" fmla="val 162023"/>
              <a:gd name="adj2" fmla="val 40726"/>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600">
                <a:solidFill>
                  <a:schemeClr val="tx1"/>
                </a:solidFill>
              </a:rPr>
              <a:t>口頭癌</a:t>
            </a:r>
            <a:endParaRPr kumimoji="1" lang="en-US" altLang="ja-JP" sz="2600" dirty="0">
              <a:solidFill>
                <a:schemeClr val="tx1"/>
              </a:solidFill>
            </a:endParaRPr>
          </a:p>
          <a:p>
            <a:pPr algn="ctr"/>
            <a:r>
              <a:rPr lang="en-US" altLang="ja-JP" sz="2600" dirty="0">
                <a:solidFill>
                  <a:schemeClr val="tx1"/>
                </a:solidFill>
              </a:rPr>
              <a:t>3.0</a:t>
            </a:r>
            <a:r>
              <a:rPr lang="ja-JP" altLang="en-US" sz="2600">
                <a:solidFill>
                  <a:schemeClr val="tx1"/>
                </a:solidFill>
              </a:rPr>
              <a:t>倍</a:t>
            </a:r>
            <a:endParaRPr kumimoji="1" lang="ja-JP" altLang="en-US" sz="2600">
              <a:solidFill>
                <a:schemeClr val="tx1"/>
              </a:solidFill>
            </a:endParaRPr>
          </a:p>
        </p:txBody>
      </p:sp>
      <p:sp>
        <p:nvSpPr>
          <p:cNvPr id="11" name="角丸四角形吹き出し 10">
            <a:extLst>
              <a:ext uri="{FF2B5EF4-FFF2-40B4-BE49-F238E27FC236}">
                <a16:creationId xmlns:a16="http://schemas.microsoft.com/office/drawing/2014/main" id="{513C356D-7EFF-8C43-BCB2-940307D60929}"/>
              </a:ext>
            </a:extLst>
          </p:cNvPr>
          <p:cNvSpPr/>
          <p:nvPr/>
        </p:nvSpPr>
        <p:spPr>
          <a:xfrm>
            <a:off x="841326" y="2659753"/>
            <a:ext cx="1426418" cy="826149"/>
          </a:xfrm>
          <a:prstGeom prst="wedgeRoundRectCallout">
            <a:avLst>
              <a:gd name="adj1" fmla="val 187244"/>
              <a:gd name="adj2" fmla="val -6450"/>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600">
                <a:solidFill>
                  <a:schemeClr val="tx1"/>
                </a:solidFill>
              </a:rPr>
              <a:t>肺癌</a:t>
            </a:r>
            <a:endParaRPr kumimoji="1" lang="en-US" altLang="ja-JP" sz="2600" dirty="0">
              <a:solidFill>
                <a:schemeClr val="tx1"/>
              </a:solidFill>
            </a:endParaRPr>
          </a:p>
          <a:p>
            <a:pPr algn="ctr"/>
            <a:r>
              <a:rPr lang="en-US" altLang="ja-JP" sz="2600" dirty="0">
                <a:solidFill>
                  <a:schemeClr val="tx1"/>
                </a:solidFill>
              </a:rPr>
              <a:t>4.5</a:t>
            </a:r>
            <a:r>
              <a:rPr lang="ja-JP" altLang="en-US" sz="2600">
                <a:solidFill>
                  <a:schemeClr val="tx1"/>
                </a:solidFill>
              </a:rPr>
              <a:t>倍</a:t>
            </a:r>
            <a:endParaRPr kumimoji="1" lang="ja-JP" altLang="en-US" sz="2600">
              <a:solidFill>
                <a:schemeClr val="tx1"/>
              </a:solidFill>
            </a:endParaRPr>
          </a:p>
        </p:txBody>
      </p:sp>
      <p:sp>
        <p:nvSpPr>
          <p:cNvPr id="12" name="角丸四角形吹き出し 11">
            <a:extLst>
              <a:ext uri="{FF2B5EF4-FFF2-40B4-BE49-F238E27FC236}">
                <a16:creationId xmlns:a16="http://schemas.microsoft.com/office/drawing/2014/main" id="{875BB64C-EED3-B64C-A51E-88A7C4B78605}"/>
              </a:ext>
            </a:extLst>
          </p:cNvPr>
          <p:cNvSpPr/>
          <p:nvPr/>
        </p:nvSpPr>
        <p:spPr>
          <a:xfrm>
            <a:off x="841326" y="4017263"/>
            <a:ext cx="1426418" cy="826149"/>
          </a:xfrm>
          <a:prstGeom prst="wedgeRoundRectCallout">
            <a:avLst>
              <a:gd name="adj1" fmla="val 178837"/>
              <a:gd name="adj2" fmla="val -35481"/>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600">
                <a:solidFill>
                  <a:schemeClr val="tx1"/>
                </a:solidFill>
              </a:rPr>
              <a:t>肝臓癌</a:t>
            </a:r>
            <a:endParaRPr kumimoji="1" lang="en-US" altLang="ja-JP" sz="2600" dirty="0">
              <a:solidFill>
                <a:schemeClr val="tx1"/>
              </a:solidFill>
            </a:endParaRPr>
          </a:p>
          <a:p>
            <a:pPr algn="ctr"/>
            <a:r>
              <a:rPr lang="en-US" altLang="ja-JP" sz="2600" dirty="0">
                <a:solidFill>
                  <a:schemeClr val="tx1"/>
                </a:solidFill>
              </a:rPr>
              <a:t>3.1</a:t>
            </a:r>
            <a:r>
              <a:rPr lang="ja-JP" altLang="en-US" sz="2600">
                <a:solidFill>
                  <a:schemeClr val="tx1"/>
                </a:solidFill>
              </a:rPr>
              <a:t>倍</a:t>
            </a:r>
            <a:endParaRPr kumimoji="1" lang="ja-JP" altLang="en-US" sz="2600">
              <a:solidFill>
                <a:schemeClr val="tx1"/>
              </a:solidFill>
            </a:endParaRPr>
          </a:p>
        </p:txBody>
      </p:sp>
      <p:sp>
        <p:nvSpPr>
          <p:cNvPr id="13" name="角丸四角形吹き出し 12">
            <a:extLst>
              <a:ext uri="{FF2B5EF4-FFF2-40B4-BE49-F238E27FC236}">
                <a16:creationId xmlns:a16="http://schemas.microsoft.com/office/drawing/2014/main" id="{108902AD-C97A-6048-88EC-30EF15906F15}"/>
              </a:ext>
            </a:extLst>
          </p:cNvPr>
          <p:cNvSpPr/>
          <p:nvPr/>
        </p:nvSpPr>
        <p:spPr>
          <a:xfrm>
            <a:off x="841326" y="5205611"/>
            <a:ext cx="1426418" cy="826149"/>
          </a:xfrm>
          <a:prstGeom prst="wedgeRoundRectCallout">
            <a:avLst>
              <a:gd name="adj1" fmla="val 209313"/>
              <a:gd name="adj2" fmla="val -46368"/>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600">
                <a:solidFill>
                  <a:schemeClr val="tx1"/>
                </a:solidFill>
              </a:rPr>
              <a:t>膀胱</a:t>
            </a:r>
            <a:r>
              <a:rPr kumimoji="1" lang="ja-JP" altLang="en-US" sz="2600">
                <a:solidFill>
                  <a:schemeClr val="tx1"/>
                </a:solidFill>
              </a:rPr>
              <a:t>癌</a:t>
            </a:r>
            <a:endParaRPr kumimoji="1" lang="en-US" altLang="ja-JP" sz="2600" dirty="0">
              <a:solidFill>
                <a:schemeClr val="tx1"/>
              </a:solidFill>
            </a:endParaRPr>
          </a:p>
          <a:p>
            <a:pPr algn="ctr"/>
            <a:r>
              <a:rPr lang="en-US" altLang="ja-JP" sz="2600" dirty="0">
                <a:solidFill>
                  <a:schemeClr val="tx1"/>
                </a:solidFill>
              </a:rPr>
              <a:t>1.6</a:t>
            </a:r>
            <a:r>
              <a:rPr lang="ja-JP" altLang="en-US" sz="2600">
                <a:solidFill>
                  <a:schemeClr val="tx1"/>
                </a:solidFill>
              </a:rPr>
              <a:t>倍</a:t>
            </a:r>
            <a:endParaRPr kumimoji="1" lang="ja-JP" altLang="en-US" sz="2600">
              <a:solidFill>
                <a:schemeClr val="tx1"/>
              </a:solidFill>
            </a:endParaRPr>
          </a:p>
        </p:txBody>
      </p:sp>
      <p:sp>
        <p:nvSpPr>
          <p:cNvPr id="14" name="テキスト ボックス 13">
            <a:extLst>
              <a:ext uri="{FF2B5EF4-FFF2-40B4-BE49-F238E27FC236}">
                <a16:creationId xmlns:a16="http://schemas.microsoft.com/office/drawing/2014/main" id="{3D12CA71-2501-0447-8397-8B65EFF188F6}"/>
              </a:ext>
            </a:extLst>
          </p:cNvPr>
          <p:cNvSpPr txBox="1"/>
          <p:nvPr/>
        </p:nvSpPr>
        <p:spPr>
          <a:xfrm>
            <a:off x="2243938" y="6199395"/>
            <a:ext cx="4305987" cy="923330"/>
          </a:xfrm>
          <a:prstGeom prst="rect">
            <a:avLst/>
          </a:prstGeom>
          <a:noFill/>
        </p:spPr>
        <p:txBody>
          <a:bodyPr wrap="none" rtlCol="0">
            <a:spAutoFit/>
          </a:bodyPr>
          <a:lstStyle/>
          <a:p>
            <a:r>
              <a:rPr lang="ja-JP" altLang="en-US">
                <a:solidFill>
                  <a:srgbClr val="FF0000"/>
                </a:solidFill>
                <a:latin typeface="Hiragino Maru Gothic Pro W4" panose="020F0400000000000000" pitchFamily="34" charset="-128"/>
                <a:ea typeface="Hiragino Maru Gothic Pro W4" panose="020F0400000000000000" pitchFamily="34" charset="-128"/>
              </a:rPr>
              <a:t>数字は男性において</a:t>
            </a:r>
            <a:endParaRPr lang="en-US" altLang="ja-JP" dirty="0">
              <a:solidFill>
                <a:srgbClr val="FF0000"/>
              </a:solidFill>
              <a:latin typeface="Hiragino Maru Gothic Pro W4" panose="020F0400000000000000" pitchFamily="34" charset="-128"/>
              <a:ea typeface="Hiragino Maru Gothic Pro W4" panose="020F0400000000000000" pitchFamily="34" charset="-128"/>
            </a:endParaRPr>
          </a:p>
          <a:p>
            <a:r>
              <a:rPr lang="ja-JP" altLang="en-US">
                <a:solidFill>
                  <a:srgbClr val="FF0000"/>
                </a:solidFill>
                <a:latin typeface="Hiragino Maru Gothic Pro W4" panose="020F0400000000000000" pitchFamily="34" charset="-128"/>
                <a:ea typeface="Hiragino Maru Gothic Pro W4" panose="020F0400000000000000" pitchFamily="34" charset="-128"/>
              </a:rPr>
              <a:t>非喫煙者を</a:t>
            </a:r>
            <a:r>
              <a:rPr lang="en-US" altLang="ja-JP" dirty="0">
                <a:solidFill>
                  <a:srgbClr val="FF0000"/>
                </a:solidFill>
                <a:latin typeface="Hiragino Maru Gothic Pro W4" panose="020F0400000000000000" pitchFamily="34" charset="-128"/>
                <a:ea typeface="Hiragino Maru Gothic Pro W4" panose="020F0400000000000000" pitchFamily="34" charset="-128"/>
              </a:rPr>
              <a:t>1</a:t>
            </a:r>
            <a:r>
              <a:rPr lang="ja-JP" altLang="en-US">
                <a:solidFill>
                  <a:srgbClr val="FF0000"/>
                </a:solidFill>
                <a:latin typeface="Hiragino Maru Gothic Pro W4" panose="020F0400000000000000" pitchFamily="34" charset="-128"/>
                <a:ea typeface="Hiragino Maru Gothic Pro W4" panose="020F0400000000000000" pitchFamily="34" charset="-128"/>
              </a:rPr>
              <a:t>とした場合の各癌の死亡率</a:t>
            </a:r>
            <a:r>
              <a:rPr lang="ja-JP" altLang="en-US" sz="1100">
                <a:solidFill>
                  <a:srgbClr val="FF0000"/>
                </a:solidFill>
                <a:latin typeface="Hiragino Maru Gothic Pro W4" panose="020F0400000000000000" pitchFamily="34" charset="-128"/>
                <a:ea typeface="Hiragino Maru Gothic Pro W4" panose="020F0400000000000000" pitchFamily="34" charset="-128"/>
              </a:rPr>
              <a:t> </a:t>
            </a:r>
            <a:endParaRPr lang="ja-JP" altLang="en-US">
              <a:solidFill>
                <a:srgbClr val="FF0000"/>
              </a:solidFill>
              <a:latin typeface="Hiragino Maru Gothic Pro W4" panose="020F0400000000000000" pitchFamily="34" charset="-128"/>
              <a:ea typeface="Hiragino Maru Gothic Pro W4" panose="020F0400000000000000" pitchFamily="34" charset="-128"/>
            </a:endParaRPr>
          </a:p>
          <a:p>
            <a:endParaRPr kumimoji="1" lang="ja-JP" altLang="en-US">
              <a:solidFill>
                <a:srgbClr val="FF0000"/>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8576681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rotWithShape="1">
          <a:blip r:embed="rId3"/>
          <a:srcRect b="53428"/>
          <a:stretch/>
        </p:blipFill>
        <p:spPr>
          <a:xfrm>
            <a:off x="2829791" y="0"/>
            <a:ext cx="3484418" cy="1182590"/>
          </a:xfrm>
          <a:prstGeom prst="rect">
            <a:avLst/>
          </a:prstGeom>
        </p:spPr>
      </p:pic>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第６問</a:t>
            </a: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0AB35BB1-C6C6-5F4D-AE74-26AE767DC04A}"/>
              </a:ext>
            </a:extLst>
          </p:cNvPr>
          <p:cNvPicPr>
            <a:picLocks noChangeAspect="1"/>
          </p:cNvPicPr>
          <p:nvPr/>
        </p:nvPicPr>
        <p:blipFill rotWithShape="1">
          <a:blip r:embed="rId3"/>
          <a:srcRect t="46254"/>
          <a:stretch/>
        </p:blipFill>
        <p:spPr>
          <a:xfrm>
            <a:off x="121750" y="1182590"/>
            <a:ext cx="8842141" cy="5675410"/>
          </a:xfrm>
          <a:prstGeom prst="rect">
            <a:avLst/>
          </a:prstGeom>
        </p:spPr>
      </p:pic>
      <p:sp>
        <p:nvSpPr>
          <p:cNvPr id="9" name="テキスト ボックス 8">
            <a:extLst>
              <a:ext uri="{FF2B5EF4-FFF2-40B4-BE49-F238E27FC236}">
                <a16:creationId xmlns:a16="http://schemas.microsoft.com/office/drawing/2014/main" id="{43EFC3F6-EF96-B84B-9A36-057BD1AA4A21}"/>
              </a:ext>
            </a:extLst>
          </p:cNvPr>
          <p:cNvSpPr txBox="1"/>
          <p:nvPr/>
        </p:nvSpPr>
        <p:spPr>
          <a:xfrm>
            <a:off x="475941" y="1339832"/>
            <a:ext cx="8192118" cy="1200329"/>
          </a:xfrm>
          <a:prstGeom prst="rect">
            <a:avLst/>
          </a:prstGeom>
          <a:solidFill>
            <a:schemeClr val="accent4">
              <a:lumMod val="20000"/>
              <a:lumOff val="80000"/>
            </a:schemeClr>
          </a:solidFill>
          <a:ln>
            <a:solidFill>
              <a:srgbClr val="0432FF"/>
            </a:solidFill>
          </a:ln>
        </p:spPr>
        <p:txBody>
          <a:bodyPr wrap="square" rtlCol="0">
            <a:spAutoFit/>
          </a:bodyPr>
          <a:lstStyle/>
          <a:p>
            <a:r>
              <a:rPr kumimoji="1" lang="ja-JP" altLang="en-US" sz="3600">
                <a:latin typeface="Hiragino Maru Gothic Pro W4" panose="020F0400000000000000" pitchFamily="34" charset="-128"/>
                <a:ea typeface="Hiragino Maru Gothic Pro W4" panose="020F0400000000000000" pitchFamily="34" charset="-128"/>
              </a:rPr>
              <a:t>タバコを吸い始めた年齢と、肺ガンに</a:t>
            </a:r>
            <a:endParaRPr kumimoji="1" lang="en-US" altLang="ja-JP" sz="3600" dirty="0">
              <a:latin typeface="Hiragino Maru Gothic Pro W4" panose="020F0400000000000000" pitchFamily="34" charset="-128"/>
              <a:ea typeface="Hiragino Maru Gothic Pro W4" panose="020F0400000000000000" pitchFamily="34" charset="-128"/>
            </a:endParaRPr>
          </a:p>
          <a:p>
            <a:r>
              <a:rPr kumimoji="1" lang="ja-JP" altLang="en-US" sz="3600">
                <a:latin typeface="Hiragino Maru Gothic Pro W4" panose="020F0400000000000000" pitchFamily="34" charset="-128"/>
                <a:ea typeface="Hiragino Maru Gothic Pro W4" panose="020F0400000000000000" pitchFamily="34" charset="-128"/>
              </a:rPr>
              <a:t>関係はあるの？</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D87ACE33-A863-CF46-A50E-23B46C619442}"/>
              </a:ext>
            </a:extLst>
          </p:cNvPr>
          <p:cNvSpPr txBox="1"/>
          <p:nvPr/>
        </p:nvSpPr>
        <p:spPr>
          <a:xfrm>
            <a:off x="457195" y="2722838"/>
            <a:ext cx="8192118" cy="1769267"/>
          </a:xfrm>
          <a:prstGeom prst="rect">
            <a:avLst/>
          </a:prstGeom>
          <a:noFill/>
        </p:spPr>
        <p:txBody>
          <a:bodyPr wrap="square" rtlCol="0">
            <a:spAutoFit/>
          </a:bodyPr>
          <a:lstStyle/>
          <a:p>
            <a:pPr marL="342900" indent="-342900">
              <a:lnSpc>
                <a:spcPts val="4500"/>
              </a:lnSpc>
              <a:buAutoNum type="arabicPeriod"/>
            </a:pPr>
            <a:r>
              <a:rPr kumimoji="1" lang="ja-JP" altLang="en-US" sz="3000">
                <a:latin typeface="Hiragino Maru Gothic Pro W4" panose="020F0400000000000000" pitchFamily="34" charset="-128"/>
                <a:ea typeface="Hiragino Maru Gothic Pro W4" panose="020F0400000000000000" pitchFamily="34" charset="-128"/>
              </a:rPr>
              <a:t>早く吸い始めた人ほど、肺ガンになりやすい</a:t>
            </a:r>
            <a:endParaRPr kumimoji="1" lang="en-US" altLang="ja-JP" sz="3000" dirty="0">
              <a:latin typeface="Hiragino Maru Gothic Pro W4" panose="020F0400000000000000" pitchFamily="34" charset="-128"/>
              <a:ea typeface="Hiragino Maru Gothic Pro W4" panose="020F0400000000000000" pitchFamily="34" charset="-128"/>
            </a:endParaRPr>
          </a:p>
          <a:p>
            <a:pPr marL="342900" indent="-342900">
              <a:lnSpc>
                <a:spcPts val="4500"/>
              </a:lnSpc>
              <a:buAutoNum type="arabicPeriod"/>
            </a:pPr>
            <a:r>
              <a:rPr kumimoji="1" lang="ja-JP" altLang="en-US" sz="3000">
                <a:latin typeface="Hiragino Maru Gothic Pro W4" panose="020F0400000000000000" pitchFamily="34" charset="-128"/>
                <a:ea typeface="Hiragino Maru Gothic Pro W4" panose="020F0400000000000000" pitchFamily="34" charset="-128"/>
              </a:rPr>
              <a:t>遅く吸い始めた人ほど、肺ガンになりやすい</a:t>
            </a:r>
            <a:endParaRPr kumimoji="1" lang="en-US" altLang="ja-JP" sz="3000" dirty="0">
              <a:latin typeface="Hiragino Maru Gothic Pro W4" panose="020F0400000000000000" pitchFamily="34" charset="-128"/>
              <a:ea typeface="Hiragino Maru Gothic Pro W4" panose="020F0400000000000000" pitchFamily="34" charset="-128"/>
            </a:endParaRPr>
          </a:p>
          <a:p>
            <a:pPr marL="342900" indent="-342900">
              <a:lnSpc>
                <a:spcPts val="4500"/>
              </a:lnSpc>
              <a:buAutoNum type="arabicPeriod"/>
            </a:pPr>
            <a:r>
              <a:rPr kumimoji="1" lang="ja-JP" altLang="en-US" sz="3000">
                <a:latin typeface="Hiragino Maru Gothic Pro W4" panose="020F0400000000000000" pitchFamily="34" charset="-128"/>
                <a:ea typeface="Hiragino Maru Gothic Pro W4" panose="020F0400000000000000" pitchFamily="34" charset="-128"/>
              </a:rPr>
              <a:t>吸い始めた年齢とは関係ない</a:t>
            </a:r>
            <a:endParaRPr kumimoji="1" lang="en-US" altLang="ja-JP" sz="3000" dirty="0">
              <a:latin typeface="Hiragino Maru Gothic Pro W4" panose="020F0400000000000000" pitchFamily="34" charset="-128"/>
              <a:ea typeface="Hiragino Maru Gothic Pro W4" panose="020F0400000000000000" pitchFamily="34" charset="-128"/>
            </a:endParaRPr>
          </a:p>
        </p:txBody>
      </p:sp>
      <p:pic>
        <p:nvPicPr>
          <p:cNvPr id="12" name="図 11" descr="テレビゲームのキャラクター&#10;&#10;中程度の精度で自動的に生成された説明">
            <a:extLst>
              <a:ext uri="{FF2B5EF4-FFF2-40B4-BE49-F238E27FC236}">
                <a16:creationId xmlns:a16="http://schemas.microsoft.com/office/drawing/2014/main" id="{028CFAB1-FD17-7F4A-90C0-2A0A01A8DA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96" y="4725144"/>
            <a:ext cx="2907003" cy="2188337"/>
          </a:xfrm>
          <a:prstGeom prst="rect">
            <a:avLst/>
          </a:prstGeom>
        </p:spPr>
      </p:pic>
      <p:pic>
        <p:nvPicPr>
          <p:cNvPr id="14" name="図 13" descr="ゲームのキャラクター&#10;&#10;低い精度で自動的に生成された説明">
            <a:extLst>
              <a:ext uri="{FF2B5EF4-FFF2-40B4-BE49-F238E27FC236}">
                <a16:creationId xmlns:a16="http://schemas.microsoft.com/office/drawing/2014/main" id="{85388D62-3D72-4449-87F0-FB9771988B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8614" y="4653136"/>
            <a:ext cx="2737362" cy="2060635"/>
          </a:xfrm>
          <a:prstGeom prst="rect">
            <a:avLst/>
          </a:prstGeom>
        </p:spPr>
      </p:pic>
      <p:sp>
        <p:nvSpPr>
          <p:cNvPr id="15" name="テキスト ボックス 14">
            <a:extLst>
              <a:ext uri="{FF2B5EF4-FFF2-40B4-BE49-F238E27FC236}">
                <a16:creationId xmlns:a16="http://schemas.microsoft.com/office/drawing/2014/main" id="{C95E78B4-26CB-C241-8D7F-46B8900D4C8D}"/>
              </a:ext>
            </a:extLst>
          </p:cNvPr>
          <p:cNvSpPr txBox="1"/>
          <p:nvPr/>
        </p:nvSpPr>
        <p:spPr>
          <a:xfrm>
            <a:off x="5039918" y="5383816"/>
            <a:ext cx="3073277" cy="707886"/>
          </a:xfrm>
          <a:prstGeom prst="rect">
            <a:avLst/>
          </a:prstGeom>
          <a:solidFill>
            <a:schemeClr val="accent2">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spTree>
    <p:extLst>
      <p:ext uri="{BB962C8B-B14F-4D97-AF65-F5344CB8AC3E}">
        <p14:creationId xmlns:p14="http://schemas.microsoft.com/office/powerpoint/2010/main" val="1253194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9">
            <a:extLst>
              <a:ext uri="{FF2B5EF4-FFF2-40B4-BE49-F238E27FC236}">
                <a16:creationId xmlns:a16="http://schemas.microsoft.com/office/drawing/2014/main" id="{73197D0A-EBC9-E24D-9D08-A4156D3B7489}"/>
              </a:ext>
            </a:extLst>
          </p:cNvPr>
          <p:cNvPicPr>
            <a:picLocks noChangeAspect="1" noChangeArrowheads="1"/>
          </p:cNvPicPr>
          <p:nvPr/>
        </p:nvPicPr>
        <p:blipFill>
          <a:blip r:embed="rId3" cstate="print"/>
          <a:srcRect/>
          <a:stretch>
            <a:fillRect/>
          </a:stretch>
        </p:blipFill>
        <p:spPr>
          <a:xfrm>
            <a:off x="3431755" y="2440374"/>
            <a:ext cx="5474101" cy="4228985"/>
          </a:xfrm>
          <a:prstGeom prst="rect">
            <a:avLst/>
          </a:prstGeom>
          <a:noFill/>
        </p:spPr>
      </p:pic>
      <p:sp>
        <p:nvSpPr>
          <p:cNvPr id="3" name="正方形/長方形 2">
            <a:extLst>
              <a:ext uri="{FF2B5EF4-FFF2-40B4-BE49-F238E27FC236}">
                <a16:creationId xmlns:a16="http://schemas.microsoft.com/office/drawing/2014/main" id="{2FA8FD61-6067-8D47-BA4A-3B20B0AD95BB}"/>
              </a:ext>
            </a:extLst>
          </p:cNvPr>
          <p:cNvSpPr/>
          <p:nvPr/>
        </p:nvSpPr>
        <p:spPr>
          <a:xfrm>
            <a:off x="1297536" y="1077603"/>
            <a:ext cx="6267046" cy="1246495"/>
          </a:xfrm>
          <a:prstGeom prst="rect">
            <a:avLst/>
          </a:prstGeom>
        </p:spPr>
        <p:txBody>
          <a:bodyPr wrap="square">
            <a:spAutoFit/>
          </a:bodyPr>
          <a:lstStyle/>
          <a:p>
            <a:pPr marL="342900" indent="-342900">
              <a:lnSpc>
                <a:spcPts val="4500"/>
              </a:lnSpc>
              <a:buAutoNum type="arabicPeriod"/>
            </a:pPr>
            <a:r>
              <a:rPr kumimoji="1" lang="ja-JP" altLang="en-US" sz="4000">
                <a:latin typeface="Hiragino Maru Gothic Pro W4" panose="020F0400000000000000" pitchFamily="34" charset="-128"/>
                <a:ea typeface="Hiragino Maru Gothic Pro W4" panose="020F0400000000000000" pitchFamily="34" charset="-128"/>
              </a:rPr>
              <a:t>早くすい始めた人ほど</a:t>
            </a:r>
            <a:endParaRPr kumimoji="1" lang="en-US" altLang="ja-JP" sz="4000" dirty="0">
              <a:latin typeface="Hiragino Maru Gothic Pro W4" panose="020F0400000000000000" pitchFamily="34" charset="-128"/>
              <a:ea typeface="Hiragino Maru Gothic Pro W4" panose="020F0400000000000000" pitchFamily="34" charset="-128"/>
            </a:endParaRPr>
          </a:p>
          <a:p>
            <a:pPr>
              <a:lnSpc>
                <a:spcPts val="4500"/>
              </a:lnSpc>
            </a:pPr>
            <a:r>
              <a:rPr kumimoji="1" lang="ja-JP" altLang="en-US" sz="4000">
                <a:latin typeface="Hiragino Maru Gothic Pro W4" panose="020F0400000000000000" pitchFamily="34" charset="-128"/>
                <a:ea typeface="Hiragino Maru Gothic Pro W4" panose="020F0400000000000000" pitchFamily="34" charset="-128"/>
              </a:rPr>
              <a:t>　肺ガンになりやすい</a:t>
            </a:r>
            <a:endParaRPr kumimoji="1" lang="en-US" altLang="ja-JP" sz="4000" dirty="0">
              <a:latin typeface="Hiragino Maru Gothic Pro W4" panose="020F0400000000000000" pitchFamily="34" charset="-128"/>
              <a:ea typeface="Hiragino Maru Gothic Pro W4" panose="020F0400000000000000" pitchFamily="34" charset="-128"/>
            </a:endParaRPr>
          </a:p>
        </p:txBody>
      </p:sp>
      <p:sp>
        <p:nvSpPr>
          <p:cNvPr id="4" name="テキスト ボックス 3">
            <a:extLst>
              <a:ext uri="{FF2B5EF4-FFF2-40B4-BE49-F238E27FC236}">
                <a16:creationId xmlns:a16="http://schemas.microsoft.com/office/drawing/2014/main" id="{1F291D1B-B477-2547-892B-9DC821C62A25}"/>
              </a:ext>
            </a:extLst>
          </p:cNvPr>
          <p:cNvSpPr txBox="1"/>
          <p:nvPr/>
        </p:nvSpPr>
        <p:spPr>
          <a:xfrm>
            <a:off x="300009" y="253441"/>
            <a:ext cx="2797561" cy="707886"/>
          </a:xfrm>
          <a:prstGeom prst="rect">
            <a:avLst/>
          </a:prstGeom>
          <a:solidFill>
            <a:schemeClr val="accent2">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こたえは①</a:t>
            </a:r>
          </a:p>
        </p:txBody>
      </p:sp>
      <p:sp>
        <p:nvSpPr>
          <p:cNvPr id="7" name="角丸四角形吹き出し 6">
            <a:extLst>
              <a:ext uri="{FF2B5EF4-FFF2-40B4-BE49-F238E27FC236}">
                <a16:creationId xmlns:a16="http://schemas.microsoft.com/office/drawing/2014/main" id="{0D709FAA-75CB-874B-A2AC-D6ADF2176DC9}"/>
              </a:ext>
            </a:extLst>
          </p:cNvPr>
          <p:cNvSpPr/>
          <p:nvPr/>
        </p:nvSpPr>
        <p:spPr>
          <a:xfrm>
            <a:off x="238144" y="3148260"/>
            <a:ext cx="2806624" cy="1662545"/>
          </a:xfrm>
          <a:prstGeom prst="wedgeRoundRectCallout">
            <a:avLst>
              <a:gd name="adj1" fmla="val 68419"/>
              <a:gd name="adj2" fmla="val 62390"/>
              <a:gd name="adj3" fmla="val 16667"/>
            </a:avLst>
          </a:prstGeom>
          <a:solidFill>
            <a:srgbClr val="FFFF00"/>
          </a:solidFill>
          <a:ln w="50800">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とくに</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15</a:t>
            </a: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才以下は</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あぶない</a:t>
            </a: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8922808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CE820E-6A5A-6945-BE63-BFC9F1D05DFA}"/>
              </a:ext>
            </a:extLst>
          </p:cNvPr>
          <p:cNvSpPr txBox="1">
            <a:spLocks noChangeArrowheads="1"/>
          </p:cNvSpPr>
          <p:nvPr/>
        </p:nvSpPr>
        <p:spPr>
          <a:xfrm>
            <a:off x="544513" y="333375"/>
            <a:ext cx="7772400" cy="76200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a:latin typeface="Hiragino Maru Gothic Pro W4" panose="020F0400000000000000" pitchFamily="34" charset="-128"/>
                <a:ea typeface="Hiragino Maru Gothic Pro W4" panose="020F0400000000000000" pitchFamily="34" charset="-128"/>
              </a:rPr>
              <a:t>彼らに起こったことは？</a:t>
            </a:r>
          </a:p>
        </p:txBody>
      </p:sp>
      <p:sp>
        <p:nvSpPr>
          <p:cNvPr id="4" name="Rectangle 3">
            <a:extLst>
              <a:ext uri="{FF2B5EF4-FFF2-40B4-BE49-F238E27FC236}">
                <a16:creationId xmlns:a16="http://schemas.microsoft.com/office/drawing/2014/main" id="{9826B456-AF2E-414A-BEE2-EBAF2784A391}"/>
              </a:ext>
            </a:extLst>
          </p:cNvPr>
          <p:cNvSpPr>
            <a:spLocks noChangeArrowheads="1"/>
          </p:cNvSpPr>
          <p:nvPr/>
        </p:nvSpPr>
        <p:spPr bwMode="auto">
          <a:xfrm>
            <a:off x="5531119" y="3793627"/>
            <a:ext cx="2954655" cy="2087879"/>
          </a:xfrm>
          <a:prstGeom prst="rect">
            <a:avLst/>
          </a:prstGeom>
          <a:noFill/>
          <a:ln w="9525">
            <a:noFill/>
            <a:miter lim="800000"/>
            <a:headEnd/>
            <a:tailEnd/>
          </a:ln>
        </p:spPr>
        <p:txBody>
          <a:bodyPr wrap="none">
            <a:spAutoFit/>
          </a:bodyPr>
          <a:lstStyle/>
          <a:p>
            <a:pPr>
              <a:lnSpc>
                <a:spcPts val="4000"/>
              </a:lnSpc>
            </a:pPr>
            <a:r>
              <a:rPr lang="ja-JP" sz="2400">
                <a:solidFill>
                  <a:srgbClr val="000099"/>
                </a:solidFill>
                <a:latin typeface="Hiragino Maru Gothic Pro W4" panose="020F0400000000000000" pitchFamily="34" charset="-128"/>
                <a:ea typeface="Hiragino Maru Gothic Pro W4" panose="020F0400000000000000" pitchFamily="34" charset="-128"/>
              </a:rPr>
              <a:t>フロリダ在住</a:t>
            </a:r>
            <a:endParaRPr lang="en-US" altLang="ja-JP" sz="2400" dirty="0">
              <a:solidFill>
                <a:srgbClr val="000099"/>
              </a:solidFill>
              <a:latin typeface="Hiragino Maru Gothic Pro W4" panose="020F0400000000000000" pitchFamily="34" charset="-128"/>
              <a:ea typeface="Hiragino Maru Gothic Pro W4" panose="020F0400000000000000" pitchFamily="34" charset="-128"/>
            </a:endParaRPr>
          </a:p>
          <a:p>
            <a:pPr>
              <a:lnSpc>
                <a:spcPts val="4000"/>
              </a:lnSpc>
            </a:pPr>
            <a:r>
              <a:rPr lang="ja-JP" altLang="en-US" sz="2400">
                <a:solidFill>
                  <a:srgbClr val="000099"/>
                </a:solidFill>
                <a:latin typeface="Hiragino Maru Gothic Pro W4" panose="020F0400000000000000" pitchFamily="34" charset="-128"/>
                <a:ea typeface="Hiragino Maru Gothic Pro W4" panose="020F0400000000000000" pitchFamily="34" charset="-128"/>
              </a:rPr>
              <a:t>奥さんと子供が一人</a:t>
            </a:r>
            <a:endParaRPr lang="ja-JP" sz="2400" dirty="0">
              <a:solidFill>
                <a:srgbClr val="000099"/>
              </a:solidFill>
              <a:latin typeface="Hiragino Maru Gothic Pro W4" panose="020F0400000000000000" pitchFamily="34" charset="-128"/>
              <a:ea typeface="Hiragino Maru Gothic Pro W4" panose="020F0400000000000000" pitchFamily="34" charset="-128"/>
            </a:endParaRPr>
          </a:p>
          <a:p>
            <a:pPr>
              <a:lnSpc>
                <a:spcPts val="4000"/>
              </a:lnSpc>
            </a:pPr>
            <a:r>
              <a:rPr lang="ja-JP" altLang="ja-JP" sz="2400">
                <a:solidFill>
                  <a:srgbClr val="000099"/>
                </a:solidFill>
                <a:latin typeface="Hiragino Maru Gothic Pro W4" panose="020F0400000000000000" pitchFamily="34" charset="-128"/>
                <a:ea typeface="Hiragino Maru Gothic Pro W4" panose="020F0400000000000000" pitchFamily="34" charset="-128"/>
              </a:rPr>
              <a:t>13</a:t>
            </a:r>
            <a:r>
              <a:rPr lang="ja-JP" sz="2400">
                <a:solidFill>
                  <a:srgbClr val="000099"/>
                </a:solidFill>
                <a:latin typeface="Hiragino Maru Gothic Pro W4" panose="020F0400000000000000" pitchFamily="34" charset="-128"/>
                <a:ea typeface="Hiragino Maru Gothic Pro W4" panose="020F0400000000000000" pitchFamily="34" charset="-128"/>
              </a:rPr>
              <a:t>歳より</a:t>
            </a:r>
            <a:r>
              <a:rPr lang="ja-JP" altLang="en-US" sz="2400">
                <a:solidFill>
                  <a:srgbClr val="000099"/>
                </a:solidFill>
                <a:latin typeface="Hiragino Maru Gothic Pro W4" panose="020F0400000000000000" pitchFamily="34" charset="-128"/>
                <a:ea typeface="Hiragino Maru Gothic Pro W4" panose="020F0400000000000000" pitchFamily="34" charset="-128"/>
              </a:rPr>
              <a:t>タバコを</a:t>
            </a:r>
            <a:endParaRPr lang="en-US" altLang="ja-JP" sz="2400" dirty="0">
              <a:solidFill>
                <a:srgbClr val="000099"/>
              </a:solidFill>
              <a:latin typeface="Hiragino Maru Gothic Pro W4" panose="020F0400000000000000" pitchFamily="34" charset="-128"/>
              <a:ea typeface="Hiragino Maru Gothic Pro W4" panose="020F0400000000000000" pitchFamily="34" charset="-128"/>
            </a:endParaRPr>
          </a:p>
          <a:p>
            <a:pPr>
              <a:lnSpc>
                <a:spcPts val="4000"/>
              </a:lnSpc>
            </a:pPr>
            <a:r>
              <a:rPr lang="ja-JP" altLang="en-US" sz="2400">
                <a:solidFill>
                  <a:srgbClr val="000099"/>
                </a:solidFill>
                <a:latin typeface="Hiragino Maru Gothic Pro W4" panose="020F0400000000000000" pitchFamily="34" charset="-128"/>
                <a:ea typeface="Hiragino Maru Gothic Pro W4" panose="020F0400000000000000" pitchFamily="34" charset="-128"/>
              </a:rPr>
              <a:t>すっていた</a:t>
            </a:r>
            <a:endParaRPr lang="ja-JP" altLang="en-US" sz="2400" dirty="0">
              <a:solidFill>
                <a:srgbClr val="000099"/>
              </a:solidFill>
              <a:latin typeface="Hiragino Maru Gothic Pro W4" panose="020F0400000000000000" pitchFamily="34" charset="-128"/>
              <a:ea typeface="Hiragino Maru Gothic Pro W4" panose="020F0400000000000000" pitchFamily="34" charset="-128"/>
            </a:endParaRPr>
          </a:p>
        </p:txBody>
      </p:sp>
      <p:pic>
        <p:nvPicPr>
          <p:cNvPr id="5" name="Picture 4">
            <a:extLst>
              <a:ext uri="{FF2B5EF4-FFF2-40B4-BE49-F238E27FC236}">
                <a16:creationId xmlns:a16="http://schemas.microsoft.com/office/drawing/2014/main" id="{F8D283FA-80B9-3F48-A36F-98803DB9D181}"/>
              </a:ext>
            </a:extLst>
          </p:cNvPr>
          <p:cNvPicPr>
            <a:picLocks noChangeAspect="1" noChangeArrowheads="1"/>
          </p:cNvPicPr>
          <p:nvPr/>
        </p:nvPicPr>
        <p:blipFill>
          <a:blip r:embed="rId3" cstate="print"/>
          <a:srcRect/>
          <a:stretch>
            <a:fillRect/>
          </a:stretch>
        </p:blipFill>
        <p:spPr>
          <a:xfrm>
            <a:off x="264391" y="1303818"/>
            <a:ext cx="4965700" cy="5220807"/>
          </a:xfrm>
          <a:prstGeom prst="rect">
            <a:avLst/>
          </a:prstGeom>
        </p:spPr>
      </p:pic>
      <p:sp>
        <p:nvSpPr>
          <p:cNvPr id="7" name="角丸四角形吹き出し 6">
            <a:extLst>
              <a:ext uri="{FF2B5EF4-FFF2-40B4-BE49-F238E27FC236}">
                <a16:creationId xmlns:a16="http://schemas.microsoft.com/office/drawing/2014/main" id="{4745CEE4-FEC4-B44F-B193-FC505FFBEE51}"/>
              </a:ext>
            </a:extLst>
          </p:cNvPr>
          <p:cNvSpPr/>
          <p:nvPr/>
        </p:nvSpPr>
        <p:spPr>
          <a:xfrm>
            <a:off x="5130368" y="1303818"/>
            <a:ext cx="3355406" cy="1577927"/>
          </a:xfrm>
          <a:prstGeom prst="wedgeRoundRectCallout">
            <a:avLst>
              <a:gd name="adj1" fmla="val -85659"/>
              <a:gd name="adj2" fmla="val 103109"/>
              <a:gd name="adj3" fmla="val 16667"/>
            </a:avLst>
          </a:prstGeom>
          <a:solidFill>
            <a:schemeClr val="accent4">
              <a:lumMod val="20000"/>
              <a:lumOff val="80000"/>
            </a:schemeClr>
          </a:solidFill>
          <a:ln w="50800">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chemeClr val="tx1"/>
                </a:solidFill>
              </a:rPr>
              <a:t>ブライアン　カーティスさん</a:t>
            </a:r>
            <a:endParaRPr kumimoji="1" lang="en-US" altLang="ja-JP" sz="3200" dirty="0">
              <a:solidFill>
                <a:schemeClr val="tx1"/>
              </a:solidFill>
            </a:endParaRPr>
          </a:p>
          <a:p>
            <a:pPr algn="ctr"/>
            <a:r>
              <a:rPr kumimoji="1" lang="en-US" altLang="ja-JP" sz="3200" dirty="0">
                <a:solidFill>
                  <a:schemeClr val="tx1"/>
                </a:solidFill>
              </a:rPr>
              <a:t>33</a:t>
            </a:r>
            <a:r>
              <a:rPr kumimoji="1" lang="ja-JP" altLang="en-US" sz="3200">
                <a:solidFill>
                  <a:schemeClr val="tx1"/>
                </a:solidFill>
              </a:rPr>
              <a:t>才</a:t>
            </a:r>
          </a:p>
        </p:txBody>
      </p:sp>
    </p:spTree>
    <p:extLst>
      <p:ext uri="{BB962C8B-B14F-4D97-AF65-F5344CB8AC3E}">
        <p14:creationId xmlns:p14="http://schemas.microsoft.com/office/powerpoint/2010/main" val="11629123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40ED5F34-4949-9F47-8669-3B521B748205}"/>
              </a:ext>
            </a:extLst>
          </p:cNvPr>
          <p:cNvSpPr txBox="1">
            <a:spLocks noChangeArrowheads="1"/>
          </p:cNvSpPr>
          <p:nvPr/>
        </p:nvSpPr>
        <p:spPr>
          <a:xfrm>
            <a:off x="381000" y="609599"/>
            <a:ext cx="7772400" cy="73429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a:latin typeface="Hiragino Maru Gothic Pro W4" panose="020F0400000000000000" pitchFamily="34" charset="-128"/>
                <a:ea typeface="Hiragino Maru Gothic Pro W4" panose="020F0400000000000000" pitchFamily="34" charset="-128"/>
              </a:rPr>
              <a:t>この写真の</a:t>
            </a:r>
            <a:r>
              <a:rPr lang="en-US" altLang="ja-JP" dirty="0">
                <a:latin typeface="Hiragino Maru Gothic Pro W4" panose="020F0400000000000000" pitchFamily="34" charset="-128"/>
                <a:ea typeface="Hiragino Maru Gothic Pro W4" panose="020F0400000000000000" pitchFamily="34" charset="-128"/>
              </a:rPr>
              <a:t>2</a:t>
            </a:r>
            <a:r>
              <a:rPr lang="ja-JP" altLang="en-US">
                <a:latin typeface="Hiragino Maru Gothic Pro W4" panose="020F0400000000000000" pitchFamily="34" charset="-128"/>
                <a:ea typeface="Hiragino Maru Gothic Pro W4" panose="020F0400000000000000" pitchFamily="34" charset="-128"/>
              </a:rPr>
              <a:t>ヶ月後</a:t>
            </a:r>
            <a:r>
              <a:rPr lang="en-US" altLang="ja-JP" dirty="0">
                <a:latin typeface="Hiragino Maru Gothic Pro W4" panose="020F0400000000000000" pitchFamily="34" charset="-128"/>
                <a:ea typeface="Hiragino Maru Gothic Pro W4" panose="020F0400000000000000" pitchFamily="34" charset="-128"/>
              </a:rPr>
              <a:t>‥‥</a:t>
            </a:r>
          </a:p>
        </p:txBody>
      </p:sp>
      <p:pic>
        <p:nvPicPr>
          <p:cNvPr id="3" name="Picture 3">
            <a:extLst>
              <a:ext uri="{FF2B5EF4-FFF2-40B4-BE49-F238E27FC236}">
                <a16:creationId xmlns:a16="http://schemas.microsoft.com/office/drawing/2014/main" id="{801CC253-4DD2-5A4D-ADF4-D90909DDD51D}"/>
              </a:ext>
            </a:extLst>
          </p:cNvPr>
          <p:cNvPicPr>
            <a:picLocks noChangeAspect="1" noChangeArrowheads="1"/>
          </p:cNvPicPr>
          <p:nvPr/>
        </p:nvPicPr>
        <p:blipFill>
          <a:blip r:embed="rId3" cstate="print"/>
          <a:srcRect/>
          <a:stretch>
            <a:fillRect/>
          </a:stretch>
        </p:blipFill>
        <p:spPr>
          <a:xfrm>
            <a:off x="3662391" y="1621064"/>
            <a:ext cx="5426189" cy="3664237"/>
          </a:xfrm>
          <a:prstGeom prst="rect">
            <a:avLst/>
          </a:prstGeom>
        </p:spPr>
      </p:pic>
      <p:sp>
        <p:nvSpPr>
          <p:cNvPr id="4" name="Rectangle 4">
            <a:extLst>
              <a:ext uri="{FF2B5EF4-FFF2-40B4-BE49-F238E27FC236}">
                <a16:creationId xmlns:a16="http://schemas.microsoft.com/office/drawing/2014/main" id="{19175FB4-7266-2C4A-86F5-579B14FA61B2}"/>
              </a:ext>
            </a:extLst>
          </p:cNvPr>
          <p:cNvSpPr>
            <a:spLocks noChangeArrowheads="1"/>
          </p:cNvSpPr>
          <p:nvPr/>
        </p:nvSpPr>
        <p:spPr bwMode="auto">
          <a:xfrm>
            <a:off x="164093" y="5441462"/>
            <a:ext cx="8865609" cy="522515"/>
          </a:xfrm>
          <a:prstGeom prst="rect">
            <a:avLst/>
          </a:prstGeom>
          <a:noFill/>
          <a:ln w="9525">
            <a:noFill/>
            <a:miter lim="800000"/>
            <a:headEnd/>
            <a:tailEnd/>
          </a:ln>
        </p:spPr>
        <p:txBody>
          <a:bodyPr wrap="square">
            <a:spAutoFit/>
          </a:bodyPr>
          <a:lstStyle/>
          <a:p>
            <a:pPr>
              <a:lnSpc>
                <a:spcPts val="3600"/>
              </a:lnSpc>
            </a:pPr>
            <a:r>
              <a:rPr lang="ja-JP" altLang="en-US" sz="2800">
                <a:latin typeface="Hiragino Maru Gothic Pro W4" panose="020F0400000000000000" pitchFamily="34" charset="-128"/>
                <a:ea typeface="Hiragino Maru Gothic Pro W4" panose="020F0400000000000000" pitchFamily="34" charset="-128"/>
              </a:rPr>
              <a:t>ブライアンさんは、肺ガンで亡くなってしまいました。</a:t>
            </a:r>
            <a:endParaRPr lang="en-US" altLang="ja-JP" sz="2800" dirty="0">
              <a:latin typeface="Hiragino Maru Gothic Pro W4" panose="020F0400000000000000" pitchFamily="34" charset="-128"/>
              <a:ea typeface="Hiragino Maru Gothic Pro W4" panose="020F0400000000000000" pitchFamily="34" charset="-128"/>
            </a:endParaRPr>
          </a:p>
        </p:txBody>
      </p:sp>
      <p:pic>
        <p:nvPicPr>
          <p:cNvPr id="5" name="Picture 5">
            <a:extLst>
              <a:ext uri="{FF2B5EF4-FFF2-40B4-BE49-F238E27FC236}">
                <a16:creationId xmlns:a16="http://schemas.microsoft.com/office/drawing/2014/main" id="{8F167408-03B5-444A-B8DF-791D4C786DC1}"/>
              </a:ext>
            </a:extLst>
          </p:cNvPr>
          <p:cNvPicPr>
            <a:picLocks noChangeAspect="1" noChangeArrowheads="1"/>
          </p:cNvPicPr>
          <p:nvPr/>
        </p:nvPicPr>
        <p:blipFill>
          <a:blip r:embed="rId4" cstate="print"/>
          <a:srcRect/>
          <a:stretch>
            <a:fillRect/>
          </a:stretch>
        </p:blipFill>
        <p:spPr bwMode="auto">
          <a:xfrm>
            <a:off x="121229" y="2109583"/>
            <a:ext cx="2898775" cy="3048000"/>
          </a:xfrm>
          <a:prstGeom prst="rect">
            <a:avLst/>
          </a:prstGeom>
          <a:noFill/>
          <a:ln w="9525">
            <a:noFill/>
            <a:miter lim="800000"/>
            <a:headEnd/>
            <a:tailEnd/>
          </a:ln>
        </p:spPr>
      </p:pic>
      <p:sp>
        <p:nvSpPr>
          <p:cNvPr id="7" name="右矢印 6">
            <a:extLst>
              <a:ext uri="{FF2B5EF4-FFF2-40B4-BE49-F238E27FC236}">
                <a16:creationId xmlns:a16="http://schemas.microsoft.com/office/drawing/2014/main" id="{A08FA58A-0334-9C4B-A4F8-8606C4130F34}"/>
              </a:ext>
            </a:extLst>
          </p:cNvPr>
          <p:cNvSpPr/>
          <p:nvPr/>
        </p:nvSpPr>
        <p:spPr>
          <a:xfrm>
            <a:off x="3052791" y="3377274"/>
            <a:ext cx="609600" cy="5126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C308978E-031D-ED4A-8CDA-240C5293F698}"/>
              </a:ext>
            </a:extLst>
          </p:cNvPr>
          <p:cNvSpPr txBox="1"/>
          <p:nvPr/>
        </p:nvSpPr>
        <p:spPr>
          <a:xfrm>
            <a:off x="410659" y="5985647"/>
            <a:ext cx="8372475" cy="769441"/>
          </a:xfrm>
          <a:prstGeom prst="rect">
            <a:avLst/>
          </a:prstGeom>
          <a:noFill/>
        </p:spPr>
        <p:txBody>
          <a:bodyPr wrap="square" rtlCol="0">
            <a:spAutoFit/>
          </a:bodyPr>
          <a:lstStyle/>
          <a:p>
            <a:r>
              <a:rPr lang="ja-JP" altLang="en-US" sz="2200">
                <a:solidFill>
                  <a:srgbClr val="000099"/>
                </a:solidFill>
                <a:latin typeface="Hiragino Maru Gothic Pro W4" panose="020F0400000000000000" pitchFamily="34" charset="-128"/>
                <a:ea typeface="Hiragino Maru Gothic Pro W4" panose="020F0400000000000000" pitchFamily="34" charset="-128"/>
              </a:rPr>
              <a:t>この写真は「これ以上ブライアンさんのように、タバコのせいで</a:t>
            </a:r>
            <a:endParaRPr lang="en-US" altLang="ja-JP" sz="2200" dirty="0">
              <a:solidFill>
                <a:srgbClr val="000099"/>
              </a:solidFill>
              <a:latin typeface="Hiragino Maru Gothic Pro W4" panose="020F0400000000000000" pitchFamily="34" charset="-128"/>
              <a:ea typeface="Hiragino Maru Gothic Pro W4" panose="020F0400000000000000" pitchFamily="34" charset="-128"/>
            </a:endParaRPr>
          </a:p>
          <a:p>
            <a:r>
              <a:rPr lang="ja-JP" altLang="en-US" sz="2200">
                <a:solidFill>
                  <a:srgbClr val="000099"/>
                </a:solidFill>
                <a:latin typeface="Hiragino Maru Gothic Pro W4" panose="020F0400000000000000" pitchFamily="34" charset="-128"/>
                <a:ea typeface="Hiragino Maru Gothic Pro W4" panose="020F0400000000000000" pitchFamily="34" charset="-128"/>
              </a:rPr>
              <a:t>早死にする人がいなくなるように」と御家族が見せてくれました</a:t>
            </a:r>
          </a:p>
        </p:txBody>
      </p:sp>
    </p:spTree>
    <p:extLst>
      <p:ext uri="{BB962C8B-B14F-4D97-AF65-F5344CB8AC3E}">
        <p14:creationId xmlns:p14="http://schemas.microsoft.com/office/powerpoint/2010/main" val="1362501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1000"/>
                                        <p:tgtEl>
                                          <p:spTgt spid="4"/>
                                        </p:tgtEl>
                                      </p:cBhvr>
                                    </p:animEffect>
                                  </p:childTnLst>
                                </p:cTn>
                              </p:par>
                            </p:childTnLst>
                          </p:cTn>
                        </p:par>
                        <p:par>
                          <p:cTn id="12" fill="hold">
                            <p:stCondLst>
                              <p:cond delay="2000"/>
                            </p:stCondLst>
                            <p:childTnLst>
                              <p:par>
                                <p:cTn id="13" presetID="9" presetClass="entr" presetSubtype="0" fill="hold" grpId="0" nodeType="after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a:extLst>
              <a:ext uri="{FF2B5EF4-FFF2-40B4-BE49-F238E27FC236}">
                <a16:creationId xmlns:a16="http://schemas.microsoft.com/office/drawing/2014/main" id="{9A70B10D-8C8D-A247-A712-7CE6B40C4B47}"/>
              </a:ext>
            </a:extLst>
          </p:cNvPr>
          <p:cNvSpPr/>
          <p:nvPr/>
        </p:nvSpPr>
        <p:spPr>
          <a:xfrm>
            <a:off x="208107" y="188640"/>
            <a:ext cx="6076970" cy="1646512"/>
          </a:xfrm>
          <a:prstGeom prst="roundRect">
            <a:avLst/>
          </a:prstGeom>
          <a:solidFill>
            <a:schemeClr val="accent5">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a:solidFill>
                  <a:srgbClr val="FF0000"/>
                </a:solidFill>
                <a:latin typeface="Hiragino Maru Gothic Pro W4" panose="020F0400000000000000" pitchFamily="34" charset="-128"/>
                <a:ea typeface="Hiragino Maru Gothic Pro W4" panose="020F0400000000000000" pitchFamily="34" charset="-128"/>
              </a:rPr>
              <a:t>タバコの害は、ガンだけでなく</a:t>
            </a:r>
            <a:endParaRPr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gn="ctr"/>
            <a:r>
              <a:rPr lang="ja-JP" altLang="en-US" sz="3200">
                <a:solidFill>
                  <a:srgbClr val="FF0000"/>
                </a:solidFill>
                <a:latin typeface="Hiragino Maru Gothic Pro W4" panose="020F0400000000000000" pitchFamily="34" charset="-128"/>
                <a:ea typeface="Hiragino Maru Gothic Pro W4" panose="020F0400000000000000" pitchFamily="34" charset="-128"/>
              </a:rPr>
              <a:t>体全体の色々な病気の原因と</a:t>
            </a:r>
            <a:endParaRPr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gn="ctr"/>
            <a:r>
              <a:rPr lang="ja-JP" altLang="en-US" sz="3200">
                <a:solidFill>
                  <a:srgbClr val="FF0000"/>
                </a:solidFill>
                <a:latin typeface="Hiragino Maru Gothic Pro W4" panose="020F0400000000000000" pitchFamily="34" charset="-128"/>
                <a:ea typeface="Hiragino Maru Gothic Pro W4" panose="020F0400000000000000" pitchFamily="34" charset="-128"/>
              </a:rPr>
              <a:t>なることがあります。</a:t>
            </a:r>
            <a:endParaRPr lang="en-US" altLang="ja-JP" sz="3200" dirty="0">
              <a:solidFill>
                <a:srgbClr val="FF0000"/>
              </a:solidFill>
              <a:latin typeface="Hiragino Maru Gothic Pro W4" panose="020F0400000000000000" pitchFamily="34" charset="-128"/>
              <a:ea typeface="Hiragino Maru Gothic Pro W4" panose="020F0400000000000000" pitchFamily="34" charset="-128"/>
            </a:endParaRPr>
          </a:p>
        </p:txBody>
      </p:sp>
      <p:pic>
        <p:nvPicPr>
          <p:cNvPr id="4" name="図 3" descr="男性の顔の絵&#10;&#10;低い精度で自動的に生成された説明">
            <a:extLst>
              <a:ext uri="{FF2B5EF4-FFF2-40B4-BE49-F238E27FC236}">
                <a16:creationId xmlns:a16="http://schemas.microsoft.com/office/drawing/2014/main" id="{F7904114-265E-C44E-816C-0FE104F5B65B}"/>
              </a:ext>
            </a:extLst>
          </p:cNvPr>
          <p:cNvPicPr>
            <a:picLocks noChangeAspect="1"/>
          </p:cNvPicPr>
          <p:nvPr/>
        </p:nvPicPr>
        <p:blipFill>
          <a:blip r:embed="rId3"/>
          <a:stretch>
            <a:fillRect/>
          </a:stretch>
        </p:blipFill>
        <p:spPr>
          <a:xfrm>
            <a:off x="259509" y="2099200"/>
            <a:ext cx="1956707" cy="2659603"/>
          </a:xfrm>
          <a:prstGeom prst="rect">
            <a:avLst/>
          </a:prstGeom>
        </p:spPr>
      </p:pic>
      <p:pic>
        <p:nvPicPr>
          <p:cNvPr id="11" name="図 10" descr="ロゴ&#10;&#10;自動的に生成された説明">
            <a:extLst>
              <a:ext uri="{FF2B5EF4-FFF2-40B4-BE49-F238E27FC236}">
                <a16:creationId xmlns:a16="http://schemas.microsoft.com/office/drawing/2014/main" id="{C06AA1F5-8BD2-9047-B960-AF8B7B420FD3}"/>
              </a:ext>
            </a:extLst>
          </p:cNvPr>
          <p:cNvPicPr>
            <a:picLocks noChangeAspect="1"/>
          </p:cNvPicPr>
          <p:nvPr/>
        </p:nvPicPr>
        <p:blipFill>
          <a:blip r:embed="rId4"/>
          <a:stretch>
            <a:fillRect/>
          </a:stretch>
        </p:blipFill>
        <p:spPr>
          <a:xfrm>
            <a:off x="1894397" y="4355137"/>
            <a:ext cx="2396310" cy="2114391"/>
          </a:xfrm>
          <a:prstGeom prst="rect">
            <a:avLst/>
          </a:prstGeom>
        </p:spPr>
      </p:pic>
      <p:pic>
        <p:nvPicPr>
          <p:cNvPr id="3" name="図 2" descr="おもちゃ が含まれている画像&#10;&#10;自動的に生成された説明">
            <a:extLst>
              <a:ext uri="{FF2B5EF4-FFF2-40B4-BE49-F238E27FC236}">
                <a16:creationId xmlns:a16="http://schemas.microsoft.com/office/drawing/2014/main" id="{F93FD67E-2696-BF41-AE47-BDAB55ECE7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16601" y="2705433"/>
            <a:ext cx="2622798" cy="3299404"/>
          </a:xfrm>
          <a:prstGeom prst="rect">
            <a:avLst/>
          </a:prstGeom>
        </p:spPr>
      </p:pic>
      <p:pic>
        <p:nvPicPr>
          <p:cNvPr id="9" name="図 8" descr="挿絵 が含まれている画像&#10;&#10;自動的に生成された説明">
            <a:extLst>
              <a:ext uri="{FF2B5EF4-FFF2-40B4-BE49-F238E27FC236}">
                <a16:creationId xmlns:a16="http://schemas.microsoft.com/office/drawing/2014/main" id="{0A9AC6F5-97BF-B74A-98A6-C03FC573FE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25043" y="190925"/>
            <a:ext cx="2405914" cy="2115545"/>
          </a:xfrm>
          <a:prstGeom prst="rect">
            <a:avLst/>
          </a:prstGeom>
        </p:spPr>
      </p:pic>
      <p:pic>
        <p:nvPicPr>
          <p:cNvPr id="12" name="図 11" descr="時計 が含まれている画像&#10;&#10;自動的に生成された説明">
            <a:extLst>
              <a:ext uri="{FF2B5EF4-FFF2-40B4-BE49-F238E27FC236}">
                <a16:creationId xmlns:a16="http://schemas.microsoft.com/office/drawing/2014/main" id="{E93AB71A-E88B-D141-B2E3-23965D4260C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55778" y="1988842"/>
            <a:ext cx="3420959" cy="2565719"/>
          </a:xfrm>
          <a:prstGeom prst="rect">
            <a:avLst/>
          </a:prstGeom>
        </p:spPr>
      </p:pic>
      <p:pic>
        <p:nvPicPr>
          <p:cNvPr id="14" name="図 13" descr="シャツ が含まれている画像&#10;&#10;自動的に生成された説明">
            <a:extLst>
              <a:ext uri="{FF2B5EF4-FFF2-40B4-BE49-F238E27FC236}">
                <a16:creationId xmlns:a16="http://schemas.microsoft.com/office/drawing/2014/main" id="{8B272A0D-C61F-9D46-B6E4-00B131758D5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90707" y="4562405"/>
            <a:ext cx="2952328" cy="2214246"/>
          </a:xfrm>
          <a:prstGeom prst="rect">
            <a:avLst/>
          </a:prstGeom>
        </p:spPr>
      </p:pic>
    </p:spTree>
    <p:extLst>
      <p:ext uri="{BB962C8B-B14F-4D97-AF65-F5344CB8AC3E}">
        <p14:creationId xmlns:p14="http://schemas.microsoft.com/office/powerpoint/2010/main" val="33477055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Rectangle 6"/>
          <p:cNvSpPr>
            <a:spLocks noGrp="1" noChangeArrowheads="1"/>
          </p:cNvSpPr>
          <p:nvPr>
            <p:ph type="title" idx="4294967295"/>
          </p:nvPr>
        </p:nvSpPr>
        <p:spPr>
          <a:xfrm>
            <a:off x="1043608" y="250037"/>
            <a:ext cx="7056784" cy="706437"/>
          </a:xfrm>
          <a:solidFill>
            <a:schemeClr val="accent4">
              <a:lumMod val="20000"/>
              <a:lumOff val="80000"/>
            </a:schemeClr>
          </a:solidFill>
          <a:ln w="38100">
            <a:solidFill>
              <a:srgbClr val="000099"/>
            </a:solidFill>
          </a:ln>
        </p:spPr>
        <p:txBody>
          <a:bodyPr>
            <a:normAutofit/>
          </a:bodyPr>
          <a:lstStyle/>
          <a:p>
            <a:pPr eaLnBrk="1" hangingPunct="1"/>
            <a:r>
              <a:rPr lang="ja-JP" altLang="en-US" sz="3600">
                <a:solidFill>
                  <a:srgbClr val="DC011B"/>
                </a:solidFill>
                <a:latin typeface="Hiragino Maru Gothic Pro W4" panose="020F0400000000000000" pitchFamily="34" charset="-128"/>
                <a:ea typeface="Hiragino Maru Gothic Pro W4" panose="020F0400000000000000" pitchFamily="34" charset="-128"/>
              </a:rPr>
              <a:t>脳卒中</a:t>
            </a:r>
            <a:r>
              <a:rPr lang="ja-JP" altLang="en-US" sz="3600">
                <a:solidFill>
                  <a:srgbClr val="0432FF"/>
                </a:solidFill>
                <a:latin typeface="Hiragino Maru Gothic Pro W4" panose="020F0400000000000000" pitchFamily="34" charset="-128"/>
                <a:ea typeface="Hiragino Maru Gothic Pro W4" panose="020F0400000000000000" pitchFamily="34" charset="-128"/>
              </a:rPr>
              <a:t>はタバコを吸う人ほど多い</a:t>
            </a:r>
            <a:endParaRPr lang="ja-JP" altLang="en-US" sz="3600" dirty="0">
              <a:solidFill>
                <a:srgbClr val="0432FF"/>
              </a:solidFill>
              <a:latin typeface="Hiragino Maru Gothic Pro W4" panose="020F0400000000000000" pitchFamily="34" charset="-128"/>
              <a:ea typeface="Hiragino Maru Gothic Pro W4" panose="020F0400000000000000" pitchFamily="34" charset="-128"/>
            </a:endParaRPr>
          </a:p>
        </p:txBody>
      </p:sp>
      <p:pic>
        <p:nvPicPr>
          <p:cNvPr id="3" name="図 2" descr="ロゴ が含まれている画像&#10;&#10;自動的に生成された説明">
            <a:extLst>
              <a:ext uri="{FF2B5EF4-FFF2-40B4-BE49-F238E27FC236}">
                <a16:creationId xmlns:a16="http://schemas.microsoft.com/office/drawing/2014/main" id="{0393159C-8875-F144-BD6A-1E495EB9A7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7660" y="1008755"/>
            <a:ext cx="4967220" cy="3329235"/>
          </a:xfrm>
          <a:prstGeom prst="rect">
            <a:avLst/>
          </a:prstGeom>
        </p:spPr>
      </p:pic>
      <p:pic>
        <p:nvPicPr>
          <p:cNvPr id="5" name="図 4" descr="人の顔の絵&#10;&#10;低い精度で自動的に生成された説明">
            <a:extLst>
              <a:ext uri="{FF2B5EF4-FFF2-40B4-BE49-F238E27FC236}">
                <a16:creationId xmlns:a16="http://schemas.microsoft.com/office/drawing/2014/main" id="{3D4B8B6B-A7F7-294C-B7A4-D56955627A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076" y="1135581"/>
            <a:ext cx="1521063" cy="2246770"/>
          </a:xfrm>
          <a:prstGeom prst="rect">
            <a:avLst/>
          </a:prstGeom>
        </p:spPr>
      </p:pic>
      <p:pic>
        <p:nvPicPr>
          <p:cNvPr id="7" name="図 6" descr="記号, 食品 が含まれている画像&#10;&#10;自動的に生成された説明">
            <a:extLst>
              <a:ext uri="{FF2B5EF4-FFF2-40B4-BE49-F238E27FC236}">
                <a16:creationId xmlns:a16="http://schemas.microsoft.com/office/drawing/2014/main" id="{1358EE0F-D55B-4544-BC03-A5A7599309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78582" y="1135582"/>
            <a:ext cx="1417711" cy="2246769"/>
          </a:xfrm>
          <a:prstGeom prst="rect">
            <a:avLst/>
          </a:prstGeom>
        </p:spPr>
      </p:pic>
      <p:pic>
        <p:nvPicPr>
          <p:cNvPr id="9" name="図 8">
            <a:extLst>
              <a:ext uri="{FF2B5EF4-FFF2-40B4-BE49-F238E27FC236}">
                <a16:creationId xmlns:a16="http://schemas.microsoft.com/office/drawing/2014/main" id="{4547B996-55BC-F747-BFB4-45731BBF37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14389" y="3664629"/>
            <a:ext cx="2364887" cy="2708920"/>
          </a:xfrm>
          <a:prstGeom prst="rect">
            <a:avLst/>
          </a:prstGeom>
        </p:spPr>
      </p:pic>
      <p:pic>
        <p:nvPicPr>
          <p:cNvPr id="11" name="図 10" descr="食品 が含まれている画像&#10;&#10;自動的に生成された説明">
            <a:extLst>
              <a:ext uri="{FF2B5EF4-FFF2-40B4-BE49-F238E27FC236}">
                <a16:creationId xmlns:a16="http://schemas.microsoft.com/office/drawing/2014/main" id="{D7BCA5C5-9370-EC45-961A-DDE91A29E72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3680" y="3650628"/>
            <a:ext cx="2151369" cy="2492896"/>
          </a:xfrm>
          <a:prstGeom prst="rect">
            <a:avLst/>
          </a:prstGeom>
        </p:spPr>
      </p:pic>
      <p:pic>
        <p:nvPicPr>
          <p:cNvPr id="13" name="図 12" descr="マグカップ, 記号 が含まれている画像&#10;&#10;自動的に生成された説明">
            <a:extLst>
              <a:ext uri="{FF2B5EF4-FFF2-40B4-BE49-F238E27FC236}">
                <a16:creationId xmlns:a16="http://schemas.microsoft.com/office/drawing/2014/main" id="{91A0CC52-FFF6-D04B-BE12-75E678DA96C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19981" y="4218039"/>
            <a:ext cx="1446269" cy="2136291"/>
          </a:xfrm>
          <a:prstGeom prst="rect">
            <a:avLst/>
          </a:prstGeom>
        </p:spPr>
      </p:pic>
      <p:pic>
        <p:nvPicPr>
          <p:cNvPr id="15" name="図 14" descr="記号 が含まれている画像&#10;&#10;自動的に生成された説明">
            <a:extLst>
              <a:ext uri="{FF2B5EF4-FFF2-40B4-BE49-F238E27FC236}">
                <a16:creationId xmlns:a16="http://schemas.microsoft.com/office/drawing/2014/main" id="{5A6D909E-C982-A34C-AA85-0FE881B03EA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4216" y="4102928"/>
            <a:ext cx="1772701" cy="2246769"/>
          </a:xfrm>
          <a:prstGeom prst="rect">
            <a:avLst/>
          </a:prstGeom>
        </p:spPr>
      </p:pic>
      <p:sp>
        <p:nvSpPr>
          <p:cNvPr id="16" name="テキスト ボックス 15">
            <a:extLst>
              <a:ext uri="{FF2B5EF4-FFF2-40B4-BE49-F238E27FC236}">
                <a16:creationId xmlns:a16="http://schemas.microsoft.com/office/drawing/2014/main" id="{A69E366D-1CF1-6247-97D1-9BA8FAB4C2C4}"/>
              </a:ext>
            </a:extLst>
          </p:cNvPr>
          <p:cNvSpPr txBox="1"/>
          <p:nvPr/>
        </p:nvSpPr>
        <p:spPr>
          <a:xfrm>
            <a:off x="7043345" y="6302535"/>
            <a:ext cx="2031325" cy="369332"/>
          </a:xfrm>
          <a:prstGeom prst="rect">
            <a:avLst/>
          </a:prstGeom>
          <a:noFill/>
        </p:spPr>
        <p:txBody>
          <a:bodyPr wrap="none" rtlCol="0">
            <a:spAutoFit/>
          </a:bodyPr>
          <a:lstStyle/>
          <a:p>
            <a:r>
              <a:rPr kumimoji="1" lang="ja-JP" altLang="en-US">
                <a:latin typeface="Hiragino Maru Gothic Pro W4" panose="020F0400000000000000" pitchFamily="34" charset="-128"/>
                <a:ea typeface="Hiragino Maru Gothic Pro W4" panose="020F0400000000000000" pitchFamily="34" charset="-128"/>
              </a:rPr>
              <a:t>ろれつが回らない</a:t>
            </a:r>
          </a:p>
        </p:txBody>
      </p:sp>
      <p:sp>
        <p:nvSpPr>
          <p:cNvPr id="25" name="テキスト ボックス 24">
            <a:extLst>
              <a:ext uri="{FF2B5EF4-FFF2-40B4-BE49-F238E27FC236}">
                <a16:creationId xmlns:a16="http://schemas.microsoft.com/office/drawing/2014/main" id="{425EE5E8-296A-6540-947F-973813021284}"/>
              </a:ext>
            </a:extLst>
          </p:cNvPr>
          <p:cNvSpPr txBox="1"/>
          <p:nvPr/>
        </p:nvSpPr>
        <p:spPr>
          <a:xfrm>
            <a:off x="5048460" y="6423297"/>
            <a:ext cx="877163" cy="369332"/>
          </a:xfrm>
          <a:prstGeom prst="rect">
            <a:avLst/>
          </a:prstGeom>
          <a:noFill/>
        </p:spPr>
        <p:txBody>
          <a:bodyPr wrap="none" rtlCol="0">
            <a:spAutoFit/>
          </a:bodyPr>
          <a:lstStyle/>
          <a:p>
            <a:r>
              <a:rPr kumimoji="1" lang="ja-JP" altLang="en-US">
                <a:latin typeface="Hiragino Maru Gothic Pro W4" panose="020F0400000000000000" pitchFamily="34" charset="-128"/>
                <a:ea typeface="Hiragino Maru Gothic Pro W4" panose="020F0400000000000000" pitchFamily="34" charset="-128"/>
              </a:rPr>
              <a:t>吐き気</a:t>
            </a:r>
          </a:p>
        </p:txBody>
      </p:sp>
      <p:sp>
        <p:nvSpPr>
          <p:cNvPr id="26" name="テキスト ボックス 25">
            <a:extLst>
              <a:ext uri="{FF2B5EF4-FFF2-40B4-BE49-F238E27FC236}">
                <a16:creationId xmlns:a16="http://schemas.microsoft.com/office/drawing/2014/main" id="{AA2B18D9-4861-7941-AF1E-2618609A1D3D}"/>
              </a:ext>
            </a:extLst>
          </p:cNvPr>
          <p:cNvSpPr txBox="1"/>
          <p:nvPr/>
        </p:nvSpPr>
        <p:spPr>
          <a:xfrm>
            <a:off x="7433439" y="3338824"/>
            <a:ext cx="1107996" cy="369332"/>
          </a:xfrm>
          <a:prstGeom prst="rect">
            <a:avLst/>
          </a:prstGeom>
          <a:noFill/>
        </p:spPr>
        <p:txBody>
          <a:bodyPr wrap="none" rtlCol="0">
            <a:spAutoFit/>
          </a:bodyPr>
          <a:lstStyle/>
          <a:p>
            <a:r>
              <a:rPr kumimoji="1" lang="ja-JP" altLang="en-US">
                <a:latin typeface="Hiragino Maru Gothic Pro W4" panose="020F0400000000000000" pitchFamily="34" charset="-128"/>
                <a:ea typeface="Hiragino Maru Gothic Pro W4" panose="020F0400000000000000" pitchFamily="34" charset="-128"/>
              </a:rPr>
              <a:t>顔のマヒ</a:t>
            </a:r>
          </a:p>
        </p:txBody>
      </p:sp>
      <p:sp>
        <p:nvSpPr>
          <p:cNvPr id="27" name="テキスト ボックス 26">
            <a:extLst>
              <a:ext uri="{FF2B5EF4-FFF2-40B4-BE49-F238E27FC236}">
                <a16:creationId xmlns:a16="http://schemas.microsoft.com/office/drawing/2014/main" id="{6E82B280-F382-C145-83E5-73FAB2B7BCC6}"/>
              </a:ext>
            </a:extLst>
          </p:cNvPr>
          <p:cNvSpPr txBox="1"/>
          <p:nvPr/>
        </p:nvSpPr>
        <p:spPr>
          <a:xfrm>
            <a:off x="2622556" y="6373549"/>
            <a:ext cx="1569660" cy="369332"/>
          </a:xfrm>
          <a:prstGeom prst="rect">
            <a:avLst/>
          </a:prstGeom>
          <a:noFill/>
        </p:spPr>
        <p:txBody>
          <a:bodyPr wrap="none" rtlCol="0">
            <a:spAutoFit/>
          </a:bodyPr>
          <a:lstStyle/>
          <a:p>
            <a:r>
              <a:rPr kumimoji="1" lang="ja-JP" altLang="en-US">
                <a:latin typeface="Hiragino Maru Gothic Pro W4" panose="020F0400000000000000" pitchFamily="34" charset="-128"/>
                <a:ea typeface="Hiragino Maru Gothic Pro W4" panose="020F0400000000000000" pitchFamily="34" charset="-128"/>
              </a:rPr>
              <a:t>視野が欠ける</a:t>
            </a:r>
          </a:p>
        </p:txBody>
      </p:sp>
      <p:sp>
        <p:nvSpPr>
          <p:cNvPr id="28" name="テキスト ボックス 27">
            <a:extLst>
              <a:ext uri="{FF2B5EF4-FFF2-40B4-BE49-F238E27FC236}">
                <a16:creationId xmlns:a16="http://schemas.microsoft.com/office/drawing/2014/main" id="{5A02EFF0-F271-7E4F-B9CC-5D90E478D73A}"/>
              </a:ext>
            </a:extLst>
          </p:cNvPr>
          <p:cNvSpPr txBox="1"/>
          <p:nvPr/>
        </p:nvSpPr>
        <p:spPr>
          <a:xfrm>
            <a:off x="375338" y="6216201"/>
            <a:ext cx="1569660" cy="369332"/>
          </a:xfrm>
          <a:prstGeom prst="rect">
            <a:avLst/>
          </a:prstGeom>
          <a:noFill/>
        </p:spPr>
        <p:txBody>
          <a:bodyPr wrap="none" rtlCol="0">
            <a:spAutoFit/>
          </a:bodyPr>
          <a:lstStyle/>
          <a:p>
            <a:r>
              <a:rPr kumimoji="1" lang="ja-JP" altLang="en-US">
                <a:latin typeface="Hiragino Maru Gothic Pro W4" panose="020F0400000000000000" pitchFamily="34" charset="-128"/>
                <a:ea typeface="Hiragino Maru Gothic Pro W4" panose="020F0400000000000000" pitchFamily="34" charset="-128"/>
              </a:rPr>
              <a:t>めまいがする</a:t>
            </a:r>
          </a:p>
        </p:txBody>
      </p:sp>
      <p:sp>
        <p:nvSpPr>
          <p:cNvPr id="29" name="テキスト ボックス 28">
            <a:extLst>
              <a:ext uri="{FF2B5EF4-FFF2-40B4-BE49-F238E27FC236}">
                <a16:creationId xmlns:a16="http://schemas.microsoft.com/office/drawing/2014/main" id="{C0302433-5A59-9443-B5DE-3F56A905EE2F}"/>
              </a:ext>
            </a:extLst>
          </p:cNvPr>
          <p:cNvSpPr txBox="1"/>
          <p:nvPr/>
        </p:nvSpPr>
        <p:spPr>
          <a:xfrm>
            <a:off x="423038" y="3286493"/>
            <a:ext cx="1569660" cy="369332"/>
          </a:xfrm>
          <a:prstGeom prst="rect">
            <a:avLst/>
          </a:prstGeom>
          <a:noFill/>
        </p:spPr>
        <p:txBody>
          <a:bodyPr wrap="none" rtlCol="0">
            <a:spAutoFit/>
          </a:bodyPr>
          <a:lstStyle/>
          <a:p>
            <a:r>
              <a:rPr kumimoji="1" lang="ja-JP" altLang="en-US">
                <a:latin typeface="Hiragino Maru Gothic Pro W4" panose="020F0400000000000000" pitchFamily="34" charset="-128"/>
                <a:ea typeface="Hiragino Maru Gothic Pro W4" panose="020F0400000000000000" pitchFamily="34" charset="-128"/>
              </a:rPr>
              <a:t>手がしびれる</a:t>
            </a:r>
          </a:p>
        </p:txBody>
      </p:sp>
    </p:spTree>
    <p:extLst>
      <p:ext uri="{BB962C8B-B14F-4D97-AF65-F5344CB8AC3E}">
        <p14:creationId xmlns:p14="http://schemas.microsoft.com/office/powerpoint/2010/main" val="5914132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9698" name="スライド番号プレースホルダ 3"/>
          <p:cNvSpPr>
            <a:spLocks noGrp="1"/>
          </p:cNvSpPr>
          <p:nvPr>
            <p:ph type="sldNum" sz="quarter" idx="12"/>
          </p:nvPr>
        </p:nvSpPr>
        <p:spPr>
          <a:noFill/>
        </p:spPr>
        <p:txBody>
          <a:bodyPr/>
          <a:lstStyle/>
          <a:p>
            <a:fld id="{B4F97A0D-7CB5-4409-A657-979CBD34E4A9}" type="slidenum">
              <a:rPr lang="en-US" altLang="ja-JP" smtClean="0"/>
              <a:pPr/>
              <a:t>29</a:t>
            </a:fld>
            <a:endParaRPr lang="en-US" altLang="ja-JP"/>
          </a:p>
        </p:txBody>
      </p:sp>
      <p:pic>
        <p:nvPicPr>
          <p:cNvPr id="29699" name="Picture 2" descr="BURGER"/>
          <p:cNvPicPr>
            <a:picLocks noChangeAspect="1" noChangeArrowheads="1"/>
          </p:cNvPicPr>
          <p:nvPr/>
        </p:nvPicPr>
        <p:blipFill rotWithShape="1">
          <a:blip r:embed="rId3" cstate="print"/>
          <a:srcRect t="2447" r="2437" b="5147"/>
          <a:stretch/>
        </p:blipFill>
        <p:spPr bwMode="auto">
          <a:xfrm>
            <a:off x="125760" y="390335"/>
            <a:ext cx="8892480" cy="6156399"/>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nonicoma1"/>
          <p:cNvPicPr>
            <a:picLocks noChangeAspect="1" noChangeArrowheads="1"/>
          </p:cNvPicPr>
          <p:nvPr/>
        </p:nvPicPr>
        <p:blipFill>
          <a:blip r:embed="rId3" cstate="print"/>
          <a:srcRect/>
          <a:stretch>
            <a:fillRect/>
          </a:stretch>
        </p:blipFill>
        <p:spPr bwMode="auto">
          <a:xfrm>
            <a:off x="0" y="66695"/>
            <a:ext cx="5360987" cy="3503265"/>
          </a:xfrm>
          <a:prstGeom prst="rect">
            <a:avLst/>
          </a:prstGeom>
          <a:noFill/>
          <a:ln w="9525">
            <a:noFill/>
            <a:miter lim="800000"/>
            <a:headEnd/>
            <a:tailEnd/>
          </a:ln>
        </p:spPr>
      </p:pic>
      <p:sp>
        <p:nvSpPr>
          <p:cNvPr id="8195" name="Text Box 3"/>
          <p:cNvSpPr txBox="1">
            <a:spLocks noChangeArrowheads="1"/>
          </p:cNvSpPr>
          <p:nvPr/>
        </p:nvSpPr>
        <p:spPr bwMode="auto">
          <a:xfrm>
            <a:off x="198539" y="3737927"/>
            <a:ext cx="5360987" cy="1081258"/>
          </a:xfrm>
          <a:prstGeom prst="rect">
            <a:avLst/>
          </a:prstGeom>
          <a:noFill/>
          <a:ln w="9525">
            <a:noFill/>
            <a:miter lim="800000"/>
            <a:headEnd/>
            <a:tailEnd/>
          </a:ln>
        </p:spPr>
        <p:txBody>
          <a:bodyPr wrap="square">
            <a:spAutoFit/>
          </a:bodyPr>
          <a:lstStyle/>
          <a:p>
            <a:pPr>
              <a:lnSpc>
                <a:spcPts val="2840"/>
              </a:lnSpc>
              <a:spcBef>
                <a:spcPct val="50000"/>
              </a:spcBef>
            </a:pPr>
            <a:r>
              <a:rPr lang="en-US" altLang="ja-JP" sz="3200" b="1" dirty="0">
                <a:solidFill>
                  <a:srgbClr val="000099"/>
                </a:solidFill>
                <a:latin typeface="Hiragino Maru Gothic Pro W4" panose="020F0400000000000000" pitchFamily="34" charset="-128"/>
                <a:ea typeface="Hiragino Maru Gothic Pro W4" panose="020F0400000000000000" pitchFamily="34" charset="-128"/>
              </a:rPr>
              <a:t>33</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才　出産した次の年に</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a:p>
            <a:pPr>
              <a:lnSpc>
                <a:spcPts val="2840"/>
              </a:lnSpc>
              <a:spcBef>
                <a:spcPct val="50000"/>
              </a:spcBef>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肺ガンにかかってしまう</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p:txBody>
      </p:sp>
      <p:pic>
        <p:nvPicPr>
          <p:cNvPr id="8196" name="Picture 2" descr="nonigrvlarge"/>
          <p:cNvPicPr>
            <a:picLocks noChangeAspect="1" noChangeArrowheads="1"/>
          </p:cNvPicPr>
          <p:nvPr/>
        </p:nvPicPr>
        <p:blipFill>
          <a:blip r:embed="rId4" cstate="print"/>
          <a:srcRect l="8353" t="8902" r="12218" b="31032"/>
          <a:stretch>
            <a:fillRect/>
          </a:stretch>
        </p:blipFill>
        <p:spPr bwMode="auto">
          <a:xfrm>
            <a:off x="5360987" y="1737540"/>
            <a:ext cx="3756986" cy="4000773"/>
          </a:xfrm>
          <a:prstGeom prst="rect">
            <a:avLst/>
          </a:prstGeom>
          <a:noFill/>
          <a:ln w="9525">
            <a:noFill/>
            <a:miter lim="800000"/>
            <a:headEnd/>
            <a:tailEnd/>
          </a:ln>
        </p:spPr>
      </p:pic>
      <p:sp>
        <p:nvSpPr>
          <p:cNvPr id="8197" name="正方形/長方形 4"/>
          <p:cNvSpPr>
            <a:spLocks noChangeArrowheads="1"/>
          </p:cNvSpPr>
          <p:nvPr/>
        </p:nvSpPr>
        <p:spPr bwMode="auto">
          <a:xfrm>
            <a:off x="5682803" y="5877272"/>
            <a:ext cx="3113353" cy="584775"/>
          </a:xfrm>
          <a:prstGeom prst="rect">
            <a:avLst/>
          </a:prstGeom>
          <a:noFill/>
          <a:ln w="9525">
            <a:noFill/>
            <a:miter lim="800000"/>
            <a:headEnd/>
            <a:tailEnd/>
          </a:ln>
        </p:spPr>
        <p:txBody>
          <a:bodyPr wrap="none">
            <a:spAutoFit/>
          </a:bodyPr>
          <a:lstStyle/>
          <a:p>
            <a:pPr>
              <a:spcBef>
                <a:spcPct val="50000"/>
              </a:spcBef>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亡くなりました</a:t>
            </a:r>
            <a:endParaRPr lang="ja-JP" altLang="en-US" sz="3200" b="1" dirty="0">
              <a:solidFill>
                <a:srgbClr val="000099"/>
              </a:solidFill>
              <a:latin typeface="Hiragino Maru Gothic Pro W4" panose="020F0400000000000000" pitchFamily="34" charset="-128"/>
              <a:ea typeface="Hiragino Maru Gothic Pro W4" panose="020F0400000000000000" pitchFamily="34" charset="-128"/>
            </a:endParaRPr>
          </a:p>
        </p:txBody>
      </p:sp>
      <p:sp>
        <p:nvSpPr>
          <p:cNvPr id="6" name="正方形/長方形 4">
            <a:extLst>
              <a:ext uri="{FF2B5EF4-FFF2-40B4-BE49-F238E27FC236}">
                <a16:creationId xmlns:a16="http://schemas.microsoft.com/office/drawing/2014/main" id="{9A3A7ADF-A73B-6C42-948A-88AFE6334F2E}"/>
              </a:ext>
            </a:extLst>
          </p:cNvPr>
          <p:cNvSpPr>
            <a:spLocks noChangeArrowheads="1"/>
          </p:cNvSpPr>
          <p:nvPr/>
        </p:nvSpPr>
        <p:spPr bwMode="auto">
          <a:xfrm>
            <a:off x="899592" y="5146837"/>
            <a:ext cx="3334567" cy="584775"/>
          </a:xfrm>
          <a:prstGeom prst="rect">
            <a:avLst/>
          </a:prstGeom>
          <a:noFill/>
          <a:ln w="9525">
            <a:noFill/>
            <a:miter lim="800000"/>
            <a:headEnd/>
            <a:tailEnd/>
          </a:ln>
        </p:spPr>
        <p:txBody>
          <a:bodyPr wrap="none">
            <a:spAutoFit/>
          </a:bodyPr>
          <a:lstStyle/>
          <a:p>
            <a:pPr>
              <a:spcBef>
                <a:spcPct val="50000"/>
              </a:spcBef>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その４ヵ月後･･･</a:t>
            </a:r>
            <a:endParaRPr lang="ja-JP" altLang="en-US" sz="3200" b="1" dirty="0">
              <a:solidFill>
                <a:srgbClr val="000099"/>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39785667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Group 23"/>
          <p:cNvGrpSpPr>
            <a:grpSpLocks/>
          </p:cNvGrpSpPr>
          <p:nvPr/>
        </p:nvGrpSpPr>
        <p:grpSpPr bwMode="auto">
          <a:xfrm>
            <a:off x="2518656" y="1658938"/>
            <a:ext cx="1163637" cy="3725862"/>
            <a:chOff x="296" y="1341"/>
            <a:chExt cx="1032" cy="2737"/>
          </a:xfrm>
        </p:grpSpPr>
        <p:pic>
          <p:nvPicPr>
            <p:cNvPr id="35873" name="Picture 3" descr="MMj03237910000[1]"/>
            <p:cNvPicPr>
              <a:picLocks noChangeAspect="1" noChangeArrowheads="1" noCrop="1"/>
            </p:cNvPicPr>
            <p:nvPr/>
          </p:nvPicPr>
          <p:blipFill>
            <a:blip r:embed="rId3" cstate="print"/>
            <a:srcRect/>
            <a:stretch>
              <a:fillRect/>
            </a:stretch>
          </p:blipFill>
          <p:spPr bwMode="auto">
            <a:xfrm>
              <a:off x="296" y="1990"/>
              <a:ext cx="1032" cy="1466"/>
            </a:xfrm>
            <a:prstGeom prst="rect">
              <a:avLst/>
            </a:prstGeom>
            <a:noFill/>
            <a:ln w="9525">
              <a:noFill/>
              <a:miter lim="800000"/>
              <a:headEnd/>
              <a:tailEnd/>
            </a:ln>
          </p:spPr>
        </p:pic>
        <p:sp>
          <p:nvSpPr>
            <p:cNvPr id="35874" name="AutoShape 8"/>
            <p:cNvSpPr>
              <a:spLocks noChangeArrowheads="1"/>
            </p:cNvSpPr>
            <p:nvPr/>
          </p:nvSpPr>
          <p:spPr bwMode="auto">
            <a:xfrm>
              <a:off x="585" y="1341"/>
              <a:ext cx="648" cy="666"/>
            </a:xfrm>
            <a:prstGeom prst="smileyFace">
              <a:avLst>
                <a:gd name="adj" fmla="val 4653"/>
              </a:avLst>
            </a:prstGeom>
            <a:gradFill rotWithShape="1">
              <a:gsLst>
                <a:gs pos="0">
                  <a:srgbClr val="FFFF00"/>
                </a:gs>
                <a:gs pos="100000">
                  <a:srgbClr val="767600"/>
                </a:gs>
              </a:gsLst>
              <a:path path="shape">
                <a:fillToRect l="50000" t="50000" r="50000" b="50000"/>
              </a:path>
            </a:gradFill>
            <a:ln w="9525">
              <a:solidFill>
                <a:schemeClr val="tx1"/>
              </a:solidFill>
              <a:round/>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35875" name="AutoShape 9"/>
            <p:cNvSpPr>
              <a:spLocks noChangeArrowheads="1"/>
            </p:cNvSpPr>
            <p:nvPr/>
          </p:nvSpPr>
          <p:spPr bwMode="auto">
            <a:xfrm>
              <a:off x="423" y="3429"/>
              <a:ext cx="387" cy="648"/>
            </a:xfrm>
            <a:prstGeom prst="parallelogram">
              <a:avLst>
                <a:gd name="adj" fmla="val 25000"/>
              </a:avLst>
            </a:prstGeom>
            <a:gradFill rotWithShape="1">
              <a:gsLst>
                <a:gs pos="0">
                  <a:srgbClr val="767600"/>
                </a:gs>
                <a:gs pos="50000">
                  <a:srgbClr val="FFFF00"/>
                </a:gs>
                <a:gs pos="100000">
                  <a:srgbClr val="767600"/>
                </a:gs>
              </a:gsLst>
              <a:lin ang="0" scaled="1"/>
            </a:gradFill>
            <a:ln w="9525">
              <a:solidFill>
                <a:schemeClr val="tx1"/>
              </a:solidFill>
              <a:miter lim="800000"/>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35876" name="AutoShape 10"/>
            <p:cNvSpPr>
              <a:spLocks noChangeArrowheads="1"/>
            </p:cNvSpPr>
            <p:nvPr/>
          </p:nvSpPr>
          <p:spPr bwMode="auto">
            <a:xfrm flipH="1">
              <a:off x="883" y="3430"/>
              <a:ext cx="360" cy="648"/>
            </a:xfrm>
            <a:prstGeom prst="parallelogram">
              <a:avLst>
                <a:gd name="adj" fmla="val 25000"/>
              </a:avLst>
            </a:prstGeom>
            <a:gradFill rotWithShape="1">
              <a:gsLst>
                <a:gs pos="0">
                  <a:srgbClr val="767600"/>
                </a:gs>
                <a:gs pos="50000">
                  <a:srgbClr val="FFFF00"/>
                </a:gs>
                <a:gs pos="100000">
                  <a:srgbClr val="767600"/>
                </a:gs>
              </a:gsLst>
              <a:lin ang="0" scaled="1"/>
            </a:gradFill>
            <a:ln w="9525">
              <a:solidFill>
                <a:schemeClr val="tx1"/>
              </a:solidFill>
              <a:miter lim="800000"/>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grpSp>
      <p:grpSp>
        <p:nvGrpSpPr>
          <p:cNvPr id="35843" name="Group 24"/>
          <p:cNvGrpSpPr>
            <a:grpSpLocks/>
          </p:cNvGrpSpPr>
          <p:nvPr/>
        </p:nvGrpSpPr>
        <p:grpSpPr bwMode="auto">
          <a:xfrm>
            <a:off x="1224843" y="2528888"/>
            <a:ext cx="1103313" cy="3092450"/>
            <a:chOff x="1521" y="1388"/>
            <a:chExt cx="979" cy="2729"/>
          </a:xfrm>
        </p:grpSpPr>
        <p:pic>
          <p:nvPicPr>
            <p:cNvPr id="35869" name="Picture 4" descr="MCj03380720000[1]"/>
            <p:cNvPicPr>
              <a:picLocks noChangeAspect="1" noChangeArrowheads="1"/>
            </p:cNvPicPr>
            <p:nvPr/>
          </p:nvPicPr>
          <p:blipFill>
            <a:blip r:embed="rId4" cstate="print"/>
            <a:srcRect/>
            <a:stretch>
              <a:fillRect/>
            </a:stretch>
          </p:blipFill>
          <p:spPr bwMode="auto">
            <a:xfrm flipH="1">
              <a:off x="1521" y="2037"/>
              <a:ext cx="979" cy="1439"/>
            </a:xfrm>
            <a:prstGeom prst="rect">
              <a:avLst/>
            </a:prstGeom>
            <a:gradFill rotWithShape="1">
              <a:gsLst>
                <a:gs pos="0">
                  <a:srgbClr val="DDDDDD"/>
                </a:gs>
                <a:gs pos="100000">
                  <a:srgbClr val="666666"/>
                </a:gs>
              </a:gsLst>
              <a:path path="shape">
                <a:fillToRect l="50000" t="50000" r="50000" b="50000"/>
              </a:path>
            </a:gradFill>
            <a:ln w="9525">
              <a:solidFill>
                <a:schemeClr val="bg1"/>
              </a:solidFill>
              <a:miter lim="800000"/>
              <a:headEnd/>
              <a:tailEnd/>
            </a:ln>
          </p:spPr>
        </p:pic>
        <p:sp>
          <p:nvSpPr>
            <p:cNvPr id="35870" name="AutoShape 11"/>
            <p:cNvSpPr>
              <a:spLocks noChangeArrowheads="1"/>
            </p:cNvSpPr>
            <p:nvPr/>
          </p:nvSpPr>
          <p:spPr bwMode="auto">
            <a:xfrm>
              <a:off x="1660" y="1388"/>
              <a:ext cx="648" cy="666"/>
            </a:xfrm>
            <a:prstGeom prst="smileyFace">
              <a:avLst>
                <a:gd name="adj" fmla="val 4653"/>
              </a:avLst>
            </a:prstGeom>
            <a:gradFill rotWithShape="1">
              <a:gsLst>
                <a:gs pos="0">
                  <a:srgbClr val="DDDDDD"/>
                </a:gs>
                <a:gs pos="100000">
                  <a:srgbClr val="666666"/>
                </a:gs>
              </a:gsLst>
              <a:path path="shape">
                <a:fillToRect l="50000" t="50000" r="50000" b="50000"/>
              </a:path>
            </a:gradFill>
            <a:ln w="9525">
              <a:solidFill>
                <a:schemeClr val="tx1"/>
              </a:solidFill>
              <a:round/>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35871" name="AutoShape 15"/>
            <p:cNvSpPr>
              <a:spLocks noChangeArrowheads="1"/>
            </p:cNvSpPr>
            <p:nvPr/>
          </p:nvSpPr>
          <p:spPr bwMode="auto">
            <a:xfrm>
              <a:off x="1534" y="3468"/>
              <a:ext cx="387" cy="648"/>
            </a:xfrm>
            <a:prstGeom prst="parallelogram">
              <a:avLst>
                <a:gd name="adj" fmla="val 25000"/>
              </a:avLst>
            </a:prstGeom>
            <a:gradFill rotWithShape="1">
              <a:gsLst>
                <a:gs pos="0">
                  <a:srgbClr val="DDDDDD"/>
                </a:gs>
                <a:gs pos="100000">
                  <a:srgbClr val="666666"/>
                </a:gs>
              </a:gsLst>
              <a:path path="shape">
                <a:fillToRect l="50000" t="50000" r="50000" b="50000"/>
              </a:path>
            </a:gradFill>
            <a:ln w="9525">
              <a:solidFill>
                <a:schemeClr val="tx1"/>
              </a:solidFill>
              <a:miter lim="800000"/>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35872" name="AutoShape 16"/>
            <p:cNvSpPr>
              <a:spLocks noChangeArrowheads="1"/>
            </p:cNvSpPr>
            <p:nvPr/>
          </p:nvSpPr>
          <p:spPr bwMode="auto">
            <a:xfrm flipH="1">
              <a:off x="1994" y="3469"/>
              <a:ext cx="360" cy="648"/>
            </a:xfrm>
            <a:prstGeom prst="parallelogram">
              <a:avLst>
                <a:gd name="adj" fmla="val 25000"/>
              </a:avLst>
            </a:prstGeom>
            <a:gradFill rotWithShape="1">
              <a:gsLst>
                <a:gs pos="0">
                  <a:srgbClr val="DDDDDD"/>
                </a:gs>
                <a:gs pos="100000">
                  <a:srgbClr val="666666"/>
                </a:gs>
              </a:gsLst>
              <a:path path="shape">
                <a:fillToRect l="50000" t="50000" r="50000" b="50000"/>
              </a:path>
            </a:gradFill>
            <a:ln w="9525">
              <a:solidFill>
                <a:schemeClr val="tx1"/>
              </a:solidFill>
              <a:miter lim="800000"/>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grpSp>
      <p:grpSp>
        <p:nvGrpSpPr>
          <p:cNvPr id="35844" name="Group 25"/>
          <p:cNvGrpSpPr>
            <a:grpSpLocks/>
          </p:cNvGrpSpPr>
          <p:nvPr/>
        </p:nvGrpSpPr>
        <p:grpSpPr bwMode="auto">
          <a:xfrm>
            <a:off x="3922006" y="3119438"/>
            <a:ext cx="1100137" cy="2784475"/>
            <a:chOff x="2644" y="1390"/>
            <a:chExt cx="975" cy="2731"/>
          </a:xfrm>
        </p:grpSpPr>
        <p:pic>
          <p:nvPicPr>
            <p:cNvPr id="35865" name="Picture 5" descr="sannai3"/>
            <p:cNvPicPr>
              <a:picLocks noChangeAspect="1" noChangeArrowheads="1"/>
            </p:cNvPicPr>
            <p:nvPr/>
          </p:nvPicPr>
          <p:blipFill>
            <a:blip r:embed="rId5" cstate="print"/>
            <a:srcRect/>
            <a:stretch>
              <a:fillRect/>
            </a:stretch>
          </p:blipFill>
          <p:spPr bwMode="auto">
            <a:xfrm>
              <a:off x="2644" y="2041"/>
              <a:ext cx="975" cy="1448"/>
            </a:xfrm>
            <a:prstGeom prst="rect">
              <a:avLst/>
            </a:prstGeom>
            <a:gradFill rotWithShape="1">
              <a:gsLst>
                <a:gs pos="0">
                  <a:srgbClr val="FF9900"/>
                </a:gs>
                <a:gs pos="100000">
                  <a:srgbClr val="764700"/>
                </a:gs>
              </a:gsLst>
              <a:lin ang="0" scaled="1"/>
            </a:gradFill>
            <a:ln w="9525">
              <a:noFill/>
              <a:miter lim="800000"/>
              <a:headEnd/>
              <a:tailEnd/>
            </a:ln>
          </p:spPr>
        </p:pic>
        <p:sp>
          <p:nvSpPr>
            <p:cNvPr id="35866" name="AutoShape 12"/>
            <p:cNvSpPr>
              <a:spLocks noChangeArrowheads="1"/>
            </p:cNvSpPr>
            <p:nvPr/>
          </p:nvSpPr>
          <p:spPr bwMode="auto">
            <a:xfrm>
              <a:off x="2806" y="1390"/>
              <a:ext cx="648" cy="666"/>
            </a:xfrm>
            <a:prstGeom prst="smileyFace">
              <a:avLst>
                <a:gd name="adj" fmla="val 4653"/>
              </a:avLst>
            </a:prstGeom>
            <a:gradFill rotWithShape="1">
              <a:gsLst>
                <a:gs pos="0">
                  <a:srgbClr val="FF9900"/>
                </a:gs>
                <a:gs pos="100000">
                  <a:srgbClr val="764700"/>
                </a:gs>
              </a:gsLst>
              <a:lin ang="0" scaled="1"/>
            </a:gradFill>
            <a:ln w="9525">
              <a:solidFill>
                <a:schemeClr val="tx1"/>
              </a:solidFill>
              <a:round/>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35867" name="AutoShape 17"/>
            <p:cNvSpPr>
              <a:spLocks noChangeArrowheads="1"/>
            </p:cNvSpPr>
            <p:nvPr/>
          </p:nvSpPr>
          <p:spPr bwMode="auto">
            <a:xfrm>
              <a:off x="2645" y="3472"/>
              <a:ext cx="387" cy="648"/>
            </a:xfrm>
            <a:prstGeom prst="parallelogram">
              <a:avLst>
                <a:gd name="adj" fmla="val 25000"/>
              </a:avLst>
            </a:prstGeom>
            <a:gradFill rotWithShape="1">
              <a:gsLst>
                <a:gs pos="0">
                  <a:srgbClr val="FF9900"/>
                </a:gs>
                <a:gs pos="100000">
                  <a:srgbClr val="764700"/>
                </a:gs>
              </a:gsLst>
              <a:lin ang="0" scaled="1"/>
            </a:gradFill>
            <a:ln w="9525">
              <a:solidFill>
                <a:schemeClr val="tx1"/>
              </a:solidFill>
              <a:miter lim="800000"/>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35868" name="AutoShape 18"/>
            <p:cNvSpPr>
              <a:spLocks noChangeArrowheads="1"/>
            </p:cNvSpPr>
            <p:nvPr/>
          </p:nvSpPr>
          <p:spPr bwMode="auto">
            <a:xfrm flipH="1">
              <a:off x="3105" y="3473"/>
              <a:ext cx="360" cy="648"/>
            </a:xfrm>
            <a:prstGeom prst="parallelogram">
              <a:avLst>
                <a:gd name="adj" fmla="val 25000"/>
              </a:avLst>
            </a:prstGeom>
            <a:gradFill rotWithShape="1">
              <a:gsLst>
                <a:gs pos="0">
                  <a:srgbClr val="FF9900"/>
                </a:gs>
                <a:gs pos="100000">
                  <a:srgbClr val="764700"/>
                </a:gs>
              </a:gsLst>
              <a:lin ang="0" scaled="1"/>
            </a:gradFill>
            <a:ln w="9525">
              <a:solidFill>
                <a:schemeClr val="tx1"/>
              </a:solidFill>
              <a:miter lim="800000"/>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grpSp>
      <p:grpSp>
        <p:nvGrpSpPr>
          <p:cNvPr id="35845" name="Group 26"/>
          <p:cNvGrpSpPr>
            <a:grpSpLocks/>
          </p:cNvGrpSpPr>
          <p:nvPr/>
        </p:nvGrpSpPr>
        <p:grpSpPr bwMode="auto">
          <a:xfrm>
            <a:off x="5650793" y="4068763"/>
            <a:ext cx="1036638" cy="2435225"/>
            <a:chOff x="3732" y="1349"/>
            <a:chExt cx="919" cy="2776"/>
          </a:xfrm>
        </p:grpSpPr>
        <p:pic>
          <p:nvPicPr>
            <p:cNvPr id="35861" name="Picture 6" descr="fat"/>
            <p:cNvPicPr>
              <a:picLocks noChangeAspect="1" noChangeArrowheads="1"/>
            </p:cNvPicPr>
            <p:nvPr/>
          </p:nvPicPr>
          <p:blipFill>
            <a:blip r:embed="rId6" cstate="print"/>
            <a:srcRect/>
            <a:stretch>
              <a:fillRect/>
            </a:stretch>
          </p:blipFill>
          <p:spPr bwMode="auto">
            <a:xfrm>
              <a:off x="3732" y="2024"/>
              <a:ext cx="919" cy="1436"/>
            </a:xfrm>
            <a:prstGeom prst="rect">
              <a:avLst/>
            </a:prstGeom>
            <a:noFill/>
            <a:ln w="9525">
              <a:noFill/>
              <a:miter lim="800000"/>
              <a:headEnd/>
              <a:tailEnd/>
            </a:ln>
          </p:spPr>
        </p:pic>
        <p:sp>
          <p:nvSpPr>
            <p:cNvPr id="35862" name="AutoShape 13"/>
            <p:cNvSpPr>
              <a:spLocks noChangeArrowheads="1"/>
            </p:cNvSpPr>
            <p:nvPr/>
          </p:nvSpPr>
          <p:spPr bwMode="auto">
            <a:xfrm>
              <a:off x="3810" y="1349"/>
              <a:ext cx="648" cy="666"/>
            </a:xfrm>
            <a:prstGeom prst="smileyFace">
              <a:avLst>
                <a:gd name="adj" fmla="val 4653"/>
              </a:avLst>
            </a:prstGeom>
            <a:gradFill rotWithShape="1">
              <a:gsLst>
                <a:gs pos="0">
                  <a:srgbClr val="FFFF00"/>
                </a:gs>
                <a:gs pos="100000">
                  <a:srgbClr val="767600"/>
                </a:gs>
              </a:gsLst>
              <a:path path="shape">
                <a:fillToRect l="50000" t="50000" r="50000" b="50000"/>
              </a:path>
            </a:gradFill>
            <a:ln w="9525">
              <a:solidFill>
                <a:schemeClr val="tx1"/>
              </a:solidFill>
              <a:round/>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35863" name="AutoShape 19"/>
            <p:cNvSpPr>
              <a:spLocks noChangeArrowheads="1"/>
            </p:cNvSpPr>
            <p:nvPr/>
          </p:nvSpPr>
          <p:spPr bwMode="auto">
            <a:xfrm>
              <a:off x="3756" y="3476"/>
              <a:ext cx="387" cy="648"/>
            </a:xfrm>
            <a:prstGeom prst="parallelogram">
              <a:avLst>
                <a:gd name="adj" fmla="val 25000"/>
              </a:avLst>
            </a:prstGeom>
            <a:gradFill rotWithShape="1">
              <a:gsLst>
                <a:gs pos="0">
                  <a:srgbClr val="767600"/>
                </a:gs>
                <a:gs pos="50000">
                  <a:srgbClr val="FFFF00"/>
                </a:gs>
                <a:gs pos="100000">
                  <a:srgbClr val="767600"/>
                </a:gs>
              </a:gsLst>
              <a:lin ang="0" scaled="1"/>
            </a:gradFill>
            <a:ln w="9525">
              <a:solidFill>
                <a:schemeClr val="tx1"/>
              </a:solidFill>
              <a:miter lim="800000"/>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35864" name="AutoShape 20"/>
            <p:cNvSpPr>
              <a:spLocks noChangeArrowheads="1"/>
            </p:cNvSpPr>
            <p:nvPr/>
          </p:nvSpPr>
          <p:spPr bwMode="auto">
            <a:xfrm flipH="1">
              <a:off x="4216" y="3477"/>
              <a:ext cx="360" cy="648"/>
            </a:xfrm>
            <a:prstGeom prst="parallelogram">
              <a:avLst>
                <a:gd name="adj" fmla="val 25000"/>
              </a:avLst>
            </a:prstGeom>
            <a:gradFill rotWithShape="1">
              <a:gsLst>
                <a:gs pos="0">
                  <a:srgbClr val="767600"/>
                </a:gs>
                <a:gs pos="50000">
                  <a:srgbClr val="FFFF00"/>
                </a:gs>
                <a:gs pos="100000">
                  <a:srgbClr val="767600"/>
                </a:gs>
              </a:gsLst>
              <a:lin ang="0" scaled="1"/>
            </a:gradFill>
            <a:ln w="9525">
              <a:solidFill>
                <a:schemeClr val="tx1"/>
              </a:solidFill>
              <a:miter lim="800000"/>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grpSp>
      <p:grpSp>
        <p:nvGrpSpPr>
          <p:cNvPr id="35846" name="Group 27"/>
          <p:cNvGrpSpPr>
            <a:grpSpLocks/>
          </p:cNvGrpSpPr>
          <p:nvPr/>
        </p:nvGrpSpPr>
        <p:grpSpPr bwMode="auto">
          <a:xfrm>
            <a:off x="7244643" y="4438650"/>
            <a:ext cx="1031875" cy="2101850"/>
            <a:chOff x="4845" y="1396"/>
            <a:chExt cx="915" cy="2733"/>
          </a:xfrm>
        </p:grpSpPr>
        <p:pic>
          <p:nvPicPr>
            <p:cNvPr id="35857" name="Picture 7" descr="イラスト "/>
            <p:cNvPicPr>
              <a:picLocks noChangeAspect="1" noChangeArrowheads="1"/>
            </p:cNvPicPr>
            <p:nvPr/>
          </p:nvPicPr>
          <p:blipFill>
            <a:blip r:embed="rId7" cstate="print"/>
            <a:srcRect/>
            <a:stretch>
              <a:fillRect/>
            </a:stretch>
          </p:blipFill>
          <p:spPr bwMode="auto">
            <a:xfrm>
              <a:off x="4845" y="2043"/>
              <a:ext cx="915" cy="1411"/>
            </a:xfrm>
            <a:prstGeom prst="rect">
              <a:avLst/>
            </a:prstGeom>
            <a:noFill/>
            <a:ln w="9525">
              <a:noFill/>
              <a:miter lim="800000"/>
              <a:headEnd/>
              <a:tailEnd/>
            </a:ln>
          </p:spPr>
        </p:pic>
        <p:sp>
          <p:nvSpPr>
            <p:cNvPr id="35858" name="AutoShape 14"/>
            <p:cNvSpPr>
              <a:spLocks noChangeArrowheads="1"/>
            </p:cNvSpPr>
            <p:nvPr/>
          </p:nvSpPr>
          <p:spPr bwMode="auto">
            <a:xfrm>
              <a:off x="4868" y="1396"/>
              <a:ext cx="648" cy="666"/>
            </a:xfrm>
            <a:prstGeom prst="smileyFace">
              <a:avLst>
                <a:gd name="adj" fmla="val 4653"/>
              </a:avLst>
            </a:prstGeom>
            <a:gradFill rotWithShape="1">
              <a:gsLst>
                <a:gs pos="0">
                  <a:srgbClr val="FFFF00"/>
                </a:gs>
                <a:gs pos="100000">
                  <a:srgbClr val="767600"/>
                </a:gs>
              </a:gsLst>
              <a:path path="shape">
                <a:fillToRect l="50000" t="50000" r="50000" b="50000"/>
              </a:path>
            </a:gradFill>
            <a:ln w="9525">
              <a:solidFill>
                <a:schemeClr val="tx1"/>
              </a:solidFill>
              <a:round/>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35859" name="AutoShape 21"/>
            <p:cNvSpPr>
              <a:spLocks noChangeArrowheads="1"/>
            </p:cNvSpPr>
            <p:nvPr/>
          </p:nvSpPr>
          <p:spPr bwMode="auto">
            <a:xfrm>
              <a:off x="4867" y="3480"/>
              <a:ext cx="387" cy="648"/>
            </a:xfrm>
            <a:prstGeom prst="parallelogram">
              <a:avLst>
                <a:gd name="adj" fmla="val 25000"/>
              </a:avLst>
            </a:prstGeom>
            <a:gradFill rotWithShape="1">
              <a:gsLst>
                <a:gs pos="0">
                  <a:srgbClr val="767600"/>
                </a:gs>
                <a:gs pos="50000">
                  <a:srgbClr val="FFFF00"/>
                </a:gs>
                <a:gs pos="100000">
                  <a:srgbClr val="767600"/>
                </a:gs>
              </a:gsLst>
              <a:lin ang="0" scaled="1"/>
            </a:gradFill>
            <a:ln w="9525">
              <a:solidFill>
                <a:schemeClr val="tx1"/>
              </a:solidFill>
              <a:miter lim="800000"/>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35860" name="AutoShape 22"/>
            <p:cNvSpPr>
              <a:spLocks noChangeArrowheads="1"/>
            </p:cNvSpPr>
            <p:nvPr/>
          </p:nvSpPr>
          <p:spPr bwMode="auto">
            <a:xfrm flipH="1">
              <a:off x="5327" y="3481"/>
              <a:ext cx="360" cy="648"/>
            </a:xfrm>
            <a:prstGeom prst="parallelogram">
              <a:avLst>
                <a:gd name="adj" fmla="val 25000"/>
              </a:avLst>
            </a:prstGeom>
            <a:gradFill rotWithShape="1">
              <a:gsLst>
                <a:gs pos="0">
                  <a:srgbClr val="767600"/>
                </a:gs>
                <a:gs pos="50000">
                  <a:srgbClr val="FFFF00"/>
                </a:gs>
                <a:gs pos="100000">
                  <a:srgbClr val="767600"/>
                </a:gs>
              </a:gsLst>
              <a:lin ang="0" scaled="1"/>
            </a:gradFill>
            <a:ln w="9525">
              <a:solidFill>
                <a:schemeClr val="tx1"/>
              </a:solidFill>
              <a:miter lim="800000"/>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grpSp>
      <p:grpSp>
        <p:nvGrpSpPr>
          <p:cNvPr id="35847" name="Group 31"/>
          <p:cNvGrpSpPr>
            <a:grpSpLocks/>
          </p:cNvGrpSpPr>
          <p:nvPr/>
        </p:nvGrpSpPr>
        <p:grpSpPr bwMode="auto">
          <a:xfrm>
            <a:off x="1232781" y="5356225"/>
            <a:ext cx="3800475" cy="1196975"/>
            <a:chOff x="885" y="3666"/>
            <a:chExt cx="2394" cy="654"/>
          </a:xfrm>
        </p:grpSpPr>
        <p:sp>
          <p:nvSpPr>
            <p:cNvPr id="35854" name="Rectangle 28" descr="紙"/>
            <p:cNvSpPr>
              <a:spLocks noChangeArrowheads="1"/>
            </p:cNvSpPr>
            <p:nvPr/>
          </p:nvSpPr>
          <p:spPr bwMode="auto">
            <a:xfrm>
              <a:off x="1682" y="3666"/>
              <a:ext cx="796" cy="654"/>
            </a:xfrm>
            <a:prstGeom prst="rect">
              <a:avLst/>
            </a:prstGeom>
            <a:blipFill dpi="0" rotWithShape="1">
              <a:blip r:embed="rId8" cstate="print"/>
              <a:srcRect/>
              <a:tile tx="0" ty="0" sx="100000" sy="100000" flip="none" algn="tl"/>
            </a:blipFill>
            <a:ln w="9525">
              <a:solidFill>
                <a:schemeClr val="tx1"/>
              </a:solidFill>
              <a:miter lim="800000"/>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35855" name="Rectangle 29" descr="紙"/>
            <p:cNvSpPr>
              <a:spLocks noChangeArrowheads="1"/>
            </p:cNvSpPr>
            <p:nvPr/>
          </p:nvSpPr>
          <p:spPr bwMode="auto">
            <a:xfrm>
              <a:off x="885" y="3813"/>
              <a:ext cx="796" cy="507"/>
            </a:xfrm>
            <a:prstGeom prst="rect">
              <a:avLst/>
            </a:prstGeom>
            <a:blipFill dpi="0" rotWithShape="1">
              <a:blip r:embed="rId8" cstate="print"/>
              <a:srcRect/>
              <a:tile tx="0" ty="0" sx="100000" sy="100000" flip="none" algn="tl"/>
            </a:blipFill>
            <a:ln w="9525">
              <a:solidFill>
                <a:schemeClr val="tx1"/>
              </a:solidFill>
              <a:miter lim="800000"/>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35856" name="Rectangle 30" descr="紙"/>
            <p:cNvSpPr>
              <a:spLocks noChangeArrowheads="1"/>
            </p:cNvSpPr>
            <p:nvPr/>
          </p:nvSpPr>
          <p:spPr bwMode="auto">
            <a:xfrm>
              <a:off x="2483" y="3978"/>
              <a:ext cx="796" cy="342"/>
            </a:xfrm>
            <a:prstGeom prst="rect">
              <a:avLst/>
            </a:prstGeom>
            <a:blipFill dpi="0" rotWithShape="1">
              <a:blip r:embed="rId8" cstate="print"/>
              <a:srcRect/>
              <a:tile tx="0" ty="0" sx="100000" sy="100000" flip="none" algn="tl"/>
            </a:blipFill>
            <a:ln w="9525">
              <a:solidFill>
                <a:schemeClr val="tx1"/>
              </a:solidFill>
              <a:miter lim="800000"/>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grpSp>
      <p:sp>
        <p:nvSpPr>
          <p:cNvPr id="35848" name="Text Box 32"/>
          <p:cNvSpPr txBox="1">
            <a:spLocks noChangeArrowheads="1"/>
          </p:cNvSpPr>
          <p:nvPr/>
        </p:nvSpPr>
        <p:spPr bwMode="auto">
          <a:xfrm>
            <a:off x="2829806" y="5514975"/>
            <a:ext cx="682625" cy="396875"/>
          </a:xfrm>
          <a:prstGeom prst="rect">
            <a:avLst/>
          </a:prstGeom>
          <a:noFill/>
          <a:ln w="9525">
            <a:noFill/>
            <a:miter lim="800000"/>
            <a:headEnd/>
            <a:tailEnd/>
          </a:ln>
        </p:spPr>
        <p:txBody>
          <a:bodyPr>
            <a:spAutoFit/>
          </a:bodyPr>
          <a:lstStyle/>
          <a:p>
            <a:pPr algn="ctr">
              <a:spcBef>
                <a:spcPct val="50000"/>
              </a:spcBef>
            </a:pPr>
            <a:r>
              <a:rPr lang="ja-JP" altLang="en-US" sz="2000" b="1">
                <a:latin typeface="Hiragino Maru Gothic Pro W4" panose="020F0400000000000000" pitchFamily="34" charset="-128"/>
                <a:ea typeface="Hiragino Maru Gothic Pro W4" panose="020F0400000000000000" pitchFamily="34" charset="-128"/>
              </a:rPr>
              <a:t>１</a:t>
            </a:r>
          </a:p>
        </p:txBody>
      </p:sp>
      <p:sp>
        <p:nvSpPr>
          <p:cNvPr id="35849" name="Text Box 33"/>
          <p:cNvSpPr txBox="1">
            <a:spLocks noChangeArrowheads="1"/>
          </p:cNvSpPr>
          <p:nvPr/>
        </p:nvSpPr>
        <p:spPr bwMode="auto">
          <a:xfrm>
            <a:off x="1550281" y="5846763"/>
            <a:ext cx="682625" cy="396875"/>
          </a:xfrm>
          <a:prstGeom prst="rect">
            <a:avLst/>
          </a:prstGeom>
          <a:noFill/>
          <a:ln w="9525">
            <a:noFill/>
            <a:miter lim="800000"/>
            <a:headEnd/>
            <a:tailEnd/>
          </a:ln>
        </p:spPr>
        <p:txBody>
          <a:bodyPr>
            <a:spAutoFit/>
          </a:bodyPr>
          <a:lstStyle/>
          <a:p>
            <a:pPr algn="ctr">
              <a:spcBef>
                <a:spcPct val="50000"/>
              </a:spcBef>
            </a:pPr>
            <a:r>
              <a:rPr lang="ja-JP" altLang="en-US" sz="2000" b="1">
                <a:latin typeface="Hiragino Maru Gothic Pro W4" panose="020F0400000000000000" pitchFamily="34" charset="-128"/>
                <a:ea typeface="Hiragino Maru Gothic Pro W4" panose="020F0400000000000000" pitchFamily="34" charset="-128"/>
              </a:rPr>
              <a:t>２</a:t>
            </a:r>
          </a:p>
        </p:txBody>
      </p:sp>
      <p:sp>
        <p:nvSpPr>
          <p:cNvPr id="35850" name="Text Box 34"/>
          <p:cNvSpPr txBox="1">
            <a:spLocks noChangeArrowheads="1"/>
          </p:cNvSpPr>
          <p:nvPr/>
        </p:nvSpPr>
        <p:spPr bwMode="auto">
          <a:xfrm>
            <a:off x="4117268" y="6003925"/>
            <a:ext cx="682625" cy="396875"/>
          </a:xfrm>
          <a:prstGeom prst="rect">
            <a:avLst/>
          </a:prstGeom>
          <a:noFill/>
          <a:ln w="9525">
            <a:noFill/>
            <a:miter lim="800000"/>
            <a:headEnd/>
            <a:tailEnd/>
          </a:ln>
        </p:spPr>
        <p:txBody>
          <a:bodyPr>
            <a:spAutoFit/>
          </a:bodyPr>
          <a:lstStyle/>
          <a:p>
            <a:pPr algn="ctr">
              <a:spcBef>
                <a:spcPct val="50000"/>
              </a:spcBef>
            </a:pPr>
            <a:r>
              <a:rPr lang="ja-JP" altLang="en-US" sz="2000" b="1">
                <a:latin typeface="Hiragino Maru Gothic Pro W4" panose="020F0400000000000000" pitchFamily="34" charset="-128"/>
                <a:ea typeface="Hiragino Maru Gothic Pro W4" panose="020F0400000000000000" pitchFamily="34" charset="-128"/>
              </a:rPr>
              <a:t>３</a:t>
            </a:r>
          </a:p>
        </p:txBody>
      </p:sp>
      <p:sp>
        <p:nvSpPr>
          <p:cNvPr id="35851" name="Line 35"/>
          <p:cNvSpPr>
            <a:spLocks noChangeShapeType="1"/>
          </p:cNvSpPr>
          <p:nvPr/>
        </p:nvSpPr>
        <p:spPr bwMode="auto">
          <a:xfrm flipV="1">
            <a:off x="131056" y="6502400"/>
            <a:ext cx="8462962" cy="42863"/>
          </a:xfrm>
          <a:prstGeom prst="line">
            <a:avLst/>
          </a:prstGeom>
          <a:noFill/>
          <a:ln w="38100">
            <a:solidFill>
              <a:schemeClr val="accent1"/>
            </a:solidFill>
            <a:round/>
            <a:headEnd/>
            <a:tailEnd/>
          </a:ln>
        </p:spPr>
        <p:txBody>
          <a:bodyP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35852" name="Text Box 36"/>
          <p:cNvSpPr txBox="1">
            <a:spLocks noChangeArrowheads="1"/>
          </p:cNvSpPr>
          <p:nvPr/>
        </p:nvSpPr>
        <p:spPr bwMode="auto">
          <a:xfrm>
            <a:off x="719408" y="262938"/>
            <a:ext cx="4958457" cy="708025"/>
          </a:xfrm>
          <a:prstGeom prst="rect">
            <a:avLst/>
          </a:prstGeom>
          <a:noFill/>
          <a:ln w="9525">
            <a:noFill/>
            <a:miter lim="800000"/>
            <a:headEnd/>
            <a:tailEnd/>
          </a:ln>
        </p:spPr>
        <p:txBody>
          <a:bodyPr wrap="square">
            <a:spAutoFit/>
          </a:bodyPr>
          <a:lstStyle/>
          <a:p>
            <a:pPr>
              <a:spcBef>
                <a:spcPct val="50000"/>
              </a:spcBef>
            </a:pPr>
            <a:r>
              <a:rPr lang="ja-JP" altLang="en-US" sz="4000" b="1">
                <a:solidFill>
                  <a:srgbClr val="002060"/>
                </a:solidFill>
                <a:latin typeface="Hiragino Maru Gothic Pro W4" panose="020F0400000000000000" pitchFamily="34" charset="-128"/>
                <a:ea typeface="Hiragino Maru Gothic Pro W4" panose="020F0400000000000000" pitchFamily="34" charset="-128"/>
              </a:rPr>
              <a:t>死亡率が高いのは？</a:t>
            </a:r>
            <a:endParaRPr lang="en-US" altLang="ja-JP" sz="4000" b="1" dirty="0">
              <a:solidFill>
                <a:srgbClr val="002060"/>
              </a:solidFill>
              <a:latin typeface="Hiragino Maru Gothic Pro W4" panose="020F0400000000000000" pitchFamily="34" charset="-128"/>
              <a:ea typeface="Hiragino Maru Gothic Pro W4" panose="020F0400000000000000" pitchFamily="34" charset="-128"/>
            </a:endParaRPr>
          </a:p>
        </p:txBody>
      </p:sp>
      <p:sp>
        <p:nvSpPr>
          <p:cNvPr id="35853" name="正方形/長方形 35"/>
          <p:cNvSpPr>
            <a:spLocks noChangeArrowheads="1"/>
          </p:cNvSpPr>
          <p:nvPr/>
        </p:nvSpPr>
        <p:spPr bwMode="auto">
          <a:xfrm>
            <a:off x="6812564" y="3828697"/>
            <a:ext cx="2377574" cy="480131"/>
          </a:xfrm>
          <a:prstGeom prst="rect">
            <a:avLst/>
          </a:prstGeom>
          <a:noFill/>
          <a:ln w="9525">
            <a:noFill/>
            <a:miter lim="800000"/>
            <a:headEnd/>
            <a:tailEnd/>
          </a:ln>
        </p:spPr>
        <p:txBody>
          <a:bodyPr wrap="none">
            <a:spAutoFit/>
          </a:bodyPr>
          <a:lstStyle/>
          <a:p>
            <a:pPr>
              <a:lnSpc>
                <a:spcPct val="90000"/>
              </a:lnSpc>
              <a:spcBef>
                <a:spcPct val="50000"/>
              </a:spcBef>
            </a:pPr>
            <a:r>
              <a:rPr lang="ja-JP" altLang="en-US" sz="2800" b="1">
                <a:solidFill>
                  <a:srgbClr val="FF0000"/>
                </a:solidFill>
                <a:latin typeface="Hiragino Maru Gothic Pro W4" panose="020F0400000000000000" pitchFamily="34" charset="-128"/>
                <a:ea typeface="Hiragino Maru Gothic Pro W4" panose="020F0400000000000000" pitchFamily="34" charset="-128"/>
              </a:rPr>
              <a:t>⑤</a:t>
            </a:r>
            <a:r>
              <a:rPr lang="ja-JP" altLang="en-US" sz="2800" b="1" dirty="0">
                <a:solidFill>
                  <a:srgbClr val="FF0000"/>
                </a:solidFill>
                <a:latin typeface="Hiragino Maru Gothic Pro W4" panose="020F0400000000000000" pitchFamily="34" charset="-128"/>
                <a:ea typeface="Hiragino Maru Gothic Pro W4" panose="020F0400000000000000" pitchFamily="34" charset="-128"/>
              </a:rPr>
              <a:t>高脂質血症</a:t>
            </a:r>
          </a:p>
        </p:txBody>
      </p:sp>
      <p:sp>
        <p:nvSpPr>
          <p:cNvPr id="39" name="正方形/長方形 35">
            <a:extLst>
              <a:ext uri="{FF2B5EF4-FFF2-40B4-BE49-F238E27FC236}">
                <a16:creationId xmlns:a16="http://schemas.microsoft.com/office/drawing/2014/main" id="{1F033C96-5196-534A-850A-3ACD1878C430}"/>
              </a:ext>
            </a:extLst>
          </p:cNvPr>
          <p:cNvSpPr>
            <a:spLocks noChangeArrowheads="1"/>
          </p:cNvSpPr>
          <p:nvPr/>
        </p:nvSpPr>
        <p:spPr bwMode="auto">
          <a:xfrm>
            <a:off x="2349331" y="1148669"/>
            <a:ext cx="1646605" cy="480131"/>
          </a:xfrm>
          <a:prstGeom prst="rect">
            <a:avLst/>
          </a:prstGeom>
          <a:noFill/>
          <a:ln w="9525">
            <a:noFill/>
            <a:miter lim="800000"/>
            <a:headEnd/>
            <a:tailEnd/>
          </a:ln>
        </p:spPr>
        <p:txBody>
          <a:bodyPr wrap="none">
            <a:spAutoFit/>
          </a:bodyPr>
          <a:lstStyle/>
          <a:p>
            <a:pPr>
              <a:lnSpc>
                <a:spcPct val="90000"/>
              </a:lnSpc>
              <a:spcBef>
                <a:spcPct val="50000"/>
              </a:spcBef>
            </a:pPr>
            <a:r>
              <a:rPr lang="en-US" altLang="ja-JP" sz="2800" b="1" dirty="0">
                <a:solidFill>
                  <a:srgbClr val="FF0000"/>
                </a:solidFill>
                <a:latin typeface="Hiragino Maru Gothic Pro W4" panose="020F0400000000000000" pitchFamily="34" charset="-128"/>
                <a:ea typeface="Hiragino Maru Gothic Pro W4" panose="020F0400000000000000" pitchFamily="34" charset="-128"/>
              </a:rPr>
              <a:t>①</a:t>
            </a:r>
            <a:r>
              <a:rPr lang="ja-JP" altLang="en-US" sz="2800" b="1">
                <a:solidFill>
                  <a:srgbClr val="FF0000"/>
                </a:solidFill>
                <a:latin typeface="Hiragino Maru Gothic Pro W4" panose="020F0400000000000000" pitchFamily="34" charset="-128"/>
                <a:ea typeface="Hiragino Maru Gothic Pro W4" panose="020F0400000000000000" pitchFamily="34" charset="-128"/>
              </a:rPr>
              <a:t>タバコ</a:t>
            </a:r>
            <a:endParaRPr lang="en-US" altLang="ja-JP" sz="2800" b="1" dirty="0">
              <a:solidFill>
                <a:srgbClr val="FF0000"/>
              </a:solidFill>
              <a:latin typeface="Hiragino Maru Gothic Pro W4" panose="020F0400000000000000" pitchFamily="34" charset="-128"/>
              <a:ea typeface="Hiragino Maru Gothic Pro W4" panose="020F0400000000000000" pitchFamily="34" charset="-128"/>
            </a:endParaRPr>
          </a:p>
        </p:txBody>
      </p:sp>
      <p:sp>
        <p:nvSpPr>
          <p:cNvPr id="40" name="正方形/長方形 35">
            <a:extLst>
              <a:ext uri="{FF2B5EF4-FFF2-40B4-BE49-F238E27FC236}">
                <a16:creationId xmlns:a16="http://schemas.microsoft.com/office/drawing/2014/main" id="{E7A1385A-2DE3-C34C-8A7F-1089CB9511CA}"/>
              </a:ext>
            </a:extLst>
          </p:cNvPr>
          <p:cNvSpPr>
            <a:spLocks noChangeArrowheads="1"/>
          </p:cNvSpPr>
          <p:nvPr/>
        </p:nvSpPr>
        <p:spPr bwMode="auto">
          <a:xfrm>
            <a:off x="378172" y="1935182"/>
            <a:ext cx="2012089" cy="480131"/>
          </a:xfrm>
          <a:prstGeom prst="rect">
            <a:avLst/>
          </a:prstGeom>
          <a:noFill/>
          <a:ln w="9525">
            <a:noFill/>
            <a:miter lim="800000"/>
            <a:headEnd/>
            <a:tailEnd/>
          </a:ln>
        </p:spPr>
        <p:txBody>
          <a:bodyPr wrap="none">
            <a:spAutoFit/>
          </a:bodyPr>
          <a:lstStyle/>
          <a:p>
            <a:pPr>
              <a:lnSpc>
                <a:spcPct val="90000"/>
              </a:lnSpc>
              <a:spcBef>
                <a:spcPct val="50000"/>
              </a:spcBef>
            </a:pPr>
            <a:r>
              <a:rPr lang="ja-JP" altLang="en-US" sz="2800" b="1">
                <a:solidFill>
                  <a:srgbClr val="FF0000"/>
                </a:solidFill>
                <a:latin typeface="Hiragino Maru Gothic Pro W4" panose="020F0400000000000000" pitchFamily="34" charset="-128"/>
                <a:ea typeface="Hiragino Maru Gothic Pro W4" panose="020F0400000000000000" pitchFamily="34" charset="-128"/>
              </a:rPr>
              <a:t>②高血圧症</a:t>
            </a:r>
            <a:endParaRPr lang="en-US" altLang="ja-JP" sz="2800" b="1" dirty="0">
              <a:solidFill>
                <a:srgbClr val="FF0000"/>
              </a:solidFill>
              <a:latin typeface="Hiragino Maru Gothic Pro W4" panose="020F0400000000000000" pitchFamily="34" charset="-128"/>
              <a:ea typeface="Hiragino Maru Gothic Pro W4" panose="020F0400000000000000" pitchFamily="34" charset="-128"/>
            </a:endParaRPr>
          </a:p>
        </p:txBody>
      </p:sp>
      <p:sp>
        <p:nvSpPr>
          <p:cNvPr id="41" name="正方形/長方形 35">
            <a:extLst>
              <a:ext uri="{FF2B5EF4-FFF2-40B4-BE49-F238E27FC236}">
                <a16:creationId xmlns:a16="http://schemas.microsoft.com/office/drawing/2014/main" id="{85566C66-C86C-B846-A8BE-BF395016B80C}"/>
              </a:ext>
            </a:extLst>
          </p:cNvPr>
          <p:cNvSpPr>
            <a:spLocks noChangeArrowheads="1"/>
          </p:cNvSpPr>
          <p:nvPr/>
        </p:nvSpPr>
        <p:spPr bwMode="auto">
          <a:xfrm>
            <a:off x="3844432" y="2421004"/>
            <a:ext cx="1646605" cy="480131"/>
          </a:xfrm>
          <a:prstGeom prst="rect">
            <a:avLst/>
          </a:prstGeom>
          <a:noFill/>
          <a:ln w="9525">
            <a:noFill/>
            <a:miter lim="800000"/>
            <a:headEnd/>
            <a:tailEnd/>
          </a:ln>
        </p:spPr>
        <p:txBody>
          <a:bodyPr wrap="none">
            <a:spAutoFit/>
          </a:bodyPr>
          <a:lstStyle/>
          <a:p>
            <a:pPr>
              <a:lnSpc>
                <a:spcPct val="90000"/>
              </a:lnSpc>
              <a:spcBef>
                <a:spcPct val="50000"/>
              </a:spcBef>
            </a:pPr>
            <a:r>
              <a:rPr lang="ja-JP" altLang="en-US" sz="2800" b="1">
                <a:solidFill>
                  <a:srgbClr val="FF0000"/>
                </a:solidFill>
                <a:latin typeface="Hiragino Maru Gothic Pro W4" panose="020F0400000000000000" pitchFamily="34" charset="-128"/>
                <a:ea typeface="Hiragino Maru Gothic Pro W4" panose="020F0400000000000000" pitchFamily="34" charset="-128"/>
              </a:rPr>
              <a:t>③糖尿病</a:t>
            </a:r>
            <a:endParaRPr lang="en-US" altLang="ja-JP" sz="2800" b="1" dirty="0">
              <a:solidFill>
                <a:srgbClr val="FF0000"/>
              </a:solidFill>
              <a:latin typeface="Hiragino Maru Gothic Pro W4" panose="020F0400000000000000" pitchFamily="34" charset="-128"/>
              <a:ea typeface="Hiragino Maru Gothic Pro W4" panose="020F0400000000000000" pitchFamily="34" charset="-128"/>
            </a:endParaRPr>
          </a:p>
        </p:txBody>
      </p:sp>
      <p:sp>
        <p:nvSpPr>
          <p:cNvPr id="42" name="正方形/長方形 35">
            <a:extLst>
              <a:ext uri="{FF2B5EF4-FFF2-40B4-BE49-F238E27FC236}">
                <a16:creationId xmlns:a16="http://schemas.microsoft.com/office/drawing/2014/main" id="{0DB268F0-26A7-3046-B97C-ACB7C0EB4F25}"/>
              </a:ext>
            </a:extLst>
          </p:cNvPr>
          <p:cNvSpPr>
            <a:spLocks noChangeArrowheads="1"/>
          </p:cNvSpPr>
          <p:nvPr/>
        </p:nvSpPr>
        <p:spPr bwMode="auto">
          <a:xfrm>
            <a:off x="5223610" y="3401498"/>
            <a:ext cx="1646605" cy="480131"/>
          </a:xfrm>
          <a:prstGeom prst="rect">
            <a:avLst/>
          </a:prstGeom>
          <a:noFill/>
          <a:ln w="9525">
            <a:noFill/>
            <a:miter lim="800000"/>
            <a:headEnd/>
            <a:tailEnd/>
          </a:ln>
        </p:spPr>
        <p:txBody>
          <a:bodyPr wrap="none">
            <a:spAutoFit/>
          </a:bodyPr>
          <a:lstStyle/>
          <a:p>
            <a:pPr>
              <a:lnSpc>
                <a:spcPct val="90000"/>
              </a:lnSpc>
              <a:spcBef>
                <a:spcPct val="50000"/>
              </a:spcBef>
            </a:pPr>
            <a:r>
              <a:rPr lang="ja-JP" altLang="en-US" sz="2800" b="1">
                <a:solidFill>
                  <a:srgbClr val="FF0000"/>
                </a:solidFill>
                <a:latin typeface="Hiragino Maru Gothic Pro W4" panose="020F0400000000000000" pitchFamily="34" charset="-128"/>
                <a:ea typeface="Hiragino Maru Gothic Pro W4" panose="020F0400000000000000" pitchFamily="34" charset="-128"/>
              </a:rPr>
              <a:t>④メタボ</a:t>
            </a:r>
            <a:endParaRPr lang="en-US" altLang="ja-JP" sz="2800" b="1" dirty="0">
              <a:solidFill>
                <a:srgbClr val="FF0000"/>
              </a:solidFill>
              <a:latin typeface="Hiragino Maru Gothic Pro W4" panose="020F0400000000000000" pitchFamily="34" charset="-128"/>
              <a:ea typeface="Hiragino Maru Gothic Pro W4" panose="020F0400000000000000" pitchFamily="34" charset="-12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36867" name="Rectangle 2"/>
          <p:cNvSpPr>
            <a:spLocks noGrp="1" noChangeArrowheads="1"/>
          </p:cNvSpPr>
          <p:nvPr>
            <p:ph type="title" sz="quarter"/>
          </p:nvPr>
        </p:nvSpPr>
        <p:spPr>
          <a:xfrm>
            <a:off x="828675" y="274638"/>
            <a:ext cx="7515225" cy="985837"/>
          </a:xfrm>
        </p:spPr>
        <p:txBody>
          <a:bodyPr/>
          <a:lstStyle/>
          <a:p>
            <a:pPr eaLnBrk="1" hangingPunct="1"/>
            <a:r>
              <a:rPr lang="ja-JP" altLang="en-US">
                <a:ea typeface="ＭＳ ゴシック" pitchFamily="49" charset="-128"/>
              </a:rPr>
              <a:t>この</a:t>
            </a:r>
            <a:r>
              <a:rPr lang="en-US" altLang="ja-JP">
                <a:ea typeface="ＭＳ ゴシック" pitchFamily="49" charset="-128"/>
              </a:rPr>
              <a:t>2</a:t>
            </a:r>
            <a:r>
              <a:rPr lang="ja-JP" altLang="en-US">
                <a:ea typeface="ＭＳ ゴシック" pitchFamily="49" charset="-128"/>
              </a:rPr>
              <a:t>人の生活習慣の差は？</a:t>
            </a:r>
          </a:p>
        </p:txBody>
      </p:sp>
      <p:pic>
        <p:nvPicPr>
          <p:cNvPr id="36871" name="Picture 6" descr="photo_"/>
          <p:cNvPicPr>
            <a:picLocks noGrp="1" noChangeAspect="1" noChangeArrowheads="1"/>
          </p:cNvPicPr>
          <p:nvPr>
            <p:ph sz="quarter" idx="1"/>
          </p:nvPr>
        </p:nvPicPr>
        <p:blipFill>
          <a:blip r:embed="rId4" cstate="print"/>
          <a:srcRect/>
          <a:stretch>
            <a:fillRect/>
          </a:stretch>
        </p:blipFill>
        <p:spPr>
          <a:xfrm>
            <a:off x="0" y="1335088"/>
            <a:ext cx="4465638" cy="3563937"/>
          </a:xfrm>
          <a:ln>
            <a:solidFill>
              <a:schemeClr val="tx1"/>
            </a:solidFill>
          </a:ln>
        </p:spPr>
      </p:pic>
      <p:pic>
        <p:nvPicPr>
          <p:cNvPr id="36870" name="Picture 5" descr="photo_"/>
          <p:cNvPicPr>
            <a:picLocks noGrp="1" noChangeAspect="1" noChangeArrowheads="1"/>
          </p:cNvPicPr>
          <p:nvPr>
            <p:ph sz="quarter" idx="2"/>
          </p:nvPr>
        </p:nvPicPr>
        <p:blipFill>
          <a:blip r:embed="rId5" cstate="print"/>
          <a:stretch>
            <a:fillRect/>
          </a:stretch>
        </p:blipFill>
        <p:spPr>
          <a:xfrm>
            <a:off x="5127372" y="1600200"/>
            <a:ext cx="3080255" cy="2185988"/>
          </a:xfrm>
          <a:ln>
            <a:solidFill>
              <a:schemeClr val="tx1"/>
            </a:solidFill>
          </a:ln>
        </p:spPr>
      </p:pic>
      <p:sp>
        <p:nvSpPr>
          <p:cNvPr id="36866" name="スライド番号プレースホルダ 8"/>
          <p:cNvSpPr>
            <a:spLocks noGrp="1"/>
          </p:cNvSpPr>
          <p:nvPr>
            <p:ph type="sldNum" sz="quarter" idx="12"/>
          </p:nvPr>
        </p:nvSpPr>
        <p:spPr>
          <a:noFill/>
        </p:spPr>
        <p:txBody>
          <a:bodyPr/>
          <a:lstStyle/>
          <a:p>
            <a:fld id="{EC177FAD-9165-4B40-B346-3E257E6A0731}" type="slidenum">
              <a:rPr lang="en-US" altLang="ja-JP" smtClean="0"/>
              <a:pPr/>
              <a:t>31</a:t>
            </a:fld>
            <a:endParaRPr lang="en-US" altLang="ja-JP"/>
          </a:p>
        </p:txBody>
      </p:sp>
      <p:sp>
        <p:nvSpPr>
          <p:cNvPr id="36868" name="Text Box 3"/>
          <p:cNvSpPr txBox="1">
            <a:spLocks noChangeArrowheads="1"/>
          </p:cNvSpPr>
          <p:nvPr/>
        </p:nvSpPr>
        <p:spPr bwMode="auto">
          <a:xfrm>
            <a:off x="644525" y="5346700"/>
            <a:ext cx="8153400" cy="641350"/>
          </a:xfrm>
          <a:prstGeom prst="rect">
            <a:avLst/>
          </a:prstGeom>
          <a:noFill/>
          <a:ln w="9525">
            <a:noFill/>
            <a:miter lim="800000"/>
            <a:headEnd/>
            <a:tailEnd/>
          </a:ln>
        </p:spPr>
        <p:txBody>
          <a:bodyPr>
            <a:spAutoFit/>
          </a:bodyPr>
          <a:lstStyle/>
          <a:p>
            <a:pPr>
              <a:spcBef>
                <a:spcPct val="50000"/>
              </a:spcBef>
            </a:pPr>
            <a:r>
              <a:rPr lang="ja-JP" altLang="en-US" sz="3600"/>
              <a:t>１．歯みがき　　　２．タバコ　　　３．飲酒</a:t>
            </a:r>
          </a:p>
        </p:txBody>
      </p:sp>
      <p:sp>
        <p:nvSpPr>
          <p:cNvPr id="827396" name="Oval 4"/>
          <p:cNvSpPr>
            <a:spLocks noChangeArrowheads="1"/>
          </p:cNvSpPr>
          <p:nvPr/>
        </p:nvSpPr>
        <p:spPr bwMode="auto">
          <a:xfrm>
            <a:off x="4527128" y="4943476"/>
            <a:ext cx="2997200" cy="1412875"/>
          </a:xfrm>
          <a:prstGeom prst="ellipse">
            <a:avLst/>
          </a:prstGeom>
          <a:noFill/>
          <a:ln w="101600">
            <a:solidFill>
              <a:srgbClr val="FF0000"/>
            </a:solidFill>
            <a:round/>
            <a:headEnd/>
            <a:tailEnd/>
          </a:ln>
        </p:spPr>
        <p:txBody>
          <a:bodyPr wrap="none" anchor="ctr"/>
          <a:lstStyle/>
          <a:p>
            <a:endParaRPr lang="ja-JP"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27396"/>
                                        </p:tgtEl>
                                        <p:attrNameLst>
                                          <p:attrName>style.visibility</p:attrName>
                                        </p:attrNameLst>
                                      </p:cBhvr>
                                      <p:to>
                                        <p:strVal val="visible"/>
                                      </p:to>
                                    </p:set>
                                    <p:animEffect transition="in" filter="wheel(1)">
                                      <p:cBhvr>
                                        <p:cTn id="7" dur="1000"/>
                                        <p:tgtEl>
                                          <p:spTgt spid="827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739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7891" name="Picture 2" descr="Twins, 22, made up to show how they would look at 40 if Kirsty, left, was a smoker and Kelly, right, was not"/>
          <p:cNvPicPr>
            <a:picLocks noGrp="1" noChangeAspect="1" noChangeArrowheads="1"/>
          </p:cNvPicPr>
          <p:nvPr>
            <p:ph idx="1"/>
          </p:nvPr>
        </p:nvPicPr>
        <p:blipFill>
          <a:blip r:embed="rId4" cstate="print"/>
          <a:srcRect/>
          <a:stretch>
            <a:fillRect/>
          </a:stretch>
        </p:blipFill>
        <p:spPr>
          <a:xfrm>
            <a:off x="827584" y="1125131"/>
            <a:ext cx="7242001" cy="4344313"/>
          </a:xfrm>
        </p:spPr>
      </p:pic>
      <p:sp>
        <p:nvSpPr>
          <p:cNvPr id="37890" name="スライド番号プレースホルダ 5"/>
          <p:cNvSpPr>
            <a:spLocks noGrp="1"/>
          </p:cNvSpPr>
          <p:nvPr>
            <p:ph type="sldNum" sz="quarter" idx="12"/>
          </p:nvPr>
        </p:nvSpPr>
        <p:spPr>
          <a:noFill/>
        </p:spPr>
        <p:txBody>
          <a:bodyPr/>
          <a:lstStyle/>
          <a:p>
            <a:fld id="{6CCBB773-8723-4B3E-B488-AC5053B1DF69}" type="slidenum">
              <a:rPr lang="en-US" altLang="ja-JP" smtClean="0">
                <a:latin typeface="Hiragino Maru Gothic Pro W4" panose="020F0400000000000000" pitchFamily="34" charset="-128"/>
                <a:ea typeface="Hiragino Maru Gothic Pro W4" panose="020F0400000000000000" pitchFamily="34" charset="-128"/>
              </a:rPr>
              <a:pPr/>
              <a:t>32</a:t>
            </a:fld>
            <a:endParaRPr lang="en-US" altLang="ja-JP">
              <a:latin typeface="Hiragino Maru Gothic Pro W4" panose="020F0400000000000000" pitchFamily="34" charset="-128"/>
              <a:ea typeface="Hiragino Maru Gothic Pro W4" panose="020F0400000000000000" pitchFamily="34" charset="-128"/>
            </a:endParaRPr>
          </a:p>
        </p:txBody>
      </p:sp>
      <p:sp>
        <p:nvSpPr>
          <p:cNvPr id="37894" name="Text Box 5"/>
          <p:cNvSpPr txBox="1">
            <a:spLocks noChangeArrowheads="1"/>
          </p:cNvSpPr>
          <p:nvPr/>
        </p:nvSpPr>
        <p:spPr bwMode="auto">
          <a:xfrm>
            <a:off x="1619672" y="5732869"/>
            <a:ext cx="8632825" cy="707886"/>
          </a:xfrm>
          <a:prstGeom prst="rect">
            <a:avLst/>
          </a:prstGeom>
          <a:noFill/>
          <a:ln w="9525">
            <a:noFill/>
            <a:miter lim="800000"/>
            <a:headEnd/>
            <a:tailEnd/>
          </a:ln>
        </p:spPr>
        <p:txBody>
          <a:bodyPr>
            <a:spAutoFit/>
          </a:bodyPr>
          <a:lstStyle/>
          <a:p>
            <a:pPr>
              <a:spcBef>
                <a:spcPct val="50000"/>
              </a:spcBef>
            </a:pPr>
            <a:r>
              <a:rPr lang="ja-JP" altLang="en-US" sz="4000" dirty="0">
                <a:latin typeface="Hiragino Maru Gothic Pro W4" panose="020F0400000000000000" pitchFamily="34" charset="-128"/>
                <a:ea typeface="Hiragino Maru Gothic Pro W4" panose="020F0400000000000000" pitchFamily="34" charset="-128"/>
              </a:rPr>
              <a:t>１</a:t>
            </a:r>
            <a:r>
              <a:rPr lang="en-US" altLang="ja-JP" sz="4000" dirty="0">
                <a:latin typeface="Hiragino Maru Gothic Pro W4" panose="020F0400000000000000" pitchFamily="34" charset="-128"/>
                <a:ea typeface="Hiragino Maru Gothic Pro W4" panose="020F0400000000000000" pitchFamily="34" charset="-128"/>
              </a:rPr>
              <a:t>.</a:t>
            </a:r>
            <a:r>
              <a:rPr lang="ja-JP" altLang="en-US" sz="4000">
                <a:latin typeface="Hiragino Maru Gothic Pro W4" panose="020F0400000000000000" pitchFamily="34" charset="-128"/>
                <a:ea typeface="Hiragino Maru Gothic Pro W4" panose="020F0400000000000000" pitchFamily="34" charset="-128"/>
              </a:rPr>
              <a:t>親子　　　　２</a:t>
            </a:r>
            <a:r>
              <a:rPr lang="en-US" altLang="ja-JP" sz="4000" dirty="0">
                <a:latin typeface="Hiragino Maru Gothic Pro W4" panose="020F0400000000000000" pitchFamily="34" charset="-128"/>
                <a:ea typeface="Hiragino Maru Gothic Pro W4" panose="020F0400000000000000" pitchFamily="34" charset="-128"/>
              </a:rPr>
              <a:t>.</a:t>
            </a:r>
            <a:r>
              <a:rPr lang="ja-JP" altLang="en-US" sz="4000" dirty="0">
                <a:latin typeface="Hiragino Maru Gothic Pro W4" panose="020F0400000000000000" pitchFamily="34" charset="-128"/>
                <a:ea typeface="Hiragino Maru Gothic Pro W4" panose="020F0400000000000000" pitchFamily="34" charset="-128"/>
              </a:rPr>
              <a:t>双子</a:t>
            </a:r>
          </a:p>
        </p:txBody>
      </p:sp>
      <p:sp>
        <p:nvSpPr>
          <p:cNvPr id="829446" name="Oval 6"/>
          <p:cNvSpPr>
            <a:spLocks noChangeArrowheads="1"/>
          </p:cNvSpPr>
          <p:nvPr/>
        </p:nvSpPr>
        <p:spPr bwMode="auto">
          <a:xfrm>
            <a:off x="5069756" y="5351464"/>
            <a:ext cx="2454571" cy="1370012"/>
          </a:xfrm>
          <a:prstGeom prst="ellipse">
            <a:avLst/>
          </a:prstGeom>
          <a:noFill/>
          <a:ln w="107950">
            <a:solidFill>
              <a:srgbClr val="FF0000"/>
            </a:solidFill>
            <a:round/>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8" name="テキスト ボックス 7">
            <a:extLst>
              <a:ext uri="{FF2B5EF4-FFF2-40B4-BE49-F238E27FC236}">
                <a16:creationId xmlns:a16="http://schemas.microsoft.com/office/drawing/2014/main" id="{9FC241C9-66C7-094F-8FC4-ED28B50EF8B3}"/>
              </a:ext>
            </a:extLst>
          </p:cNvPr>
          <p:cNvSpPr txBox="1"/>
          <p:nvPr/>
        </p:nvSpPr>
        <p:spPr>
          <a:xfrm>
            <a:off x="5055312" y="569311"/>
            <a:ext cx="3833101" cy="369332"/>
          </a:xfrm>
          <a:prstGeom prst="rect">
            <a:avLst/>
          </a:prstGeom>
          <a:noFill/>
        </p:spPr>
        <p:txBody>
          <a:bodyPr wrap="none" rtlCol="0">
            <a:spAutoFit/>
          </a:bodyPr>
          <a:lstStyle/>
          <a:p>
            <a:r>
              <a:rPr kumimoji="1" lang="en-US" altLang="ja-JP" dirty="0">
                <a:latin typeface="Hiragino Maru Gothic Pro W4" panose="020F0400000000000000" pitchFamily="34" charset="-128"/>
                <a:ea typeface="Hiragino Maru Gothic Pro W4" panose="020F0400000000000000" pitchFamily="34" charset="-128"/>
              </a:rPr>
              <a:t>BBC News 27 September, 2001</a:t>
            </a:r>
            <a:endParaRPr kumimoji="1" lang="ja-JP" altLang="en-US">
              <a:latin typeface="Hiragino Maru Gothic Pro W4" panose="020F0400000000000000" pitchFamily="34" charset="-128"/>
              <a:ea typeface="Hiragino Maru Gothic Pro W4" panose="020F0400000000000000" pitchFamily="34" charset="-128"/>
            </a:endParaRPr>
          </a:p>
        </p:txBody>
      </p:sp>
      <p:sp>
        <p:nvSpPr>
          <p:cNvPr id="11" name="Rectangle 2">
            <a:extLst>
              <a:ext uri="{FF2B5EF4-FFF2-40B4-BE49-F238E27FC236}">
                <a16:creationId xmlns:a16="http://schemas.microsoft.com/office/drawing/2014/main" id="{6C01A1ED-2DBA-024F-816A-25FBB9853347}"/>
              </a:ext>
            </a:extLst>
          </p:cNvPr>
          <p:cNvSpPr>
            <a:spLocks noGrp="1" noChangeArrowheads="1"/>
          </p:cNvSpPr>
          <p:nvPr>
            <p:ph type="title" sz="quarter"/>
          </p:nvPr>
        </p:nvSpPr>
        <p:spPr>
          <a:xfrm>
            <a:off x="370806" y="259102"/>
            <a:ext cx="4201194" cy="803482"/>
          </a:xfrm>
          <a:solidFill>
            <a:schemeClr val="accent4">
              <a:lumMod val="20000"/>
              <a:lumOff val="80000"/>
            </a:schemeClr>
          </a:solidFill>
          <a:ln w="47625">
            <a:solidFill>
              <a:srgbClr val="0066FF"/>
            </a:solidFill>
          </a:ln>
        </p:spPr>
        <p:txBody>
          <a:bodyPr>
            <a:noAutofit/>
          </a:bodyPr>
          <a:lstStyle/>
          <a:p>
            <a:pPr eaLnBrk="1" hangingPunct="1"/>
            <a:r>
              <a:rPr lang="ja-JP" altLang="en-US" sz="3600">
                <a:latin typeface="Hiragino Maru Gothic Pro W4" panose="020F0400000000000000" pitchFamily="34" charset="-128"/>
                <a:ea typeface="Hiragino Maru Gothic Pro W4" panose="020F0400000000000000" pitchFamily="34" charset="-128"/>
              </a:rPr>
              <a:t>この</a:t>
            </a:r>
            <a:r>
              <a:rPr lang="en-US" altLang="ja-JP" sz="3600" dirty="0">
                <a:latin typeface="Hiragino Maru Gothic Pro W4" panose="020F0400000000000000" pitchFamily="34" charset="-128"/>
                <a:ea typeface="Hiragino Maru Gothic Pro W4" panose="020F0400000000000000" pitchFamily="34" charset="-128"/>
              </a:rPr>
              <a:t>2</a:t>
            </a:r>
            <a:r>
              <a:rPr lang="ja-JP" altLang="en-US" sz="3600">
                <a:latin typeface="Hiragino Maru Gothic Pro W4" panose="020F0400000000000000" pitchFamily="34" charset="-128"/>
                <a:ea typeface="Hiragino Maru Gothic Pro W4" panose="020F0400000000000000" pitchFamily="34" charset="-128"/>
              </a:rPr>
              <a:t>人の関係は？</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29446"/>
                                        </p:tgtEl>
                                        <p:attrNameLst>
                                          <p:attrName>style.visibility</p:attrName>
                                        </p:attrNameLst>
                                      </p:cBhvr>
                                      <p:to>
                                        <p:strVal val="visible"/>
                                      </p:to>
                                    </p:set>
                                    <p:animEffect transition="in" filter="wheel(1)">
                                      <p:cBhvr>
                                        <p:cTn id="7" dur="1000"/>
                                        <p:tgtEl>
                                          <p:spTgt spid="829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4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2" descr="~3182336おばさん２">
            <a:extLst>
              <a:ext uri="{FF2B5EF4-FFF2-40B4-BE49-F238E27FC236}">
                <a16:creationId xmlns:a16="http://schemas.microsoft.com/office/drawing/2014/main" id="{6849371C-48A0-5847-987F-D8AD2095CDB4}"/>
              </a:ext>
            </a:extLst>
          </p:cNvPr>
          <p:cNvPicPr>
            <a:picLocks noChangeAspect="1" noChangeArrowheads="1"/>
          </p:cNvPicPr>
          <p:nvPr/>
        </p:nvPicPr>
        <p:blipFill rotWithShape="1">
          <a:blip r:embed="rId3" cstate="print"/>
          <a:srcRect l="4878" t="4546" r="4878"/>
          <a:stretch/>
        </p:blipFill>
        <p:spPr>
          <a:xfrm>
            <a:off x="1048874" y="1177635"/>
            <a:ext cx="7046252" cy="5548923"/>
          </a:xfrm>
          <a:prstGeom prst="rect">
            <a:avLst/>
          </a:prstGeom>
        </p:spPr>
      </p:pic>
      <p:sp>
        <p:nvSpPr>
          <p:cNvPr id="3" name="テキスト ボックス 2">
            <a:extLst>
              <a:ext uri="{FF2B5EF4-FFF2-40B4-BE49-F238E27FC236}">
                <a16:creationId xmlns:a16="http://schemas.microsoft.com/office/drawing/2014/main" id="{17CBFD8C-2D04-7742-B1FF-32AC0A139AA7}"/>
              </a:ext>
            </a:extLst>
          </p:cNvPr>
          <p:cNvSpPr txBox="1"/>
          <p:nvPr/>
        </p:nvSpPr>
        <p:spPr>
          <a:xfrm>
            <a:off x="475941" y="131442"/>
            <a:ext cx="8192118" cy="883127"/>
          </a:xfrm>
          <a:prstGeom prst="rect">
            <a:avLst/>
          </a:prstGeom>
          <a:noFill/>
        </p:spPr>
        <p:txBody>
          <a:bodyPr wrap="square" rtlCol="0">
            <a:spAutoFit/>
          </a:bodyPr>
          <a:lstStyle/>
          <a:p>
            <a:pPr>
              <a:lnSpc>
                <a:spcPts val="7080"/>
              </a:lnSpc>
            </a:pPr>
            <a:r>
              <a:rPr kumimoji="1" lang="ja-JP" altLang="en-US" sz="3600">
                <a:latin typeface="Hiragino Maru Gothic Pro W4" panose="020F0400000000000000" pitchFamily="34" charset="-128"/>
                <a:ea typeface="Hiragino Maru Gothic Pro W4" panose="020F0400000000000000" pitchFamily="34" charset="-128"/>
              </a:rPr>
              <a:t>タバコをすうと、どんなことになる？</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36594319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スライド番号プレースホルダ 3"/>
          <p:cNvSpPr>
            <a:spLocks noGrp="1"/>
          </p:cNvSpPr>
          <p:nvPr>
            <p:ph type="sldNum" sz="quarter" idx="12"/>
          </p:nvPr>
        </p:nvSpPr>
        <p:spPr>
          <a:noFill/>
        </p:spPr>
        <p:txBody>
          <a:bodyPr/>
          <a:lstStyle/>
          <a:p>
            <a:fld id="{447234D6-ABB6-4D95-8E9E-A1247E4607C2}" type="slidenum">
              <a:rPr lang="en-US" altLang="ja-JP" smtClean="0">
                <a:latin typeface="Hiragino Maru Gothic Pro W4" panose="020F0400000000000000" pitchFamily="34" charset="-128"/>
                <a:ea typeface="Hiragino Maru Gothic Pro W4" panose="020F0400000000000000" pitchFamily="34" charset="-128"/>
              </a:rPr>
              <a:pPr/>
              <a:t>34</a:t>
            </a:fld>
            <a:endParaRPr lang="en-US" altLang="ja-JP">
              <a:latin typeface="Hiragino Maru Gothic Pro W4" panose="020F0400000000000000" pitchFamily="34" charset="-128"/>
              <a:ea typeface="Hiragino Maru Gothic Pro W4" panose="020F0400000000000000" pitchFamily="34" charset="-128"/>
            </a:endParaRPr>
          </a:p>
        </p:txBody>
      </p:sp>
      <p:pic>
        <p:nvPicPr>
          <p:cNvPr id="2052" name="Picture 3"/>
          <p:cNvPicPr>
            <a:picLocks noChangeAspect="1" noChangeArrowheads="1"/>
          </p:cNvPicPr>
          <p:nvPr/>
        </p:nvPicPr>
        <p:blipFill rotWithShape="1">
          <a:blip r:embed="rId3" cstate="print"/>
          <a:srcRect t="3523" b="9635"/>
          <a:stretch/>
        </p:blipFill>
        <p:spPr bwMode="auto">
          <a:xfrm>
            <a:off x="4307018" y="2132856"/>
            <a:ext cx="4597327" cy="4588620"/>
          </a:xfrm>
          <a:prstGeom prst="rect">
            <a:avLst/>
          </a:prstGeom>
          <a:noFill/>
          <a:ln w="9525">
            <a:noFill/>
            <a:miter lim="800000"/>
            <a:headEnd/>
            <a:tailEnd/>
          </a:ln>
        </p:spPr>
      </p:pic>
      <p:sp>
        <p:nvSpPr>
          <p:cNvPr id="2053" name="Rectangle 6"/>
          <p:cNvSpPr>
            <a:spLocks noChangeArrowheads="1"/>
          </p:cNvSpPr>
          <p:nvPr/>
        </p:nvSpPr>
        <p:spPr bwMode="auto">
          <a:xfrm>
            <a:off x="287524" y="319152"/>
            <a:ext cx="7956884" cy="1669688"/>
          </a:xfrm>
          <a:prstGeom prst="rect">
            <a:avLst/>
          </a:prstGeom>
          <a:solidFill>
            <a:schemeClr val="bg1"/>
          </a:solidFill>
          <a:ln w="44450">
            <a:solidFill>
              <a:srgbClr val="0066FF"/>
            </a:solidFill>
            <a:miter lim="800000"/>
            <a:headEnd/>
            <a:tailEnd/>
          </a:ln>
        </p:spPr>
        <p:txBody>
          <a:bodyPr wrap="square">
            <a:spAutoFit/>
          </a:bodyPr>
          <a:lstStyle/>
          <a:p>
            <a:pPr>
              <a:lnSpc>
                <a:spcPts val="4120"/>
              </a:lnSpc>
            </a:pPr>
            <a:r>
              <a:rPr lang="ja-JP" altLang="en-US" sz="3600" b="1" dirty="0">
                <a:solidFill>
                  <a:srgbClr val="FF0000"/>
                </a:solidFill>
                <a:latin typeface="Hiragino Maru Gothic Pro W4" panose="020F0400000000000000" pitchFamily="34" charset="-128"/>
                <a:ea typeface="Hiragino Maru Gothic Pro W4" panose="020F0400000000000000" pitchFamily="34" charset="-128"/>
              </a:rPr>
              <a:t>タバコを吸う</a:t>
            </a:r>
            <a:r>
              <a:rPr lang="ja-JP" altLang="en-US" sz="3600" b="1">
                <a:solidFill>
                  <a:srgbClr val="FF0000"/>
                </a:solidFill>
                <a:latin typeface="Hiragino Maru Gothic Pro W4" panose="020F0400000000000000" pitchFamily="34" charset="-128"/>
                <a:ea typeface="Hiragino Maru Gothic Pro W4" panose="020F0400000000000000" pitchFamily="34" charset="-128"/>
              </a:rPr>
              <a:t>女性は</a:t>
            </a:r>
            <a:endParaRPr lang="en-US" altLang="ja-JP" sz="3600" b="1" dirty="0">
              <a:solidFill>
                <a:srgbClr val="FF0000"/>
              </a:solidFill>
              <a:latin typeface="Hiragino Maru Gothic Pro W4" panose="020F0400000000000000" pitchFamily="34" charset="-128"/>
              <a:ea typeface="Hiragino Maru Gothic Pro W4" panose="020F0400000000000000" pitchFamily="34" charset="-128"/>
            </a:endParaRPr>
          </a:p>
          <a:p>
            <a:pPr>
              <a:lnSpc>
                <a:spcPts val="4120"/>
              </a:lnSpc>
            </a:pPr>
            <a:r>
              <a:rPr lang="ja-JP" altLang="en-US" sz="3600" b="1">
                <a:solidFill>
                  <a:srgbClr val="FF0000"/>
                </a:solidFill>
                <a:latin typeface="Hiragino Maru Gothic Pro W4" panose="020F0400000000000000" pitchFamily="34" charset="-128"/>
                <a:ea typeface="Hiragino Maru Gothic Pro W4" panose="020F0400000000000000" pitchFamily="34" charset="-128"/>
              </a:rPr>
              <a:t>吸わない女性より、５歳</a:t>
            </a:r>
            <a:r>
              <a:rPr lang="ja-JP" altLang="en-US" sz="3600" b="1" dirty="0">
                <a:solidFill>
                  <a:srgbClr val="FF0000"/>
                </a:solidFill>
                <a:latin typeface="Hiragino Maru Gothic Pro W4" panose="020F0400000000000000" pitchFamily="34" charset="-128"/>
                <a:ea typeface="Hiragino Maru Gothic Pro W4" panose="020F0400000000000000" pitchFamily="34" charset="-128"/>
              </a:rPr>
              <a:t>以上も</a:t>
            </a:r>
            <a:r>
              <a:rPr lang="ja-JP" altLang="en-US" sz="3600" b="1">
                <a:solidFill>
                  <a:srgbClr val="FF0000"/>
                </a:solidFill>
                <a:latin typeface="Hiragino Maru Gothic Pro W4" panose="020F0400000000000000" pitchFamily="34" charset="-128"/>
                <a:ea typeface="Hiragino Maru Gothic Pro W4" panose="020F0400000000000000" pitchFamily="34" charset="-128"/>
              </a:rPr>
              <a:t>肌が</a:t>
            </a:r>
            <a:endParaRPr lang="en-US" altLang="ja-JP" sz="3600" b="1" dirty="0">
              <a:solidFill>
                <a:srgbClr val="FF0000"/>
              </a:solidFill>
              <a:latin typeface="Hiragino Maru Gothic Pro W4" panose="020F0400000000000000" pitchFamily="34" charset="-128"/>
              <a:ea typeface="Hiragino Maru Gothic Pro W4" panose="020F0400000000000000" pitchFamily="34" charset="-128"/>
            </a:endParaRPr>
          </a:p>
          <a:p>
            <a:pPr>
              <a:lnSpc>
                <a:spcPts val="4120"/>
              </a:lnSpc>
            </a:pPr>
            <a:r>
              <a:rPr lang="ja-JP" altLang="en-US" sz="3600" b="1">
                <a:solidFill>
                  <a:srgbClr val="FF0000"/>
                </a:solidFill>
                <a:latin typeface="Hiragino Maru Gothic Pro W4" panose="020F0400000000000000" pitchFamily="34" charset="-128"/>
                <a:ea typeface="Hiragino Maru Gothic Pro W4" panose="020F0400000000000000" pitchFamily="34" charset="-128"/>
              </a:rPr>
              <a:t>“</a:t>
            </a:r>
            <a:r>
              <a:rPr lang="ja-JP" altLang="en-US" sz="3600" b="1" dirty="0">
                <a:solidFill>
                  <a:srgbClr val="FF0000"/>
                </a:solidFill>
                <a:latin typeface="Hiragino Maru Gothic Pro W4" panose="020F0400000000000000" pitchFamily="34" charset="-128"/>
                <a:ea typeface="Hiragino Maru Gothic Pro W4" panose="020F0400000000000000" pitchFamily="34" charset="-128"/>
              </a:rPr>
              <a:t>老化”</a:t>
            </a:r>
            <a:r>
              <a:rPr lang="ja-JP" altLang="en-US" sz="3600" b="1">
                <a:solidFill>
                  <a:srgbClr val="FF0000"/>
                </a:solidFill>
                <a:latin typeface="Hiragino Maru Gothic Pro W4" panose="020F0400000000000000" pitchFamily="34" charset="-128"/>
                <a:ea typeface="Hiragino Maru Gothic Pro W4" panose="020F0400000000000000" pitchFamily="34" charset="-128"/>
              </a:rPr>
              <a:t>している</a:t>
            </a:r>
            <a:endParaRPr lang="ja-JP" altLang="en-US" sz="3600" b="1" dirty="0">
              <a:solidFill>
                <a:srgbClr val="FF0000"/>
              </a:solidFill>
              <a:latin typeface="Hiragino Maru Gothic Pro W4" panose="020F0400000000000000" pitchFamily="34" charset="-128"/>
              <a:ea typeface="Hiragino Maru Gothic Pro W4" panose="020F0400000000000000" pitchFamily="34" charset="-128"/>
            </a:endParaRPr>
          </a:p>
        </p:txBody>
      </p:sp>
      <p:sp>
        <p:nvSpPr>
          <p:cNvPr id="6" name="Rectangle 6">
            <a:extLst>
              <a:ext uri="{FF2B5EF4-FFF2-40B4-BE49-F238E27FC236}">
                <a16:creationId xmlns:a16="http://schemas.microsoft.com/office/drawing/2014/main" id="{7173EA3A-89EC-7C4F-9A70-503A0BE36ECD}"/>
              </a:ext>
            </a:extLst>
          </p:cNvPr>
          <p:cNvSpPr>
            <a:spLocks noChangeArrowheads="1"/>
          </p:cNvSpPr>
          <p:nvPr/>
        </p:nvSpPr>
        <p:spPr bwMode="auto">
          <a:xfrm>
            <a:off x="251520" y="2348880"/>
            <a:ext cx="4186621" cy="3727752"/>
          </a:xfrm>
          <a:prstGeom prst="rect">
            <a:avLst/>
          </a:prstGeom>
          <a:noFill/>
          <a:ln w="9525">
            <a:noFill/>
            <a:miter lim="800000"/>
            <a:headEnd/>
            <a:tailEnd/>
          </a:ln>
        </p:spPr>
        <p:txBody>
          <a:bodyPr wrap="square">
            <a:spAutoFit/>
          </a:bodyPr>
          <a:lstStyle/>
          <a:p>
            <a:pPr>
              <a:lnSpc>
                <a:spcPts val="4840"/>
              </a:lnSpc>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ポーラ</a:t>
            </a:r>
            <a:r>
              <a:rPr lang="ja-JP" altLang="en-US" sz="3200" b="1" dirty="0">
                <a:solidFill>
                  <a:srgbClr val="000099"/>
                </a:solidFill>
                <a:latin typeface="Hiragino Maru Gothic Pro W4" panose="020F0400000000000000" pitchFamily="34" charset="-128"/>
                <a:ea typeface="Hiragino Maru Gothic Pro W4" panose="020F0400000000000000" pitchFamily="34" charset="-128"/>
              </a:rPr>
              <a:t>化粧品</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会社が</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a:p>
            <a:pPr>
              <a:lnSpc>
                <a:spcPts val="4840"/>
              </a:lnSpc>
            </a:pPr>
            <a:r>
              <a:rPr lang="en-US" altLang="ja-JP" sz="3200" b="1" dirty="0">
                <a:solidFill>
                  <a:srgbClr val="000099"/>
                </a:solidFill>
                <a:latin typeface="Hiragino Maru Gothic Pro W4" panose="020F0400000000000000" pitchFamily="34" charset="-128"/>
                <a:ea typeface="Hiragino Maru Gothic Pro W4" panose="020F0400000000000000" pitchFamily="34" charset="-128"/>
              </a:rPr>
              <a:t>20</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a:t>
            </a:r>
            <a:r>
              <a:rPr lang="en-US" altLang="ja-JP" sz="3200" b="1" dirty="0">
                <a:solidFill>
                  <a:srgbClr val="000099"/>
                </a:solidFill>
                <a:latin typeface="Hiragino Maru Gothic Pro W4" panose="020F0400000000000000" pitchFamily="34" charset="-128"/>
                <a:ea typeface="Hiragino Maru Gothic Pro W4" panose="020F0400000000000000" pitchFamily="34" charset="-128"/>
              </a:rPr>
              <a:t>80</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歳の</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a:p>
            <a:pPr>
              <a:lnSpc>
                <a:spcPts val="4840"/>
              </a:lnSpc>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約</a:t>
            </a:r>
            <a:r>
              <a:rPr lang="en-US" altLang="ja-JP" sz="3200" b="1" dirty="0">
                <a:solidFill>
                  <a:srgbClr val="000099"/>
                </a:solidFill>
                <a:latin typeface="Hiragino Maru Gothic Pro W4" panose="020F0400000000000000" pitchFamily="34" charset="-128"/>
                <a:ea typeface="Hiragino Maru Gothic Pro W4" panose="020F0400000000000000" pitchFamily="34" charset="-128"/>
              </a:rPr>
              <a:t>30</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万人の女性で</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a:p>
            <a:pPr>
              <a:lnSpc>
                <a:spcPts val="4840"/>
              </a:lnSpc>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肌の状態と</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a:p>
            <a:pPr>
              <a:lnSpc>
                <a:spcPts val="4840"/>
              </a:lnSpc>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タバコ</a:t>
            </a:r>
            <a:r>
              <a:rPr lang="ja-JP" altLang="en-US" sz="3200" b="1" dirty="0">
                <a:solidFill>
                  <a:srgbClr val="000099"/>
                </a:solidFill>
                <a:latin typeface="Hiragino Maru Gothic Pro W4" panose="020F0400000000000000" pitchFamily="34" charset="-128"/>
                <a:ea typeface="Hiragino Maru Gothic Pro W4" panose="020F0400000000000000" pitchFamily="34" charset="-128"/>
              </a:rPr>
              <a:t>の</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関係を</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a:p>
            <a:pPr>
              <a:lnSpc>
                <a:spcPts val="4840"/>
              </a:lnSpc>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調べました</a:t>
            </a:r>
            <a:r>
              <a:rPr lang="ja-JP" altLang="en-US" sz="3200" b="1" dirty="0">
                <a:solidFill>
                  <a:srgbClr val="000099"/>
                </a:solidFill>
                <a:latin typeface="Hiragino Maru Gothic Pro W4" panose="020F0400000000000000" pitchFamily="34" charset="-128"/>
                <a:ea typeface="Hiragino Maru Gothic Pro W4" panose="020F0400000000000000" pitchFamily="34" charset="-128"/>
              </a:rPr>
              <a:t>。</a:t>
            </a:r>
          </a:p>
        </p:txBody>
      </p:sp>
    </p:spTree>
    <p:extLst>
      <p:ext uri="{BB962C8B-B14F-4D97-AF65-F5344CB8AC3E}">
        <p14:creationId xmlns:p14="http://schemas.microsoft.com/office/powerpoint/2010/main" val="28845731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 name="図 2" descr="挿絵 が含まれている画像&#10;&#10;自動的に生成された説明">
            <a:extLst>
              <a:ext uri="{FF2B5EF4-FFF2-40B4-BE49-F238E27FC236}">
                <a16:creationId xmlns:a16="http://schemas.microsoft.com/office/drawing/2014/main" id="{35A00670-EF77-B74D-98DB-B9F7CA80FA8F}"/>
              </a:ext>
            </a:extLst>
          </p:cNvPr>
          <p:cNvPicPr>
            <a:picLocks noChangeAspect="1"/>
          </p:cNvPicPr>
          <p:nvPr/>
        </p:nvPicPr>
        <p:blipFill>
          <a:blip r:embed="rId3"/>
          <a:stretch>
            <a:fillRect/>
          </a:stretch>
        </p:blipFill>
        <p:spPr>
          <a:xfrm>
            <a:off x="5796136" y="2064702"/>
            <a:ext cx="3005111" cy="4676666"/>
          </a:xfrm>
          <a:prstGeom prst="rect">
            <a:avLst/>
          </a:prstGeom>
        </p:spPr>
      </p:pic>
      <p:sp>
        <p:nvSpPr>
          <p:cNvPr id="4" name="Rectangle 5">
            <a:extLst>
              <a:ext uri="{FF2B5EF4-FFF2-40B4-BE49-F238E27FC236}">
                <a16:creationId xmlns:a16="http://schemas.microsoft.com/office/drawing/2014/main" id="{119D9F83-C567-324E-8BA7-02EC20AF4F67}"/>
              </a:ext>
            </a:extLst>
          </p:cNvPr>
          <p:cNvSpPr>
            <a:spLocks noChangeArrowheads="1"/>
          </p:cNvSpPr>
          <p:nvPr/>
        </p:nvSpPr>
        <p:spPr bwMode="auto">
          <a:xfrm>
            <a:off x="241176" y="1844824"/>
            <a:ext cx="6444208" cy="5349926"/>
          </a:xfrm>
          <a:prstGeom prst="rect">
            <a:avLst/>
          </a:prstGeom>
          <a:noFill/>
          <a:ln w="12700" cap="sq">
            <a:noFill/>
            <a:miter lim="800000"/>
            <a:headEnd type="none" w="sm" len="sm"/>
            <a:tailEnd type="none" w="sm" len="sm"/>
          </a:ln>
        </p:spPr>
        <p:txBody>
          <a:bodyPr wrap="square">
            <a:spAutoFit/>
          </a:bodyPr>
          <a:lstStyle/>
          <a:p>
            <a:pPr>
              <a:lnSpc>
                <a:spcPts val="4600"/>
              </a:lnSpc>
            </a:pPr>
            <a:r>
              <a:rPr lang="ja-JP" altLang="en-US" sz="3200">
                <a:solidFill>
                  <a:srgbClr val="185836"/>
                </a:solidFill>
                <a:latin typeface="Hiragino Maru Gothic Pro W4" panose="020F0400000000000000" pitchFamily="34" charset="-128"/>
                <a:ea typeface="Hiragino Maru Gothic Pro W4" panose="020F0400000000000000" pitchFamily="34" charset="-128"/>
              </a:rPr>
              <a:t>１．未熟児が生まれやすい</a:t>
            </a:r>
            <a:br>
              <a:rPr lang="en-US" altLang="ja-JP" sz="3200" dirty="0">
                <a:solidFill>
                  <a:srgbClr val="FF0000"/>
                </a:solidFill>
                <a:latin typeface="Hiragino Maru Gothic Pro W4" panose="020F0400000000000000" pitchFamily="34" charset="-128"/>
                <a:ea typeface="Hiragino Maru Gothic Pro W4" panose="020F0400000000000000" pitchFamily="34" charset="-128"/>
              </a:rPr>
            </a:br>
            <a:r>
              <a:rPr lang="ja-JP" altLang="en-US" sz="3200">
                <a:solidFill>
                  <a:srgbClr val="185836"/>
                </a:solidFill>
                <a:latin typeface="Hiragino Maru Gothic Pro W4" panose="020F0400000000000000" pitchFamily="34" charset="-128"/>
                <a:ea typeface="Hiragino Maru Gothic Pro W4" panose="020F0400000000000000" pitchFamily="34" charset="-128"/>
              </a:rPr>
              <a:t>２．</a:t>
            </a:r>
            <a:r>
              <a:rPr lang="ja-JP" altLang="en-US" sz="3200" dirty="0">
                <a:solidFill>
                  <a:srgbClr val="185836"/>
                </a:solidFill>
                <a:latin typeface="Hiragino Maru Gothic Pro W4" panose="020F0400000000000000" pitchFamily="34" charset="-128"/>
                <a:ea typeface="Hiragino Maru Gothic Pro W4" panose="020F0400000000000000" pitchFamily="34" charset="-128"/>
              </a:rPr>
              <a:t>乳幼児</a:t>
            </a:r>
            <a:r>
              <a:rPr lang="ja-JP" altLang="en-US" sz="3200">
                <a:solidFill>
                  <a:srgbClr val="185836"/>
                </a:solidFill>
                <a:latin typeface="Hiragino Maru Gothic Pro W4" panose="020F0400000000000000" pitchFamily="34" charset="-128"/>
                <a:ea typeface="Hiragino Maru Gothic Pro W4" panose="020F0400000000000000" pitchFamily="34" charset="-128"/>
              </a:rPr>
              <a:t>突然死症候群</a:t>
            </a:r>
            <a:endParaRPr lang="en-US" altLang="ja-JP" sz="3200" dirty="0">
              <a:solidFill>
                <a:srgbClr val="185836"/>
              </a:solidFill>
              <a:latin typeface="Hiragino Maru Gothic Pro W4" panose="020F0400000000000000" pitchFamily="34" charset="-128"/>
              <a:ea typeface="Hiragino Maru Gothic Pro W4" panose="020F0400000000000000" pitchFamily="34" charset="-128"/>
            </a:endParaRPr>
          </a:p>
          <a:p>
            <a:pPr>
              <a:lnSpc>
                <a:spcPts val="4600"/>
              </a:lnSpc>
            </a:pPr>
            <a:r>
              <a:rPr lang="en-US" altLang="ja-JP" sz="3200" dirty="0">
                <a:solidFill>
                  <a:srgbClr val="185836"/>
                </a:solidFill>
                <a:latin typeface="Hiragino Maru Gothic Pro W4" panose="020F0400000000000000" pitchFamily="34" charset="-128"/>
                <a:ea typeface="Hiragino Maru Gothic Pro W4" panose="020F0400000000000000" pitchFamily="34" charset="-128"/>
              </a:rPr>
              <a:t>	</a:t>
            </a:r>
            <a:r>
              <a:rPr lang="en-US" altLang="ja-JP" sz="3200" dirty="0">
                <a:solidFill>
                  <a:srgbClr val="FF0000"/>
                </a:solidFill>
                <a:latin typeface="Hiragino Maru Gothic Pro W4" panose="020F0400000000000000" pitchFamily="34" charset="-128"/>
                <a:ea typeface="Hiragino Maru Gothic Pro W4" panose="020F0400000000000000" pitchFamily="34" charset="-128"/>
              </a:rPr>
              <a:t>(</a:t>
            </a:r>
            <a:r>
              <a:rPr lang="ja-JP" altLang="en-US" sz="3200">
                <a:solidFill>
                  <a:srgbClr val="FF0000"/>
                </a:solidFill>
                <a:latin typeface="Hiragino Maru Gothic Pro W4" panose="020F0400000000000000" pitchFamily="34" charset="-128"/>
                <a:ea typeface="Hiragino Maru Gothic Pro W4" panose="020F0400000000000000" pitchFamily="34" charset="-128"/>
              </a:rPr>
              <a:t>急に死んでしまう）</a:t>
            </a:r>
            <a:endParaRPr lang="ja-JP" altLang="en-US" sz="3200" dirty="0">
              <a:solidFill>
                <a:srgbClr val="FF0000"/>
              </a:solidFill>
              <a:latin typeface="Hiragino Maru Gothic Pro W4" panose="020F0400000000000000" pitchFamily="34" charset="-128"/>
              <a:ea typeface="Hiragino Maru Gothic Pro W4" panose="020F0400000000000000" pitchFamily="34" charset="-128"/>
            </a:endParaRPr>
          </a:p>
          <a:p>
            <a:pPr>
              <a:lnSpc>
                <a:spcPts val="4600"/>
              </a:lnSpc>
            </a:pPr>
            <a:r>
              <a:rPr lang="ja-JP" altLang="en-US" sz="3200" dirty="0">
                <a:solidFill>
                  <a:srgbClr val="185836"/>
                </a:solidFill>
                <a:latin typeface="Hiragino Maru Gothic Pro W4" panose="020F0400000000000000" pitchFamily="34" charset="-128"/>
                <a:ea typeface="Hiragino Maru Gothic Pro W4" panose="020F0400000000000000" pitchFamily="34" charset="-128"/>
              </a:rPr>
              <a:t>３．ぜんそくなど肺の病気に</a:t>
            </a:r>
            <a:endParaRPr lang="en-US" altLang="ja-JP" sz="3200" dirty="0">
              <a:solidFill>
                <a:srgbClr val="185836"/>
              </a:solidFill>
              <a:latin typeface="Hiragino Maru Gothic Pro W4" panose="020F0400000000000000" pitchFamily="34" charset="-128"/>
              <a:ea typeface="Hiragino Maru Gothic Pro W4" panose="020F0400000000000000" pitchFamily="34" charset="-128"/>
            </a:endParaRPr>
          </a:p>
          <a:p>
            <a:pPr>
              <a:lnSpc>
                <a:spcPts val="4600"/>
              </a:lnSpc>
            </a:pPr>
            <a:r>
              <a:rPr lang="ja-JP" altLang="en-US" sz="3200">
                <a:solidFill>
                  <a:srgbClr val="185836"/>
                </a:solidFill>
                <a:latin typeface="Hiragino Maru Gothic Pro W4" panose="020F0400000000000000" pitchFamily="34" charset="-128"/>
                <a:ea typeface="Hiragino Maru Gothic Pro W4" panose="020F0400000000000000" pitchFamily="34" charset="-128"/>
              </a:rPr>
              <a:t>　　なりやすい</a:t>
            </a:r>
            <a:br>
              <a:rPr lang="ja-JP" altLang="en-US" sz="3200">
                <a:solidFill>
                  <a:srgbClr val="185836"/>
                </a:solidFill>
                <a:latin typeface="Hiragino Maru Gothic Pro W4" panose="020F0400000000000000" pitchFamily="34" charset="-128"/>
                <a:ea typeface="Hiragino Maru Gothic Pro W4" panose="020F0400000000000000" pitchFamily="34" charset="-128"/>
              </a:rPr>
            </a:br>
            <a:r>
              <a:rPr lang="ja-JP" altLang="en-US" sz="3200">
                <a:solidFill>
                  <a:srgbClr val="185836"/>
                </a:solidFill>
                <a:latin typeface="Hiragino Maru Gothic Pro W4" panose="020F0400000000000000" pitchFamily="34" charset="-128"/>
                <a:ea typeface="Hiragino Maru Gothic Pro W4" panose="020F0400000000000000" pitchFamily="34" charset="-128"/>
              </a:rPr>
              <a:t>４．</a:t>
            </a:r>
            <a:r>
              <a:rPr lang="ja-JP" altLang="en-US" sz="3200" dirty="0">
                <a:solidFill>
                  <a:srgbClr val="185836"/>
                </a:solidFill>
                <a:latin typeface="Hiragino Maru Gothic Pro W4" panose="020F0400000000000000" pitchFamily="34" charset="-128"/>
                <a:ea typeface="Hiragino Maru Gothic Pro W4" panose="020F0400000000000000" pitchFamily="34" charset="-128"/>
              </a:rPr>
              <a:t>身長が</a:t>
            </a:r>
            <a:r>
              <a:rPr lang="ja-JP" altLang="en-US" sz="3200">
                <a:solidFill>
                  <a:srgbClr val="185836"/>
                </a:solidFill>
                <a:latin typeface="Hiragino Maru Gothic Pro W4" panose="020F0400000000000000" pitchFamily="34" charset="-128"/>
                <a:ea typeface="Hiragino Maru Gothic Pro W4" panose="020F0400000000000000" pitchFamily="34" charset="-128"/>
              </a:rPr>
              <a:t>伸びなくなる</a:t>
            </a:r>
            <a:br>
              <a:rPr lang="ja-JP" altLang="en-US" sz="3200">
                <a:solidFill>
                  <a:srgbClr val="185836"/>
                </a:solidFill>
                <a:latin typeface="Hiragino Maru Gothic Pro W4" panose="020F0400000000000000" pitchFamily="34" charset="-128"/>
                <a:ea typeface="Hiragino Maru Gothic Pro W4" panose="020F0400000000000000" pitchFamily="34" charset="-128"/>
              </a:rPr>
            </a:br>
            <a:r>
              <a:rPr lang="ja-JP" altLang="en-US" sz="3200">
                <a:solidFill>
                  <a:srgbClr val="185836"/>
                </a:solidFill>
                <a:latin typeface="Hiragino Maru Gothic Pro W4" panose="020F0400000000000000" pitchFamily="34" charset="-128"/>
                <a:ea typeface="Hiragino Maru Gothic Pro W4" panose="020F0400000000000000" pitchFamily="34" charset="-128"/>
              </a:rPr>
              <a:t>５．勉強に集中できない</a:t>
            </a:r>
            <a:br>
              <a:rPr lang="ja-JP" altLang="en-US" sz="3200">
                <a:solidFill>
                  <a:srgbClr val="185836"/>
                </a:solidFill>
                <a:latin typeface="Hiragino Maru Gothic Pro W4" panose="020F0400000000000000" pitchFamily="34" charset="-128"/>
                <a:ea typeface="Hiragino Maru Gothic Pro W4" panose="020F0400000000000000" pitchFamily="34" charset="-128"/>
              </a:rPr>
            </a:br>
            <a:r>
              <a:rPr lang="ja-JP" altLang="en-US" sz="3200">
                <a:solidFill>
                  <a:srgbClr val="185836"/>
                </a:solidFill>
                <a:latin typeface="Hiragino Maru Gothic Pro W4" panose="020F0400000000000000" pitchFamily="34" charset="-128"/>
                <a:ea typeface="Hiragino Maru Gothic Pro W4" panose="020F0400000000000000" pitchFamily="34" charset="-128"/>
              </a:rPr>
              <a:t>６．虫歯がふえる</a:t>
            </a:r>
            <a:br>
              <a:rPr lang="ja-JP" altLang="en-US" sz="3200" dirty="0">
                <a:solidFill>
                  <a:srgbClr val="185836"/>
                </a:solidFill>
                <a:latin typeface="Hiragino Maru Gothic Pro W4" panose="020F0400000000000000" pitchFamily="34" charset="-128"/>
                <a:ea typeface="Hiragino Maru Gothic Pro W4" panose="020F0400000000000000" pitchFamily="34" charset="-128"/>
              </a:rPr>
            </a:br>
            <a:endParaRPr lang="ja-JP" altLang="en-US" sz="3200" dirty="0">
              <a:solidFill>
                <a:srgbClr val="185836"/>
              </a:solidFill>
              <a:latin typeface="Hiragino Maru Gothic Pro W4" panose="020F0400000000000000" pitchFamily="34" charset="-128"/>
              <a:ea typeface="Hiragino Maru Gothic Pro W4" panose="020F0400000000000000" pitchFamily="34" charset="-128"/>
            </a:endParaRPr>
          </a:p>
        </p:txBody>
      </p:sp>
      <p:sp>
        <p:nvSpPr>
          <p:cNvPr id="6" name="角丸四角形 5">
            <a:extLst>
              <a:ext uri="{FF2B5EF4-FFF2-40B4-BE49-F238E27FC236}">
                <a16:creationId xmlns:a16="http://schemas.microsoft.com/office/drawing/2014/main" id="{8A241FAB-0866-BF41-8993-6F6C7804AE01}"/>
              </a:ext>
            </a:extLst>
          </p:cNvPr>
          <p:cNvSpPr/>
          <p:nvPr/>
        </p:nvSpPr>
        <p:spPr>
          <a:xfrm>
            <a:off x="520409" y="260648"/>
            <a:ext cx="6444208" cy="1368152"/>
          </a:xfrm>
          <a:prstGeom prst="roundRect">
            <a:avLst/>
          </a:prstGeom>
          <a:solidFill>
            <a:schemeClr val="accent4">
              <a:lumMod val="40000"/>
              <a:lumOff val="6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a:solidFill>
                  <a:schemeClr val="tx1"/>
                </a:solidFill>
                <a:latin typeface="Hiragino Maru Gothic Pro W4" panose="020F0400000000000000" pitchFamily="34" charset="-128"/>
                <a:ea typeface="Hiragino Maru Gothic Pro W4" panose="020F0400000000000000" pitchFamily="34" charset="-128"/>
              </a:rPr>
              <a:t>タバコは、赤ちゃんに</a:t>
            </a:r>
            <a:endParaRPr kumimoji="1" lang="en-US" altLang="ja-JP" sz="36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3600">
                <a:solidFill>
                  <a:schemeClr val="tx1"/>
                </a:solidFill>
                <a:latin typeface="Hiragino Maru Gothic Pro W4" panose="020F0400000000000000" pitchFamily="34" charset="-128"/>
                <a:ea typeface="Hiragino Maru Gothic Pro W4" panose="020F0400000000000000" pitchFamily="34" charset="-128"/>
              </a:rPr>
              <a:t>悪い影響を</a:t>
            </a:r>
            <a:r>
              <a:rPr lang="ja-JP" altLang="en-US" sz="3600">
                <a:solidFill>
                  <a:schemeClr val="tx1"/>
                </a:solidFill>
                <a:latin typeface="Hiragino Maru Gothic Pro W4" panose="020F0400000000000000" pitchFamily="34" charset="-128"/>
                <a:ea typeface="Hiragino Maru Gothic Pro W4" panose="020F0400000000000000" pitchFamily="34" charset="-128"/>
              </a:rPr>
              <a:t>与え</a:t>
            </a:r>
            <a:r>
              <a:rPr kumimoji="1" lang="ja-JP" altLang="en-US" sz="3600">
                <a:solidFill>
                  <a:schemeClr val="tx1"/>
                </a:solidFill>
                <a:latin typeface="Hiragino Maru Gothic Pro W4" panose="020F0400000000000000" pitchFamily="34" charset="-128"/>
                <a:ea typeface="Hiragino Maru Gothic Pro W4" panose="020F0400000000000000" pitchFamily="34" charset="-128"/>
              </a:rPr>
              <a:t>ます。</a:t>
            </a:r>
          </a:p>
        </p:txBody>
      </p:sp>
      <p:grpSp>
        <p:nvGrpSpPr>
          <p:cNvPr id="16" name="グループ化 15">
            <a:extLst>
              <a:ext uri="{FF2B5EF4-FFF2-40B4-BE49-F238E27FC236}">
                <a16:creationId xmlns:a16="http://schemas.microsoft.com/office/drawing/2014/main" id="{305C7DE8-BA98-4F4B-986A-AE87FB7C8A19}"/>
              </a:ext>
            </a:extLst>
          </p:cNvPr>
          <p:cNvGrpSpPr/>
          <p:nvPr/>
        </p:nvGrpSpPr>
        <p:grpSpPr>
          <a:xfrm>
            <a:off x="6015371" y="2466548"/>
            <a:ext cx="2730458" cy="2301239"/>
            <a:chOff x="4825705" y="4968240"/>
            <a:chExt cx="1127426" cy="1029390"/>
          </a:xfrm>
        </p:grpSpPr>
        <p:cxnSp>
          <p:nvCxnSpPr>
            <p:cNvPr id="9" name="直線コネクタ 8">
              <a:extLst>
                <a:ext uri="{FF2B5EF4-FFF2-40B4-BE49-F238E27FC236}">
                  <a16:creationId xmlns:a16="http://schemas.microsoft.com/office/drawing/2014/main" id="{9B8EDB33-0485-384E-928F-E2B8F77A0162}"/>
                </a:ext>
              </a:extLst>
            </p:cNvPr>
            <p:cNvCxnSpPr>
              <a:cxnSpLocks/>
            </p:cNvCxnSpPr>
            <p:nvPr/>
          </p:nvCxnSpPr>
          <p:spPr>
            <a:xfrm>
              <a:off x="4825705" y="4968240"/>
              <a:ext cx="1127426" cy="1029390"/>
            </a:xfrm>
            <a:prstGeom prst="line">
              <a:avLst/>
            </a:prstGeom>
            <a:ln w="1143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8C307D00-A77D-2D4C-8912-70F9E256301A}"/>
                </a:ext>
              </a:extLst>
            </p:cNvPr>
            <p:cNvCxnSpPr>
              <a:cxnSpLocks/>
            </p:cNvCxnSpPr>
            <p:nvPr/>
          </p:nvCxnSpPr>
          <p:spPr>
            <a:xfrm flipH="1">
              <a:off x="4825705" y="4968240"/>
              <a:ext cx="1127426" cy="1029390"/>
            </a:xfrm>
            <a:prstGeom prst="line">
              <a:avLst/>
            </a:prstGeom>
            <a:ln w="1143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73814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妊娠">
            <a:extLst>
              <a:ext uri="{FF2B5EF4-FFF2-40B4-BE49-F238E27FC236}">
                <a16:creationId xmlns:a16="http://schemas.microsoft.com/office/drawing/2014/main" id="{2DE00184-B56D-154A-BB5F-E47895D0CCD0}"/>
              </a:ext>
            </a:extLst>
          </p:cNvPr>
          <p:cNvPicPr>
            <a:picLocks noChangeAspect="1" noChangeArrowheads="1"/>
          </p:cNvPicPr>
          <p:nvPr/>
        </p:nvPicPr>
        <p:blipFill>
          <a:blip r:embed="rId3" cstate="print"/>
          <a:srcRect/>
          <a:stretch>
            <a:fillRect/>
          </a:stretch>
        </p:blipFill>
        <p:spPr bwMode="auto">
          <a:xfrm>
            <a:off x="5545154" y="935831"/>
            <a:ext cx="3321742" cy="5805537"/>
          </a:xfrm>
          <a:prstGeom prst="rect">
            <a:avLst/>
          </a:prstGeom>
          <a:noFill/>
          <a:ln w="9525">
            <a:noFill/>
            <a:miter lim="800000"/>
            <a:headEnd/>
            <a:tailEnd/>
          </a:ln>
        </p:spPr>
      </p:pic>
      <p:sp>
        <p:nvSpPr>
          <p:cNvPr id="4" name="テキスト ボックス 3">
            <a:extLst>
              <a:ext uri="{FF2B5EF4-FFF2-40B4-BE49-F238E27FC236}">
                <a16:creationId xmlns:a16="http://schemas.microsoft.com/office/drawing/2014/main" id="{4768D341-2028-1649-981F-7CD31C90D498}"/>
              </a:ext>
            </a:extLst>
          </p:cNvPr>
          <p:cNvSpPr txBox="1"/>
          <p:nvPr/>
        </p:nvSpPr>
        <p:spPr>
          <a:xfrm>
            <a:off x="539552" y="935830"/>
            <a:ext cx="4306968" cy="3285258"/>
          </a:xfrm>
          <a:prstGeom prst="rect">
            <a:avLst/>
          </a:prstGeom>
          <a:solidFill>
            <a:schemeClr val="accent4">
              <a:lumMod val="20000"/>
              <a:lumOff val="80000"/>
            </a:schemeClr>
          </a:solidFill>
        </p:spPr>
        <p:txBody>
          <a:bodyPr wrap="square" rtlCol="0">
            <a:spAutoFit/>
          </a:bodyPr>
          <a:lstStyle/>
          <a:p>
            <a:pPr algn="ctr">
              <a:lnSpc>
                <a:spcPts val="4240"/>
              </a:lnSpc>
            </a:pPr>
            <a:r>
              <a:rPr kumimoji="1" lang="ja-JP" altLang="en-US" sz="3000">
                <a:solidFill>
                  <a:srgbClr val="FF0000"/>
                </a:solidFill>
                <a:latin typeface="Hiragino Maru Gothic Pro W4" panose="020F0400000000000000" pitchFamily="34" charset="-128"/>
                <a:ea typeface="Hiragino Maru Gothic Pro W4" panose="020F0400000000000000" pitchFamily="34" charset="-128"/>
              </a:rPr>
              <a:t>妊娠している女性が</a:t>
            </a:r>
            <a:endParaRPr kumimoji="1" lang="en-US" altLang="ja-JP" sz="3000" dirty="0">
              <a:solidFill>
                <a:srgbClr val="FF0000"/>
              </a:solidFill>
              <a:latin typeface="Hiragino Maru Gothic Pro W4" panose="020F0400000000000000" pitchFamily="34" charset="-128"/>
              <a:ea typeface="Hiragino Maru Gothic Pro W4" panose="020F0400000000000000" pitchFamily="34" charset="-128"/>
            </a:endParaRPr>
          </a:p>
          <a:p>
            <a:pPr algn="ctr">
              <a:lnSpc>
                <a:spcPts val="4240"/>
              </a:lnSpc>
            </a:pPr>
            <a:r>
              <a:rPr kumimoji="1" lang="ja-JP" altLang="en-US" sz="3000">
                <a:solidFill>
                  <a:srgbClr val="FF0000"/>
                </a:solidFill>
                <a:latin typeface="Hiragino Maru Gothic Pro W4" panose="020F0400000000000000" pitchFamily="34" charset="-128"/>
                <a:ea typeface="Hiragino Maru Gothic Pro W4" panose="020F0400000000000000" pitchFamily="34" charset="-128"/>
              </a:rPr>
              <a:t>タバコを吸うと、</a:t>
            </a:r>
            <a:endParaRPr kumimoji="1" lang="en-US" altLang="ja-JP" sz="3000" dirty="0">
              <a:solidFill>
                <a:srgbClr val="FF0000"/>
              </a:solidFill>
              <a:latin typeface="Hiragino Maru Gothic Pro W4" panose="020F0400000000000000" pitchFamily="34" charset="-128"/>
              <a:ea typeface="Hiragino Maru Gothic Pro W4" panose="020F0400000000000000" pitchFamily="34" charset="-128"/>
            </a:endParaRPr>
          </a:p>
          <a:p>
            <a:pPr algn="ctr">
              <a:lnSpc>
                <a:spcPts val="4240"/>
              </a:lnSpc>
            </a:pPr>
            <a:r>
              <a:rPr kumimoji="1" lang="ja-JP" altLang="en-US" sz="3000">
                <a:solidFill>
                  <a:srgbClr val="FF0000"/>
                </a:solidFill>
                <a:latin typeface="Hiragino Maru Gothic Pro W4" panose="020F0400000000000000" pitchFamily="34" charset="-128"/>
                <a:ea typeface="Hiragino Maru Gothic Pro W4" panose="020F0400000000000000" pitchFamily="34" charset="-128"/>
              </a:rPr>
              <a:t>知らないうちに</a:t>
            </a:r>
            <a:endParaRPr kumimoji="1" lang="en-US" altLang="ja-JP" sz="3000" dirty="0">
              <a:solidFill>
                <a:srgbClr val="FF0000"/>
              </a:solidFill>
              <a:latin typeface="Hiragino Maru Gothic Pro W4" panose="020F0400000000000000" pitchFamily="34" charset="-128"/>
              <a:ea typeface="Hiragino Maru Gothic Pro W4" panose="020F0400000000000000" pitchFamily="34" charset="-128"/>
            </a:endParaRPr>
          </a:p>
          <a:p>
            <a:pPr algn="ctr">
              <a:lnSpc>
                <a:spcPts val="4240"/>
              </a:lnSpc>
            </a:pPr>
            <a:r>
              <a:rPr kumimoji="1" lang="ja-JP" altLang="en-US" sz="3000">
                <a:solidFill>
                  <a:srgbClr val="FF0000"/>
                </a:solidFill>
                <a:latin typeface="Hiragino Maru Gothic Pro W4" panose="020F0400000000000000" pitchFamily="34" charset="-128"/>
                <a:ea typeface="Hiragino Maru Gothic Pro W4" panose="020F0400000000000000" pitchFamily="34" charset="-128"/>
              </a:rPr>
              <a:t>大切な赤ちゃんにも</a:t>
            </a:r>
            <a:endParaRPr kumimoji="1" lang="en-US" altLang="ja-JP" sz="3000" dirty="0">
              <a:solidFill>
                <a:srgbClr val="FF0000"/>
              </a:solidFill>
              <a:latin typeface="Hiragino Maru Gothic Pro W4" panose="020F0400000000000000" pitchFamily="34" charset="-128"/>
              <a:ea typeface="Hiragino Maru Gothic Pro W4" panose="020F0400000000000000" pitchFamily="34" charset="-128"/>
            </a:endParaRPr>
          </a:p>
          <a:p>
            <a:pPr algn="ctr">
              <a:lnSpc>
                <a:spcPts val="4240"/>
              </a:lnSpc>
            </a:pPr>
            <a:r>
              <a:rPr kumimoji="1" lang="ja-JP" altLang="en-US" sz="3000">
                <a:solidFill>
                  <a:srgbClr val="FF0000"/>
                </a:solidFill>
                <a:latin typeface="Hiragino Maru Gothic Pro W4" panose="020F0400000000000000" pitchFamily="34" charset="-128"/>
                <a:ea typeface="Hiragino Maru Gothic Pro W4" panose="020F0400000000000000" pitchFamily="34" charset="-128"/>
              </a:rPr>
              <a:t>タバコを吸わせて</a:t>
            </a:r>
            <a:endParaRPr kumimoji="1" lang="en-US" altLang="ja-JP" sz="3000" dirty="0">
              <a:solidFill>
                <a:srgbClr val="FF0000"/>
              </a:solidFill>
              <a:latin typeface="Hiragino Maru Gothic Pro W4" panose="020F0400000000000000" pitchFamily="34" charset="-128"/>
              <a:ea typeface="Hiragino Maru Gothic Pro W4" panose="020F0400000000000000" pitchFamily="34" charset="-128"/>
            </a:endParaRPr>
          </a:p>
          <a:p>
            <a:pPr algn="ctr">
              <a:lnSpc>
                <a:spcPts val="4240"/>
              </a:lnSpc>
            </a:pPr>
            <a:r>
              <a:rPr kumimoji="1" lang="ja-JP" altLang="en-US" sz="3000">
                <a:solidFill>
                  <a:srgbClr val="FF0000"/>
                </a:solidFill>
                <a:latin typeface="Hiragino Maru Gothic Pro W4" panose="020F0400000000000000" pitchFamily="34" charset="-128"/>
                <a:ea typeface="Hiragino Maru Gothic Pro W4" panose="020F0400000000000000" pitchFamily="34" charset="-128"/>
              </a:rPr>
              <a:t>しまっています！</a:t>
            </a:r>
          </a:p>
        </p:txBody>
      </p:sp>
      <p:pic>
        <p:nvPicPr>
          <p:cNvPr id="6" name="図 5" descr="挿絵 が含まれている画像&#10;&#10;自動的に生成された説明">
            <a:extLst>
              <a:ext uri="{FF2B5EF4-FFF2-40B4-BE49-F238E27FC236}">
                <a16:creationId xmlns:a16="http://schemas.microsoft.com/office/drawing/2014/main" id="{B696ADBE-8B04-0F46-B697-838DE98F0D8A}"/>
              </a:ext>
            </a:extLst>
          </p:cNvPr>
          <p:cNvPicPr>
            <a:picLocks noChangeAspect="1"/>
          </p:cNvPicPr>
          <p:nvPr/>
        </p:nvPicPr>
        <p:blipFill>
          <a:blip r:embed="rId4"/>
          <a:stretch>
            <a:fillRect/>
          </a:stretch>
        </p:blipFill>
        <p:spPr>
          <a:xfrm>
            <a:off x="138863" y="4345384"/>
            <a:ext cx="2120900" cy="2540000"/>
          </a:xfrm>
          <a:prstGeom prst="rect">
            <a:avLst/>
          </a:prstGeom>
        </p:spPr>
      </p:pic>
      <p:sp>
        <p:nvSpPr>
          <p:cNvPr id="7" name="四角形吹き出し 6">
            <a:extLst>
              <a:ext uri="{FF2B5EF4-FFF2-40B4-BE49-F238E27FC236}">
                <a16:creationId xmlns:a16="http://schemas.microsoft.com/office/drawing/2014/main" id="{D21EE305-6BCD-E049-9C12-2EAE2914EE55}"/>
              </a:ext>
            </a:extLst>
          </p:cNvPr>
          <p:cNvSpPr/>
          <p:nvPr/>
        </p:nvSpPr>
        <p:spPr>
          <a:xfrm>
            <a:off x="2382982" y="4825675"/>
            <a:ext cx="2561545" cy="1579418"/>
          </a:xfrm>
          <a:prstGeom prst="wedgeRectCallout">
            <a:avLst>
              <a:gd name="adj1" fmla="val -80602"/>
              <a:gd name="adj2" fmla="val -2318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a:solidFill>
                  <a:schemeClr val="tx1"/>
                </a:solidFill>
                <a:latin typeface="Hiragino Maru Gothic Pro W4" panose="020F0400000000000000" pitchFamily="34" charset="-128"/>
                <a:ea typeface="Hiragino Maru Gothic Pro W4" panose="020F0400000000000000" pitchFamily="34" charset="-128"/>
              </a:rPr>
              <a:t>絶対に</a:t>
            </a:r>
            <a:endParaRPr kumimoji="1" lang="en-US" altLang="ja-JP" sz="3200" b="1"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3200" b="1">
                <a:solidFill>
                  <a:schemeClr val="tx1"/>
                </a:solidFill>
                <a:latin typeface="Hiragino Maru Gothic Pro W4" panose="020F0400000000000000" pitchFamily="34" charset="-128"/>
                <a:ea typeface="Hiragino Maru Gothic Pro W4" panose="020F0400000000000000" pitchFamily="34" charset="-128"/>
              </a:rPr>
              <a:t>すわないで</a:t>
            </a:r>
            <a:r>
              <a:rPr kumimoji="1" lang="en-US" altLang="ja-JP" sz="3200" b="1" dirty="0">
                <a:solidFill>
                  <a:schemeClr val="tx1"/>
                </a:solidFill>
                <a:latin typeface="Hiragino Maru Gothic Pro W4" panose="020F0400000000000000" pitchFamily="34" charset="-128"/>
                <a:ea typeface="Hiragino Maru Gothic Pro W4" panose="020F0400000000000000" pitchFamily="34" charset="-128"/>
              </a:rPr>
              <a:t>!!</a:t>
            </a:r>
            <a:endParaRPr kumimoji="1" lang="ja-JP" altLang="en-US" sz="3200" b="1">
              <a:solidFill>
                <a:schemeClr val="tx1"/>
              </a:solidFill>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22A0DAB3-31F1-FD43-B982-13871DEAD71D}"/>
              </a:ext>
            </a:extLst>
          </p:cNvPr>
          <p:cNvSpPr txBox="1"/>
          <p:nvPr/>
        </p:nvSpPr>
        <p:spPr>
          <a:xfrm>
            <a:off x="368638" y="188640"/>
            <a:ext cx="8163802" cy="553998"/>
          </a:xfrm>
          <a:prstGeom prst="rect">
            <a:avLst/>
          </a:prstGeom>
          <a:solidFill>
            <a:schemeClr val="bg1"/>
          </a:solidFill>
        </p:spPr>
        <p:txBody>
          <a:bodyPr wrap="square" rtlCol="0">
            <a:spAutoFit/>
          </a:bodyPr>
          <a:lstStyle/>
          <a:p>
            <a:r>
              <a:rPr lang="en-US" altLang="ja-JP" sz="3000" dirty="0">
                <a:latin typeface="Hiragino Maru Gothic Pro W4" panose="020F0400000000000000" pitchFamily="34" charset="-128"/>
                <a:ea typeface="Hiragino Maru Gothic Pro W4" panose="020F0400000000000000" pitchFamily="34" charset="-128"/>
              </a:rPr>
              <a:t>20</a:t>
            </a:r>
            <a:r>
              <a:rPr lang="ja-JP" altLang="en-US" sz="3000">
                <a:latin typeface="Hiragino Maru Gothic Pro W4" panose="020F0400000000000000" pitchFamily="34" charset="-128"/>
                <a:ea typeface="Hiragino Maru Gothic Pro W4" panose="020F0400000000000000" pitchFamily="34" charset="-128"/>
              </a:rPr>
              <a:t>代の女性の喫煙者が増えていて、心配です。</a:t>
            </a:r>
            <a:endParaRPr kumimoji="1" lang="ja-JP" altLang="en-US" sz="3000">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26437920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スライド番号プレースホルダ 3"/>
          <p:cNvSpPr>
            <a:spLocks noGrp="1"/>
          </p:cNvSpPr>
          <p:nvPr>
            <p:ph type="sldNum" sz="quarter" idx="12"/>
          </p:nvPr>
        </p:nvSpPr>
        <p:spPr>
          <a:noFill/>
        </p:spPr>
        <p:txBody>
          <a:bodyPr/>
          <a:lstStyle/>
          <a:p>
            <a:fld id="{04732C9F-3A81-47C8-8C3C-90091E9CC31A}" type="slidenum">
              <a:rPr lang="en-US" altLang="ja-JP" smtClean="0">
                <a:latin typeface="Hiragino Maru Gothic Pro W4" panose="020F0400000000000000" pitchFamily="34" charset="-128"/>
                <a:ea typeface="Hiragino Maru Gothic Pro W4" panose="020F0400000000000000" pitchFamily="34" charset="-128"/>
              </a:rPr>
              <a:pPr/>
              <a:t>37</a:t>
            </a:fld>
            <a:endParaRPr lang="en-US" altLang="ja-JP">
              <a:latin typeface="Hiragino Maru Gothic Pro W4" panose="020F0400000000000000" pitchFamily="34" charset="-128"/>
              <a:ea typeface="Hiragino Maru Gothic Pro W4" panose="020F0400000000000000" pitchFamily="34" charset="-128"/>
            </a:endParaRPr>
          </a:p>
        </p:txBody>
      </p:sp>
      <p:sp>
        <p:nvSpPr>
          <p:cNvPr id="39939" name="Text Box 6"/>
          <p:cNvSpPr txBox="1">
            <a:spLocks noChangeArrowheads="1"/>
          </p:cNvSpPr>
          <p:nvPr/>
        </p:nvSpPr>
        <p:spPr bwMode="auto">
          <a:xfrm>
            <a:off x="338063" y="4533899"/>
            <a:ext cx="4617967" cy="1847429"/>
          </a:xfrm>
          <a:prstGeom prst="rect">
            <a:avLst/>
          </a:prstGeom>
          <a:solidFill>
            <a:schemeClr val="accent4">
              <a:lumMod val="20000"/>
              <a:lumOff val="80000"/>
            </a:schemeClr>
          </a:solidFill>
          <a:ln w="31750" cap="sq">
            <a:solidFill>
              <a:srgbClr val="0432FF"/>
            </a:solidFill>
            <a:miter lim="800000"/>
            <a:headEnd type="none" w="sm" len="sm"/>
            <a:tailEnd type="none" w="sm" len="sm"/>
          </a:ln>
        </p:spPr>
        <p:txBody>
          <a:bodyPr wrap="square">
            <a:spAutoFit/>
          </a:bodyPr>
          <a:lstStyle/>
          <a:p>
            <a:pPr>
              <a:lnSpc>
                <a:spcPts val="3480"/>
              </a:lnSpc>
            </a:pPr>
            <a:r>
              <a:rPr lang="ja-JP" altLang="en-US" sz="2400">
                <a:solidFill>
                  <a:srgbClr val="000099"/>
                </a:solidFill>
                <a:latin typeface="Hiragino Maru Gothic Pro W4" panose="020F0400000000000000" pitchFamily="34" charset="-128"/>
                <a:ea typeface="Hiragino Maru Gothic Pro W4" panose="020F0400000000000000" pitchFamily="34" charset="-128"/>
              </a:rPr>
              <a:t>タバコによる</a:t>
            </a:r>
            <a:endParaRPr lang="en-US" altLang="ja-JP" sz="2400" dirty="0">
              <a:solidFill>
                <a:srgbClr val="000099"/>
              </a:solidFill>
              <a:latin typeface="Hiragino Maru Gothic Pro W4" panose="020F0400000000000000" pitchFamily="34" charset="-128"/>
              <a:ea typeface="Hiragino Maru Gothic Pro W4" panose="020F0400000000000000" pitchFamily="34" charset="-128"/>
            </a:endParaRPr>
          </a:p>
          <a:p>
            <a:pPr>
              <a:lnSpc>
                <a:spcPts val="3480"/>
              </a:lnSpc>
            </a:pPr>
            <a:r>
              <a:rPr lang="ja-JP" altLang="en-US" sz="2400">
                <a:solidFill>
                  <a:srgbClr val="000099"/>
                </a:solidFill>
                <a:latin typeface="Hiragino Maru Gothic Pro W4" panose="020F0400000000000000" pitchFamily="34" charset="-128"/>
                <a:ea typeface="Hiragino Maru Gothic Pro W4" panose="020F0400000000000000" pitchFamily="34" charset="-128"/>
              </a:rPr>
              <a:t>ストレス解消は、</a:t>
            </a:r>
            <a:endParaRPr lang="en-US" altLang="ja-JP" sz="2400" dirty="0">
              <a:solidFill>
                <a:srgbClr val="000099"/>
              </a:solidFill>
              <a:latin typeface="Hiragino Maru Gothic Pro W4" panose="020F0400000000000000" pitchFamily="34" charset="-128"/>
              <a:ea typeface="Hiragino Maru Gothic Pro W4" panose="020F0400000000000000" pitchFamily="34" charset="-128"/>
            </a:endParaRPr>
          </a:p>
          <a:p>
            <a:pPr>
              <a:lnSpc>
                <a:spcPts val="3480"/>
              </a:lnSpc>
            </a:pPr>
            <a:r>
              <a:rPr lang="ja-JP" altLang="en-US" sz="2400">
                <a:solidFill>
                  <a:srgbClr val="000099"/>
                </a:solidFill>
                <a:latin typeface="Hiragino Maru Gothic Pro W4" panose="020F0400000000000000" pitchFamily="34" charset="-128"/>
                <a:ea typeface="Hiragino Maru Gothic Pro W4" panose="020F0400000000000000" pitchFamily="34" charset="-128"/>
              </a:rPr>
              <a:t>タバコ</a:t>
            </a:r>
            <a:r>
              <a:rPr lang="ja-JP" altLang="en-US" sz="2400" dirty="0">
                <a:solidFill>
                  <a:srgbClr val="000099"/>
                </a:solidFill>
                <a:latin typeface="Hiragino Maru Gothic Pro W4" panose="020F0400000000000000" pitchFamily="34" charset="-128"/>
                <a:ea typeface="Hiragino Maru Gothic Pro W4" panose="020F0400000000000000" pitchFamily="34" charset="-128"/>
              </a:rPr>
              <a:t>の禁断症状の</a:t>
            </a:r>
            <a:r>
              <a:rPr lang="ja-JP" altLang="en-US" sz="2400">
                <a:solidFill>
                  <a:srgbClr val="000099"/>
                </a:solidFill>
                <a:latin typeface="Hiragino Maru Gothic Pro W4" panose="020F0400000000000000" pitchFamily="34" charset="-128"/>
                <a:ea typeface="Hiragino Maru Gothic Pro W4" panose="020F0400000000000000" pitchFamily="34" charset="-128"/>
              </a:rPr>
              <a:t>ストレスを</a:t>
            </a:r>
            <a:endParaRPr lang="en-US" altLang="ja-JP" sz="2400" dirty="0">
              <a:solidFill>
                <a:srgbClr val="000099"/>
              </a:solidFill>
              <a:latin typeface="Hiragino Maru Gothic Pro W4" panose="020F0400000000000000" pitchFamily="34" charset="-128"/>
              <a:ea typeface="Hiragino Maru Gothic Pro W4" panose="020F0400000000000000" pitchFamily="34" charset="-128"/>
            </a:endParaRPr>
          </a:p>
          <a:p>
            <a:pPr>
              <a:lnSpc>
                <a:spcPts val="3480"/>
              </a:lnSpc>
            </a:pPr>
            <a:r>
              <a:rPr lang="ja-JP" altLang="en-US" sz="2400">
                <a:solidFill>
                  <a:srgbClr val="000099"/>
                </a:solidFill>
                <a:latin typeface="Hiragino Maru Gothic Pro W4" panose="020F0400000000000000" pitchFamily="34" charset="-128"/>
                <a:ea typeface="Hiragino Maru Gothic Pro W4" panose="020F0400000000000000" pitchFamily="34" charset="-128"/>
              </a:rPr>
              <a:t>解消</a:t>
            </a:r>
            <a:r>
              <a:rPr lang="ja-JP" altLang="en-US" sz="2400" dirty="0">
                <a:solidFill>
                  <a:srgbClr val="000099"/>
                </a:solidFill>
                <a:latin typeface="Hiragino Maru Gothic Pro W4" panose="020F0400000000000000" pitchFamily="34" charset="-128"/>
                <a:ea typeface="Hiragino Maru Gothic Pro W4" panose="020F0400000000000000" pitchFamily="34" charset="-128"/>
              </a:rPr>
              <a:t>させる</a:t>
            </a:r>
            <a:r>
              <a:rPr lang="ja-JP" altLang="en-US" sz="2400">
                <a:solidFill>
                  <a:srgbClr val="000099"/>
                </a:solidFill>
                <a:latin typeface="Hiragino Maru Gothic Pro W4" panose="020F0400000000000000" pitchFamily="34" charset="-128"/>
                <a:ea typeface="Hiragino Maru Gothic Pro W4" panose="020F0400000000000000" pitchFamily="34" charset="-128"/>
              </a:rPr>
              <a:t>だけ。</a:t>
            </a:r>
            <a:endParaRPr lang="en-US" altLang="ja-JP" sz="2400" dirty="0">
              <a:solidFill>
                <a:srgbClr val="000099"/>
              </a:solidFill>
              <a:latin typeface="Hiragino Maru Gothic Pro W4" panose="020F0400000000000000" pitchFamily="34" charset="-128"/>
              <a:ea typeface="Hiragino Maru Gothic Pro W4" panose="020F0400000000000000" pitchFamily="34" charset="-128"/>
            </a:endParaRPr>
          </a:p>
        </p:txBody>
      </p:sp>
      <p:pic>
        <p:nvPicPr>
          <p:cNvPr id="3" name="図 2" descr="挿絵 が含まれている画像&#10;&#10;自動的に生成された説明">
            <a:extLst>
              <a:ext uri="{FF2B5EF4-FFF2-40B4-BE49-F238E27FC236}">
                <a16:creationId xmlns:a16="http://schemas.microsoft.com/office/drawing/2014/main" id="{D966F270-4C20-8E44-8999-D7F1CCC91F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3713774"/>
            <a:ext cx="3816424" cy="2928202"/>
          </a:xfrm>
          <a:prstGeom prst="rect">
            <a:avLst/>
          </a:prstGeom>
        </p:spPr>
      </p:pic>
      <p:sp>
        <p:nvSpPr>
          <p:cNvPr id="4" name="テキスト ボックス 3">
            <a:extLst>
              <a:ext uri="{FF2B5EF4-FFF2-40B4-BE49-F238E27FC236}">
                <a16:creationId xmlns:a16="http://schemas.microsoft.com/office/drawing/2014/main" id="{530F0DBE-DF4D-604C-828D-EE889D10EC0F}"/>
              </a:ext>
            </a:extLst>
          </p:cNvPr>
          <p:cNvSpPr txBox="1"/>
          <p:nvPr/>
        </p:nvSpPr>
        <p:spPr>
          <a:xfrm>
            <a:off x="356642" y="334908"/>
            <a:ext cx="8032968" cy="646331"/>
          </a:xfrm>
          <a:prstGeom prst="rect">
            <a:avLst/>
          </a:prstGeom>
          <a:solidFill>
            <a:schemeClr val="accent4">
              <a:lumMod val="20000"/>
              <a:lumOff val="80000"/>
            </a:schemeClr>
          </a:solidFill>
          <a:ln w="38100">
            <a:solidFill>
              <a:srgbClr val="FF0000"/>
            </a:solidFill>
          </a:ln>
        </p:spPr>
        <p:txBody>
          <a:bodyPr wrap="none" rtlCol="0">
            <a:spAutoFit/>
          </a:bodyPr>
          <a:lstStyle/>
          <a:p>
            <a:r>
              <a:rPr kumimoji="1" lang="ja-JP" altLang="en-US" sz="3600">
                <a:latin typeface="Hiragino Maru Gothic Pro W4" panose="020F0400000000000000" pitchFamily="34" charset="-128"/>
                <a:ea typeface="Hiragino Maru Gothic Pro W4" panose="020F0400000000000000" pitchFamily="34" charset="-128"/>
              </a:rPr>
              <a:t>タバコはストレス解消にはなりません</a:t>
            </a:r>
          </a:p>
        </p:txBody>
      </p:sp>
      <p:sp>
        <p:nvSpPr>
          <p:cNvPr id="5" name="テキスト ボックス 4">
            <a:extLst>
              <a:ext uri="{FF2B5EF4-FFF2-40B4-BE49-F238E27FC236}">
                <a16:creationId xmlns:a16="http://schemas.microsoft.com/office/drawing/2014/main" id="{40D8C9B5-FC49-834C-B33F-34AA47942ED9}"/>
              </a:ext>
            </a:extLst>
          </p:cNvPr>
          <p:cNvSpPr txBox="1"/>
          <p:nvPr/>
        </p:nvSpPr>
        <p:spPr>
          <a:xfrm>
            <a:off x="251520" y="1354995"/>
            <a:ext cx="8905002" cy="2752677"/>
          </a:xfrm>
          <a:prstGeom prst="rect">
            <a:avLst/>
          </a:prstGeom>
          <a:noFill/>
        </p:spPr>
        <p:txBody>
          <a:bodyPr wrap="none" rtlCol="0">
            <a:spAutoFit/>
          </a:bodyPr>
          <a:lstStyle/>
          <a:p>
            <a:pPr>
              <a:lnSpc>
                <a:spcPts val="4240"/>
              </a:lnSpc>
            </a:pPr>
            <a:r>
              <a:rPr kumimoji="1" lang="ja-JP" altLang="en-US" sz="3400">
                <a:latin typeface="Hiragino Maru Gothic Pro W4" panose="020F0400000000000000" pitchFamily="34" charset="-128"/>
                <a:ea typeface="Hiragino Maru Gothic Pro W4" panose="020F0400000000000000" pitchFamily="34" charset="-128"/>
              </a:rPr>
              <a:t>タバコを吸う</a:t>
            </a:r>
            <a:endParaRPr kumimoji="1" lang="en-US" altLang="ja-JP" sz="3400" dirty="0">
              <a:latin typeface="Hiragino Maru Gothic Pro W4" panose="020F0400000000000000" pitchFamily="34" charset="-128"/>
              <a:ea typeface="Hiragino Maru Gothic Pro W4" panose="020F0400000000000000" pitchFamily="34" charset="-128"/>
            </a:endParaRPr>
          </a:p>
          <a:p>
            <a:pPr>
              <a:lnSpc>
                <a:spcPts val="4240"/>
              </a:lnSpc>
            </a:pPr>
            <a:endParaRPr kumimoji="1" lang="en-US" altLang="ja-JP" sz="3400" dirty="0">
              <a:latin typeface="Hiragino Maru Gothic Pro W4" panose="020F0400000000000000" pitchFamily="34" charset="-128"/>
              <a:ea typeface="Hiragino Maru Gothic Pro W4" panose="020F0400000000000000" pitchFamily="34" charset="-128"/>
            </a:endParaRPr>
          </a:p>
          <a:p>
            <a:pPr>
              <a:lnSpc>
                <a:spcPts val="4240"/>
              </a:lnSpc>
            </a:pPr>
            <a:r>
              <a:rPr lang="ja-JP" altLang="en-US" sz="3400">
                <a:latin typeface="Hiragino Maru Gothic Pro W4" panose="020F0400000000000000" pitchFamily="34" charset="-128"/>
                <a:ea typeface="Hiragino Maru Gothic Pro W4" panose="020F0400000000000000" pitchFamily="34" charset="-128"/>
              </a:rPr>
              <a:t>タバコがきれると</a:t>
            </a:r>
            <a:r>
              <a:rPr kumimoji="1" lang="ja-JP" altLang="en-US" sz="3400">
                <a:latin typeface="Hiragino Maru Gothic Pro W4" panose="020F0400000000000000" pitchFamily="34" charset="-128"/>
                <a:ea typeface="Hiragino Maru Gothic Pro W4" panose="020F0400000000000000" pitchFamily="34" charset="-128"/>
              </a:rPr>
              <a:t>イライラする（禁断症状）</a:t>
            </a:r>
            <a:endParaRPr kumimoji="1" lang="en-US" altLang="ja-JP" sz="3400" dirty="0">
              <a:latin typeface="Hiragino Maru Gothic Pro W4" panose="020F0400000000000000" pitchFamily="34" charset="-128"/>
              <a:ea typeface="Hiragino Maru Gothic Pro W4" panose="020F0400000000000000" pitchFamily="34" charset="-128"/>
            </a:endParaRPr>
          </a:p>
          <a:p>
            <a:pPr>
              <a:lnSpc>
                <a:spcPts val="4240"/>
              </a:lnSpc>
            </a:pPr>
            <a:endParaRPr kumimoji="1" lang="en-US" altLang="ja-JP" sz="3400" dirty="0">
              <a:latin typeface="Hiragino Maru Gothic Pro W4" panose="020F0400000000000000" pitchFamily="34" charset="-128"/>
              <a:ea typeface="Hiragino Maru Gothic Pro W4" panose="020F0400000000000000" pitchFamily="34" charset="-128"/>
            </a:endParaRPr>
          </a:p>
          <a:p>
            <a:pPr>
              <a:lnSpc>
                <a:spcPts val="4240"/>
              </a:lnSpc>
            </a:pPr>
            <a:r>
              <a:rPr lang="ja-JP" altLang="en-US" sz="3400">
                <a:latin typeface="Hiragino Maru Gothic Pro W4" panose="020F0400000000000000" pitchFamily="34" charset="-128"/>
                <a:ea typeface="Hiragino Maru Gothic Pro W4" panose="020F0400000000000000" pitchFamily="34" charset="-128"/>
              </a:rPr>
              <a:t>タバコを吸うことで、落ち着く</a:t>
            </a:r>
            <a:endParaRPr kumimoji="1" lang="ja-JP" altLang="en-US" sz="3400">
              <a:latin typeface="Hiragino Maru Gothic Pro W4" panose="020F0400000000000000" pitchFamily="34" charset="-128"/>
              <a:ea typeface="Hiragino Maru Gothic Pro W4" panose="020F0400000000000000" pitchFamily="34" charset="-128"/>
            </a:endParaRPr>
          </a:p>
        </p:txBody>
      </p:sp>
      <p:sp>
        <p:nvSpPr>
          <p:cNvPr id="6" name="下矢印 5">
            <a:extLst>
              <a:ext uri="{FF2B5EF4-FFF2-40B4-BE49-F238E27FC236}">
                <a16:creationId xmlns:a16="http://schemas.microsoft.com/office/drawing/2014/main" id="{49913E96-BB26-3E4F-B81D-6AE9579761AA}"/>
              </a:ext>
            </a:extLst>
          </p:cNvPr>
          <p:cNvSpPr/>
          <p:nvPr/>
        </p:nvSpPr>
        <p:spPr>
          <a:xfrm>
            <a:off x="2129017" y="1916832"/>
            <a:ext cx="432048" cy="425252"/>
          </a:xfrm>
          <a:prstGeom prst="downArrow">
            <a:avLst/>
          </a:prstGeom>
          <a:solidFill>
            <a:srgbClr val="FFFF00"/>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a:extLst>
              <a:ext uri="{FF2B5EF4-FFF2-40B4-BE49-F238E27FC236}">
                <a16:creationId xmlns:a16="http://schemas.microsoft.com/office/drawing/2014/main" id="{10931435-00F7-1049-9EF6-6D1FA2B0867F}"/>
              </a:ext>
            </a:extLst>
          </p:cNvPr>
          <p:cNvSpPr/>
          <p:nvPr/>
        </p:nvSpPr>
        <p:spPr>
          <a:xfrm>
            <a:off x="2129017" y="3057885"/>
            <a:ext cx="432048" cy="425252"/>
          </a:xfrm>
          <a:prstGeom prst="downArrow">
            <a:avLst/>
          </a:prstGeom>
          <a:solidFill>
            <a:srgbClr val="FFFF00"/>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rotWithShape="1">
          <a:blip r:embed="rId3"/>
          <a:srcRect b="53428"/>
          <a:stretch/>
        </p:blipFill>
        <p:spPr>
          <a:xfrm>
            <a:off x="2502305" y="299226"/>
            <a:ext cx="4139389" cy="1404883"/>
          </a:xfrm>
          <a:prstGeom prst="rect">
            <a:avLst/>
          </a:prstGeom>
        </p:spPr>
      </p:pic>
      <p:pic>
        <p:nvPicPr>
          <p:cNvPr id="7" name="図 6" descr="グラフィカル ユーザー インターフェイス, アプリケーション&#10;&#10;自動的に生成された説明">
            <a:extLst>
              <a:ext uri="{FF2B5EF4-FFF2-40B4-BE49-F238E27FC236}">
                <a16:creationId xmlns:a16="http://schemas.microsoft.com/office/drawing/2014/main" id="{0AB35BB1-C6C6-5F4D-AE74-26AE767DC04A}"/>
              </a:ext>
            </a:extLst>
          </p:cNvPr>
          <p:cNvPicPr>
            <a:picLocks noChangeAspect="1"/>
          </p:cNvPicPr>
          <p:nvPr/>
        </p:nvPicPr>
        <p:blipFill rotWithShape="1">
          <a:blip r:embed="rId3"/>
          <a:srcRect t="46254"/>
          <a:stretch/>
        </p:blipFill>
        <p:spPr>
          <a:xfrm>
            <a:off x="121750" y="1704109"/>
            <a:ext cx="8842141" cy="4876800"/>
          </a:xfrm>
          <a:prstGeom prst="rect">
            <a:avLst/>
          </a:prstGeom>
        </p:spPr>
      </p:pic>
      <p:sp>
        <p:nvSpPr>
          <p:cNvPr id="9" name="テキスト ボックス 8">
            <a:extLst>
              <a:ext uri="{FF2B5EF4-FFF2-40B4-BE49-F238E27FC236}">
                <a16:creationId xmlns:a16="http://schemas.microsoft.com/office/drawing/2014/main" id="{43EFC3F6-EF96-B84B-9A36-057BD1AA4A21}"/>
              </a:ext>
            </a:extLst>
          </p:cNvPr>
          <p:cNvSpPr txBox="1"/>
          <p:nvPr/>
        </p:nvSpPr>
        <p:spPr>
          <a:xfrm>
            <a:off x="475941" y="2004471"/>
            <a:ext cx="8192118" cy="2069349"/>
          </a:xfrm>
          <a:prstGeom prst="rect">
            <a:avLst/>
          </a:prstGeom>
          <a:solidFill>
            <a:schemeClr val="accent4">
              <a:lumMod val="20000"/>
              <a:lumOff val="80000"/>
            </a:schemeClr>
          </a:solidFill>
          <a:ln>
            <a:solidFill>
              <a:srgbClr val="0432FF"/>
            </a:solidFill>
          </a:ln>
        </p:spPr>
        <p:txBody>
          <a:bodyPr wrap="square" rtlCol="0">
            <a:spAutoFit/>
          </a:bodyPr>
          <a:lstStyle/>
          <a:p>
            <a:pPr>
              <a:lnSpc>
                <a:spcPts val="5320"/>
              </a:lnSpc>
            </a:pPr>
            <a:r>
              <a:rPr kumimoji="1" lang="ja-JP" altLang="en-US" sz="3600">
                <a:latin typeface="Hiragino Maru Gothic Pro W4" panose="020F0400000000000000" pitchFamily="34" charset="-128"/>
                <a:ea typeface="Hiragino Maru Gothic Pro W4" panose="020F0400000000000000" pitchFamily="34" charset="-128"/>
              </a:rPr>
              <a:t>副流煙　</a:t>
            </a:r>
            <a:r>
              <a:rPr kumimoji="1" lang="ja-JP" altLang="en-US" sz="2800">
                <a:latin typeface="Hiragino Maru Gothic Pro W4" panose="020F0400000000000000" pitchFamily="34" charset="-128"/>
                <a:ea typeface="Hiragino Maru Gothic Pro W4" panose="020F0400000000000000" pitchFamily="34" charset="-128"/>
              </a:rPr>
              <a:t>（ふくりゅうえん）</a:t>
            </a:r>
            <a:r>
              <a:rPr lang="ja-JP" altLang="en-US" sz="3600">
                <a:latin typeface="Hiragino Maru Gothic Pro W4" panose="020F0400000000000000" pitchFamily="34" charset="-128"/>
                <a:ea typeface="Hiragino Maru Gothic Pro W4" panose="020F0400000000000000" pitchFamily="34" charset="-128"/>
              </a:rPr>
              <a:t>や</a:t>
            </a:r>
            <a:r>
              <a:rPr kumimoji="1" lang="ja-JP" altLang="en-US" sz="3600">
                <a:latin typeface="Hiragino Maru Gothic Pro W4" panose="020F0400000000000000" pitchFamily="34" charset="-128"/>
                <a:ea typeface="Hiragino Maru Gothic Pro W4" panose="020F0400000000000000" pitchFamily="34" charset="-128"/>
              </a:rPr>
              <a:t>、</a:t>
            </a:r>
            <a:endParaRPr kumimoji="1" lang="en-US" altLang="ja-JP" sz="3600" dirty="0">
              <a:latin typeface="Hiragino Maru Gothic Pro W4" panose="020F0400000000000000" pitchFamily="34" charset="-128"/>
              <a:ea typeface="Hiragino Maru Gothic Pro W4" panose="020F0400000000000000" pitchFamily="34" charset="-128"/>
            </a:endParaRPr>
          </a:p>
          <a:p>
            <a:pPr>
              <a:lnSpc>
                <a:spcPts val="5320"/>
              </a:lnSpc>
            </a:pPr>
            <a:r>
              <a:rPr kumimoji="1" lang="ja-JP" altLang="en-US" sz="3600">
                <a:latin typeface="Hiragino Maru Gothic Pro W4" panose="020F0400000000000000" pitchFamily="34" charset="-128"/>
                <a:ea typeface="Hiragino Maru Gothic Pro W4" panose="020F0400000000000000" pitchFamily="34" charset="-128"/>
              </a:rPr>
              <a:t>受動喫煙</a:t>
            </a:r>
            <a:r>
              <a:rPr kumimoji="1" lang="ja-JP" altLang="en-US" sz="2800">
                <a:latin typeface="Hiragino Maru Gothic Pro W4" panose="020F0400000000000000" pitchFamily="34" charset="-128"/>
                <a:ea typeface="Hiragino Maru Gothic Pro W4" panose="020F0400000000000000" pitchFamily="34" charset="-128"/>
              </a:rPr>
              <a:t>（じゅどうきつえん）</a:t>
            </a:r>
            <a:r>
              <a:rPr kumimoji="1" lang="ja-JP" altLang="en-US" sz="3600">
                <a:latin typeface="Hiragino Maru Gothic Pro W4" panose="020F0400000000000000" pitchFamily="34" charset="-128"/>
                <a:ea typeface="Hiragino Maru Gothic Pro W4" panose="020F0400000000000000" pitchFamily="34" charset="-128"/>
              </a:rPr>
              <a:t>という</a:t>
            </a:r>
            <a:endParaRPr kumimoji="1" lang="en-US" altLang="ja-JP" sz="3600" dirty="0">
              <a:latin typeface="Hiragino Maru Gothic Pro W4" panose="020F0400000000000000" pitchFamily="34" charset="-128"/>
              <a:ea typeface="Hiragino Maru Gothic Pro W4" panose="020F0400000000000000" pitchFamily="34" charset="-128"/>
            </a:endParaRPr>
          </a:p>
          <a:p>
            <a:pPr>
              <a:lnSpc>
                <a:spcPts val="5320"/>
              </a:lnSpc>
            </a:pPr>
            <a:r>
              <a:rPr kumimoji="1" lang="ja-JP" altLang="en-US" sz="3600">
                <a:latin typeface="Hiragino Maru Gothic Pro W4" panose="020F0400000000000000" pitchFamily="34" charset="-128"/>
                <a:ea typeface="Hiragino Maru Gothic Pro W4" panose="020F0400000000000000" pitchFamily="34" charset="-128"/>
              </a:rPr>
              <a:t>言葉を聞いたことがありますか？</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D87ACE33-A863-CF46-A50E-23B46C619442}"/>
              </a:ext>
            </a:extLst>
          </p:cNvPr>
          <p:cNvSpPr txBox="1"/>
          <p:nvPr/>
        </p:nvSpPr>
        <p:spPr>
          <a:xfrm>
            <a:off x="1146584" y="4295021"/>
            <a:ext cx="4251965" cy="1626086"/>
          </a:xfrm>
          <a:prstGeom prst="rect">
            <a:avLst/>
          </a:prstGeom>
          <a:noFill/>
        </p:spPr>
        <p:txBody>
          <a:bodyPr wrap="square" rtlCol="0">
            <a:spAutoFit/>
          </a:bodyPr>
          <a:lstStyle/>
          <a:p>
            <a:pPr marL="342900" indent="-342900">
              <a:lnSpc>
                <a:spcPts val="6300"/>
              </a:lnSpc>
              <a:buAutoNum type="arabicPeriod"/>
            </a:pPr>
            <a:r>
              <a:rPr kumimoji="1" lang="ja-JP" altLang="en-US" sz="4000">
                <a:latin typeface="Hiragino Maru Gothic Pro W4" panose="020F0400000000000000" pitchFamily="34" charset="-128"/>
                <a:ea typeface="Hiragino Maru Gothic Pro W4" panose="020F0400000000000000" pitchFamily="34" charset="-128"/>
              </a:rPr>
              <a:t>ある</a:t>
            </a:r>
            <a:endParaRPr kumimoji="1" lang="en-US" altLang="ja-JP" sz="4000" dirty="0">
              <a:latin typeface="Hiragino Maru Gothic Pro W4" panose="020F0400000000000000" pitchFamily="34" charset="-128"/>
              <a:ea typeface="Hiragino Maru Gothic Pro W4" panose="020F0400000000000000" pitchFamily="34" charset="-128"/>
            </a:endParaRPr>
          </a:p>
          <a:p>
            <a:pPr marL="342900" indent="-342900">
              <a:lnSpc>
                <a:spcPts val="6300"/>
              </a:lnSpc>
              <a:buAutoNum type="arabicPeriod"/>
            </a:pPr>
            <a:r>
              <a:rPr kumimoji="1" lang="ja-JP" altLang="en-US" sz="4000">
                <a:latin typeface="Hiragino Maru Gothic Pro W4" panose="020F0400000000000000" pitchFamily="34" charset="-128"/>
                <a:ea typeface="Hiragino Maru Gothic Pro W4" panose="020F0400000000000000" pitchFamily="34" charset="-128"/>
              </a:rPr>
              <a:t>ない</a:t>
            </a:r>
            <a:endParaRPr kumimoji="1" lang="en-US" altLang="ja-JP" sz="4000" dirty="0">
              <a:latin typeface="Hiragino Maru Gothic Pro W4" panose="020F0400000000000000" pitchFamily="34" charset="-128"/>
              <a:ea typeface="Hiragino Maru Gothic Pro W4" panose="020F0400000000000000" pitchFamily="34" charset="-128"/>
            </a:endParaRPr>
          </a:p>
        </p:txBody>
      </p:sp>
      <p:pic>
        <p:nvPicPr>
          <p:cNvPr id="12" name="図 11" descr="テレビゲームのキャラクター&#10;&#10;中程度の精度で自動的に生成された説明">
            <a:extLst>
              <a:ext uri="{FF2B5EF4-FFF2-40B4-BE49-F238E27FC236}">
                <a16:creationId xmlns:a16="http://schemas.microsoft.com/office/drawing/2014/main" id="{1E4F72E2-1EB3-3F4F-ADD6-8A8FA8EBC0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6267" y="4293381"/>
            <a:ext cx="3180053" cy="2393884"/>
          </a:xfrm>
          <a:prstGeom prst="rect">
            <a:avLst/>
          </a:prstGeom>
        </p:spPr>
      </p:pic>
      <p:pic>
        <p:nvPicPr>
          <p:cNvPr id="14" name="図 13" descr="ゲームのキャラクター&#10;&#10;低い精度で自動的に生成された説明">
            <a:extLst>
              <a:ext uri="{FF2B5EF4-FFF2-40B4-BE49-F238E27FC236}">
                <a16:creationId xmlns:a16="http://schemas.microsoft.com/office/drawing/2014/main" id="{93DD06E9-21D9-1D4C-BDFF-79C077225D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5319" y="4233367"/>
            <a:ext cx="2994478" cy="2254187"/>
          </a:xfrm>
          <a:prstGeom prst="rect">
            <a:avLst/>
          </a:prstGeom>
        </p:spPr>
      </p:pic>
      <p:sp>
        <p:nvSpPr>
          <p:cNvPr id="15" name="テキスト ボックス 14">
            <a:extLst>
              <a:ext uri="{FF2B5EF4-FFF2-40B4-BE49-F238E27FC236}">
                <a16:creationId xmlns:a16="http://schemas.microsoft.com/office/drawing/2014/main" id="{F80E3F36-9EE1-6849-BE41-A880C9B09DEB}"/>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第７問</a:t>
            </a:r>
          </a:p>
        </p:txBody>
      </p:sp>
    </p:spTree>
    <p:extLst>
      <p:ext uri="{BB962C8B-B14F-4D97-AF65-F5344CB8AC3E}">
        <p14:creationId xmlns:p14="http://schemas.microsoft.com/office/powerpoint/2010/main" val="2217834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753C4AA8-D42C-3344-8D47-25E1653F1905}"/>
              </a:ext>
            </a:extLst>
          </p:cNvPr>
          <p:cNvGrpSpPr/>
          <p:nvPr/>
        </p:nvGrpSpPr>
        <p:grpSpPr>
          <a:xfrm>
            <a:off x="154610" y="260648"/>
            <a:ext cx="8665862" cy="2866559"/>
            <a:chOff x="118909" y="117805"/>
            <a:chExt cx="8665862" cy="2866559"/>
          </a:xfrm>
        </p:grpSpPr>
        <p:sp>
          <p:nvSpPr>
            <p:cNvPr id="30" name="角丸四角形 29">
              <a:extLst>
                <a:ext uri="{FF2B5EF4-FFF2-40B4-BE49-F238E27FC236}">
                  <a16:creationId xmlns:a16="http://schemas.microsoft.com/office/drawing/2014/main" id="{319686EB-30EF-ED4A-A1E5-F1B36705F432}"/>
                </a:ext>
              </a:extLst>
            </p:cNvPr>
            <p:cNvSpPr/>
            <p:nvPr/>
          </p:nvSpPr>
          <p:spPr>
            <a:xfrm>
              <a:off x="118909" y="117805"/>
              <a:ext cx="8665862" cy="2866559"/>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760"/>
                </a:lnSpc>
              </a:pPr>
              <a:endParaRPr kumimoji="1" lang="ja-JP" altLang="en-US"/>
            </a:p>
          </p:txBody>
        </p:sp>
        <p:grpSp>
          <p:nvGrpSpPr>
            <p:cNvPr id="29" name="グループ化 28">
              <a:extLst>
                <a:ext uri="{FF2B5EF4-FFF2-40B4-BE49-F238E27FC236}">
                  <a16:creationId xmlns:a16="http://schemas.microsoft.com/office/drawing/2014/main" id="{C620C818-7007-2E4D-8F24-805CA32974F5}"/>
                </a:ext>
              </a:extLst>
            </p:cNvPr>
            <p:cNvGrpSpPr/>
            <p:nvPr/>
          </p:nvGrpSpPr>
          <p:grpSpPr>
            <a:xfrm>
              <a:off x="541631" y="301643"/>
              <a:ext cx="7366624" cy="647858"/>
              <a:chOff x="541631" y="249595"/>
              <a:chExt cx="7366624" cy="647858"/>
            </a:xfrm>
          </p:grpSpPr>
          <p:sp>
            <p:nvSpPr>
              <p:cNvPr id="17" name="円/楕円 16">
                <a:extLst>
                  <a:ext uri="{FF2B5EF4-FFF2-40B4-BE49-F238E27FC236}">
                    <a16:creationId xmlns:a16="http://schemas.microsoft.com/office/drawing/2014/main" id="{4F2CD4E5-907B-574C-A24C-466B591B5849}"/>
                  </a:ext>
                </a:extLst>
              </p:cNvPr>
              <p:cNvSpPr/>
              <p:nvPr/>
            </p:nvSpPr>
            <p:spPr>
              <a:xfrm>
                <a:off x="541631" y="249595"/>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１</a:t>
                </a:r>
              </a:p>
            </p:txBody>
          </p:sp>
          <p:sp>
            <p:nvSpPr>
              <p:cNvPr id="20" name="テキスト ボックス 19">
                <a:extLst>
                  <a:ext uri="{FF2B5EF4-FFF2-40B4-BE49-F238E27FC236}">
                    <a16:creationId xmlns:a16="http://schemas.microsoft.com/office/drawing/2014/main" id="{C3C66A0C-8015-1A41-9925-DDD3FFE4FFBA}"/>
                  </a:ext>
                </a:extLst>
              </p:cNvPr>
              <p:cNvSpPr txBox="1"/>
              <p:nvPr/>
            </p:nvSpPr>
            <p:spPr>
              <a:xfrm>
                <a:off x="996537" y="251122"/>
                <a:ext cx="2492990" cy="646331"/>
              </a:xfrm>
              <a:prstGeom prst="rect">
                <a:avLst/>
              </a:prstGeom>
              <a:noFill/>
            </p:spPr>
            <p:txBody>
              <a:bodyPr wrap="none" rtlCol="0">
                <a:spAutoFit/>
              </a:bodyPr>
              <a:lstStyle/>
              <a:p>
                <a:r>
                  <a:rPr kumimoji="1" lang="en-US" altLang="ja-JP" sz="3600" dirty="0">
                    <a:latin typeface="Hiragino Maru Gothic Pro W4" panose="020F0400000000000000" pitchFamily="34" charset="-128"/>
                    <a:ea typeface="Hiragino Maru Gothic Pro W4" panose="020F0400000000000000" pitchFamily="34" charset="-128"/>
                  </a:rPr>
                  <a:t>『</a:t>
                </a:r>
                <a:r>
                  <a:rPr kumimoji="1" lang="ja-JP" altLang="en-US" sz="3600">
                    <a:latin typeface="Hiragino Maru Gothic Pro W4" panose="020F0400000000000000" pitchFamily="34" charset="-128"/>
                    <a:ea typeface="Hiragino Maru Gothic Pro W4" panose="020F0400000000000000" pitchFamily="34" charset="-128"/>
                  </a:rPr>
                  <a:t>主流煙</a:t>
                </a:r>
                <a:r>
                  <a:rPr kumimoji="1" lang="en-US" altLang="ja-JP" sz="3600" dirty="0">
                    <a:latin typeface="Hiragino Maru Gothic Pro W4" panose="020F0400000000000000" pitchFamily="34" charset="-128"/>
                    <a:ea typeface="Hiragino Maru Gothic Pro W4" panose="020F0400000000000000" pitchFamily="34" charset="-128"/>
                  </a:rPr>
                  <a:t>』</a:t>
                </a:r>
              </a:p>
            </p:txBody>
          </p:sp>
          <p:sp>
            <p:nvSpPr>
              <p:cNvPr id="21" name="テキスト ボックス 20">
                <a:extLst>
                  <a:ext uri="{FF2B5EF4-FFF2-40B4-BE49-F238E27FC236}">
                    <a16:creationId xmlns:a16="http://schemas.microsoft.com/office/drawing/2014/main" id="{BA93FC48-92EC-3F46-95A3-27DC27B8B0A6}"/>
                  </a:ext>
                </a:extLst>
              </p:cNvPr>
              <p:cNvSpPr txBox="1"/>
              <p:nvPr/>
            </p:nvSpPr>
            <p:spPr>
              <a:xfrm>
                <a:off x="3389069" y="312677"/>
                <a:ext cx="4519186" cy="492443"/>
              </a:xfrm>
              <a:prstGeom prst="rect">
                <a:avLst/>
              </a:prstGeom>
              <a:noFill/>
            </p:spPr>
            <p:txBody>
              <a:bodyPr wrap="none" rtlCol="0">
                <a:spAutoFit/>
              </a:bodyPr>
              <a:lstStyle/>
              <a:p>
                <a:r>
                  <a:rPr kumimoji="1" lang="ja-JP" altLang="en-US" sz="2600">
                    <a:latin typeface="Hiragino Maru Gothic Pro W4" panose="020F0400000000000000" pitchFamily="34" charset="-128"/>
                    <a:ea typeface="Hiragino Maru Gothic Pro W4" panose="020F0400000000000000" pitchFamily="34" charset="-128"/>
                  </a:rPr>
                  <a:t>タバコをすう人の体に入る煙</a:t>
                </a:r>
              </a:p>
            </p:txBody>
          </p:sp>
        </p:grpSp>
        <p:grpSp>
          <p:nvGrpSpPr>
            <p:cNvPr id="28" name="グループ化 27">
              <a:extLst>
                <a:ext uri="{FF2B5EF4-FFF2-40B4-BE49-F238E27FC236}">
                  <a16:creationId xmlns:a16="http://schemas.microsoft.com/office/drawing/2014/main" id="{F3C7089D-EB9C-FB4F-AF0D-21D9B8A20156}"/>
                </a:ext>
              </a:extLst>
            </p:cNvPr>
            <p:cNvGrpSpPr/>
            <p:nvPr/>
          </p:nvGrpSpPr>
          <p:grpSpPr>
            <a:xfrm>
              <a:off x="541631" y="1095493"/>
              <a:ext cx="6699775" cy="647858"/>
              <a:chOff x="541631" y="1022105"/>
              <a:chExt cx="6699775" cy="647858"/>
            </a:xfrm>
          </p:grpSpPr>
          <p:sp>
            <p:nvSpPr>
              <p:cNvPr id="18" name="円/楕円 17">
                <a:extLst>
                  <a:ext uri="{FF2B5EF4-FFF2-40B4-BE49-F238E27FC236}">
                    <a16:creationId xmlns:a16="http://schemas.microsoft.com/office/drawing/2014/main" id="{74BFB2C2-32AC-C24A-92F5-CF0AF1F3E562}"/>
                  </a:ext>
                </a:extLst>
              </p:cNvPr>
              <p:cNvSpPr/>
              <p:nvPr/>
            </p:nvSpPr>
            <p:spPr>
              <a:xfrm>
                <a:off x="541631" y="1022105"/>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2</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sp>
            <p:nvSpPr>
              <p:cNvPr id="22" name="テキスト ボックス 21">
                <a:extLst>
                  <a:ext uri="{FF2B5EF4-FFF2-40B4-BE49-F238E27FC236}">
                    <a16:creationId xmlns:a16="http://schemas.microsoft.com/office/drawing/2014/main" id="{BFE0F510-CE5F-0B4C-8DAC-EC65D171D78C}"/>
                  </a:ext>
                </a:extLst>
              </p:cNvPr>
              <p:cNvSpPr txBox="1"/>
              <p:nvPr/>
            </p:nvSpPr>
            <p:spPr>
              <a:xfrm>
                <a:off x="1042219" y="1023632"/>
                <a:ext cx="2492990" cy="646331"/>
              </a:xfrm>
              <a:prstGeom prst="rect">
                <a:avLst/>
              </a:prstGeom>
              <a:noFill/>
            </p:spPr>
            <p:txBody>
              <a:bodyPr wrap="none" rtlCol="0">
                <a:spAutoFit/>
              </a:bodyPr>
              <a:lstStyle/>
              <a:p>
                <a:r>
                  <a:rPr kumimoji="1" lang="en-US" altLang="ja-JP" sz="3600" dirty="0">
                    <a:latin typeface="Hiragino Maru Gothic Pro W4" panose="020F0400000000000000" pitchFamily="34" charset="-128"/>
                    <a:ea typeface="Hiragino Maru Gothic Pro W4" panose="020F0400000000000000" pitchFamily="34" charset="-128"/>
                  </a:rPr>
                  <a:t>『</a:t>
                </a:r>
                <a:r>
                  <a:rPr kumimoji="1" lang="ja-JP" altLang="en-US" sz="3600">
                    <a:latin typeface="Hiragino Maru Gothic Pro W4" panose="020F0400000000000000" pitchFamily="34" charset="-128"/>
                    <a:ea typeface="Hiragino Maru Gothic Pro W4" panose="020F0400000000000000" pitchFamily="34" charset="-128"/>
                  </a:rPr>
                  <a:t>副流煙</a:t>
                </a:r>
                <a:r>
                  <a:rPr kumimoji="1" lang="en-US" altLang="ja-JP" sz="3600" dirty="0">
                    <a:latin typeface="Hiragino Maru Gothic Pro W4" panose="020F0400000000000000" pitchFamily="34" charset="-128"/>
                    <a:ea typeface="Hiragino Maru Gothic Pro W4" panose="020F0400000000000000" pitchFamily="34" charset="-128"/>
                  </a:rPr>
                  <a:t>』</a:t>
                </a:r>
                <a:endParaRPr kumimoji="1" lang="ja-JP" altLang="en-US" sz="3600">
                  <a:latin typeface="Hiragino Maru Gothic Pro W4" panose="020F0400000000000000" pitchFamily="34" charset="-128"/>
                  <a:ea typeface="Hiragino Maru Gothic Pro W4" panose="020F0400000000000000" pitchFamily="34" charset="-128"/>
                </a:endParaRPr>
              </a:p>
            </p:txBody>
          </p:sp>
          <p:sp>
            <p:nvSpPr>
              <p:cNvPr id="23" name="テキスト ボックス 22">
                <a:extLst>
                  <a:ext uri="{FF2B5EF4-FFF2-40B4-BE49-F238E27FC236}">
                    <a16:creationId xmlns:a16="http://schemas.microsoft.com/office/drawing/2014/main" id="{6EB551DC-A2A0-B44C-A0B6-048DC042CF37}"/>
                  </a:ext>
                </a:extLst>
              </p:cNvPr>
              <p:cNvSpPr txBox="1"/>
              <p:nvPr/>
            </p:nvSpPr>
            <p:spPr>
              <a:xfrm>
                <a:off x="3389069" y="1085187"/>
                <a:ext cx="3852337" cy="492443"/>
              </a:xfrm>
              <a:prstGeom prst="rect">
                <a:avLst/>
              </a:prstGeom>
              <a:noFill/>
            </p:spPr>
            <p:txBody>
              <a:bodyPr wrap="none" rtlCol="0">
                <a:spAutoFit/>
              </a:bodyPr>
              <a:lstStyle/>
              <a:p>
                <a:r>
                  <a:rPr kumimoji="1" lang="ja-JP" altLang="en-US" sz="2600">
                    <a:latin typeface="Hiragino Maru Gothic Pro W4" panose="020F0400000000000000" pitchFamily="34" charset="-128"/>
                    <a:ea typeface="Hiragino Maru Gothic Pro W4" panose="020F0400000000000000" pitchFamily="34" charset="-128"/>
                  </a:rPr>
                  <a:t>タバコの先から広がる煙</a:t>
                </a:r>
              </a:p>
            </p:txBody>
          </p:sp>
        </p:grpSp>
        <p:grpSp>
          <p:nvGrpSpPr>
            <p:cNvPr id="32" name="グループ化 31">
              <a:extLst>
                <a:ext uri="{FF2B5EF4-FFF2-40B4-BE49-F238E27FC236}">
                  <a16:creationId xmlns:a16="http://schemas.microsoft.com/office/drawing/2014/main" id="{F9E1EF9A-D950-6743-BF8C-AD1BD90DA23D}"/>
                </a:ext>
              </a:extLst>
            </p:cNvPr>
            <p:cNvGrpSpPr/>
            <p:nvPr/>
          </p:nvGrpSpPr>
          <p:grpSpPr>
            <a:xfrm>
              <a:off x="541631" y="1844824"/>
              <a:ext cx="6366350" cy="1003513"/>
              <a:chOff x="541631" y="1941391"/>
              <a:chExt cx="6366350" cy="1003513"/>
            </a:xfrm>
          </p:grpSpPr>
          <p:grpSp>
            <p:nvGrpSpPr>
              <p:cNvPr id="27" name="グループ化 26">
                <a:extLst>
                  <a:ext uri="{FF2B5EF4-FFF2-40B4-BE49-F238E27FC236}">
                    <a16:creationId xmlns:a16="http://schemas.microsoft.com/office/drawing/2014/main" id="{8E24777B-61A3-C14E-8781-E3D17333BDF8}"/>
                  </a:ext>
                </a:extLst>
              </p:cNvPr>
              <p:cNvGrpSpPr/>
              <p:nvPr/>
            </p:nvGrpSpPr>
            <p:grpSpPr>
              <a:xfrm>
                <a:off x="541631" y="1941391"/>
                <a:ext cx="6366350" cy="892552"/>
                <a:chOff x="541631" y="1827088"/>
                <a:chExt cx="6366350" cy="892552"/>
              </a:xfrm>
            </p:grpSpPr>
            <p:sp>
              <p:nvSpPr>
                <p:cNvPr id="19" name="円/楕円 18">
                  <a:extLst>
                    <a:ext uri="{FF2B5EF4-FFF2-40B4-BE49-F238E27FC236}">
                      <a16:creationId xmlns:a16="http://schemas.microsoft.com/office/drawing/2014/main" id="{A44E748A-4F1E-8A4B-861F-B4B62C594B16}"/>
                    </a:ext>
                  </a:extLst>
                </p:cNvPr>
                <p:cNvSpPr/>
                <p:nvPr/>
              </p:nvSpPr>
              <p:spPr>
                <a:xfrm>
                  <a:off x="541631" y="1948672"/>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3</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sp>
              <p:nvSpPr>
                <p:cNvPr id="24" name="テキスト ボックス 23">
                  <a:extLst>
                    <a:ext uri="{FF2B5EF4-FFF2-40B4-BE49-F238E27FC236}">
                      <a16:creationId xmlns:a16="http://schemas.microsoft.com/office/drawing/2014/main" id="{E5416F35-5759-664B-8317-172762D032E1}"/>
                    </a:ext>
                  </a:extLst>
                </p:cNvPr>
                <p:cNvSpPr txBox="1"/>
                <p:nvPr/>
              </p:nvSpPr>
              <p:spPr>
                <a:xfrm>
                  <a:off x="1042219" y="1950199"/>
                  <a:ext cx="2492990" cy="646331"/>
                </a:xfrm>
                <a:prstGeom prst="rect">
                  <a:avLst/>
                </a:prstGeom>
                <a:noFill/>
              </p:spPr>
              <p:txBody>
                <a:bodyPr wrap="none" rtlCol="0">
                  <a:spAutoFit/>
                </a:bodyPr>
                <a:lstStyle/>
                <a:p>
                  <a:r>
                    <a:rPr kumimoji="1" lang="en-US" altLang="ja-JP" sz="3600" dirty="0">
                      <a:latin typeface="Hiragino Maru Gothic Pro W4" panose="020F0400000000000000" pitchFamily="34" charset="-128"/>
                      <a:ea typeface="Hiragino Maru Gothic Pro W4" panose="020F0400000000000000" pitchFamily="34" charset="-128"/>
                    </a:rPr>
                    <a:t>『</a:t>
                  </a:r>
                  <a:r>
                    <a:rPr kumimoji="1" lang="ja-JP" altLang="en-US" sz="3600">
                      <a:latin typeface="Hiragino Maru Gothic Pro W4" panose="020F0400000000000000" pitchFamily="34" charset="-128"/>
                      <a:ea typeface="Hiragino Maru Gothic Pro W4" panose="020F0400000000000000" pitchFamily="34" charset="-128"/>
                    </a:rPr>
                    <a:t>呼出煙</a:t>
                  </a:r>
                  <a:r>
                    <a:rPr kumimoji="1" lang="en-US" altLang="ja-JP" sz="3600" dirty="0">
                      <a:latin typeface="Hiragino Maru Gothic Pro W4" panose="020F0400000000000000" pitchFamily="34" charset="-128"/>
                      <a:ea typeface="Hiragino Maru Gothic Pro W4" panose="020F0400000000000000" pitchFamily="34" charset="-128"/>
                    </a:rPr>
                    <a:t>』</a:t>
                  </a:r>
                  <a:endParaRPr kumimoji="1" lang="ja-JP" altLang="en-US" sz="3600">
                    <a:latin typeface="Hiragino Maru Gothic Pro W4" panose="020F0400000000000000" pitchFamily="34" charset="-128"/>
                    <a:ea typeface="Hiragino Maru Gothic Pro W4" panose="020F0400000000000000" pitchFamily="34" charset="-128"/>
                  </a:endParaRPr>
                </a:p>
              </p:txBody>
            </p:sp>
            <p:sp>
              <p:nvSpPr>
                <p:cNvPr id="25" name="テキスト ボックス 24">
                  <a:extLst>
                    <a:ext uri="{FF2B5EF4-FFF2-40B4-BE49-F238E27FC236}">
                      <a16:creationId xmlns:a16="http://schemas.microsoft.com/office/drawing/2014/main" id="{B21704DB-73D7-ED4A-9F65-9D857BFAEF0A}"/>
                    </a:ext>
                  </a:extLst>
                </p:cNvPr>
                <p:cNvSpPr txBox="1"/>
                <p:nvPr/>
              </p:nvSpPr>
              <p:spPr>
                <a:xfrm>
                  <a:off x="3389069" y="1827088"/>
                  <a:ext cx="3518912" cy="892552"/>
                </a:xfrm>
                <a:prstGeom prst="rect">
                  <a:avLst/>
                </a:prstGeom>
                <a:noFill/>
              </p:spPr>
              <p:txBody>
                <a:bodyPr wrap="none" rtlCol="0">
                  <a:spAutoFit/>
                </a:bodyPr>
                <a:lstStyle/>
                <a:p>
                  <a:r>
                    <a:rPr kumimoji="1" lang="ja-JP" altLang="en-US" sz="2600">
                      <a:latin typeface="Hiragino Maru Gothic Pro W4" panose="020F0400000000000000" pitchFamily="34" charset="-128"/>
                      <a:ea typeface="Hiragino Maru Gothic Pro W4" panose="020F0400000000000000" pitchFamily="34" charset="-128"/>
                    </a:rPr>
                    <a:t>タバコをすった人から</a:t>
                  </a:r>
                  <a:endParaRPr kumimoji="1" lang="en-US" altLang="ja-JP" sz="2600" dirty="0">
                    <a:latin typeface="Hiragino Maru Gothic Pro W4" panose="020F0400000000000000" pitchFamily="34" charset="-128"/>
                    <a:ea typeface="Hiragino Maru Gothic Pro W4" panose="020F0400000000000000" pitchFamily="34" charset="-128"/>
                  </a:endParaRPr>
                </a:p>
                <a:p>
                  <a:r>
                    <a:rPr kumimoji="1" lang="ja-JP" altLang="en-US" sz="2600">
                      <a:latin typeface="Hiragino Maru Gothic Pro W4" panose="020F0400000000000000" pitchFamily="34" charset="-128"/>
                      <a:ea typeface="Hiragino Maru Gothic Pro W4" panose="020F0400000000000000" pitchFamily="34" charset="-128"/>
                    </a:rPr>
                    <a:t>吐き出される煙</a:t>
                  </a:r>
                </a:p>
              </p:txBody>
            </p:sp>
          </p:grpSp>
          <p:sp>
            <p:nvSpPr>
              <p:cNvPr id="31" name="テキスト ボックス 30">
                <a:extLst>
                  <a:ext uri="{FF2B5EF4-FFF2-40B4-BE49-F238E27FC236}">
                    <a16:creationId xmlns:a16="http://schemas.microsoft.com/office/drawing/2014/main" id="{59458422-F5E1-844E-B6A6-521AD0DEF76C}"/>
                  </a:ext>
                </a:extLst>
              </p:cNvPr>
              <p:cNvSpPr txBox="1"/>
              <p:nvPr/>
            </p:nvSpPr>
            <p:spPr>
              <a:xfrm>
                <a:off x="1551216" y="2575572"/>
                <a:ext cx="1569660" cy="369332"/>
              </a:xfrm>
              <a:prstGeom prst="rect">
                <a:avLst/>
              </a:prstGeom>
              <a:noFill/>
            </p:spPr>
            <p:txBody>
              <a:bodyPr wrap="none" rtlCol="0">
                <a:spAutoFit/>
              </a:bodyPr>
              <a:lstStyle/>
              <a:p>
                <a:r>
                  <a:rPr kumimoji="1" lang="ja-JP" altLang="en-US">
                    <a:latin typeface="Hiragino Maru Gothic Pro W4" panose="020F0400000000000000" pitchFamily="34" charset="-128"/>
                    <a:ea typeface="Hiragino Maru Gothic Pro W4" panose="020F0400000000000000" pitchFamily="34" charset="-128"/>
                  </a:rPr>
                  <a:t>こしゅつえん</a:t>
                </a:r>
              </a:p>
            </p:txBody>
          </p:sp>
        </p:grpSp>
      </p:grpSp>
      <p:grpSp>
        <p:nvGrpSpPr>
          <p:cNvPr id="16" name="グループ化 15">
            <a:extLst>
              <a:ext uri="{FF2B5EF4-FFF2-40B4-BE49-F238E27FC236}">
                <a16:creationId xmlns:a16="http://schemas.microsoft.com/office/drawing/2014/main" id="{72668FAB-855F-9F4F-A396-94EEE0D8D6A1}"/>
              </a:ext>
            </a:extLst>
          </p:cNvPr>
          <p:cNvGrpSpPr/>
          <p:nvPr/>
        </p:nvGrpSpPr>
        <p:grpSpPr>
          <a:xfrm>
            <a:off x="3712151" y="2174711"/>
            <a:ext cx="5431849" cy="4478572"/>
            <a:chOff x="2409198" y="1208423"/>
            <a:chExt cx="6451651" cy="5118290"/>
          </a:xfrm>
        </p:grpSpPr>
        <p:grpSp>
          <p:nvGrpSpPr>
            <p:cNvPr id="12" name="グループ化 11">
              <a:extLst>
                <a:ext uri="{FF2B5EF4-FFF2-40B4-BE49-F238E27FC236}">
                  <a16:creationId xmlns:a16="http://schemas.microsoft.com/office/drawing/2014/main" id="{41180698-29A0-A440-A9B6-A946AD87CDF6}"/>
                </a:ext>
              </a:extLst>
            </p:cNvPr>
            <p:cNvGrpSpPr/>
            <p:nvPr/>
          </p:nvGrpSpPr>
          <p:grpSpPr>
            <a:xfrm>
              <a:off x="2409198" y="1208423"/>
              <a:ext cx="6451651" cy="5118290"/>
              <a:chOff x="1607097" y="544428"/>
              <a:chExt cx="5528489" cy="4207756"/>
            </a:xfrm>
          </p:grpSpPr>
          <p:pic>
            <p:nvPicPr>
              <p:cNvPr id="3" name="図 2">
                <a:extLst>
                  <a:ext uri="{FF2B5EF4-FFF2-40B4-BE49-F238E27FC236}">
                    <a16:creationId xmlns:a16="http://schemas.microsoft.com/office/drawing/2014/main" id="{885E8183-5A38-3743-B546-57B1425064DF}"/>
                  </a:ext>
                </a:extLst>
              </p:cNvPr>
              <p:cNvPicPr>
                <a:picLocks noChangeAspect="1"/>
              </p:cNvPicPr>
              <p:nvPr/>
            </p:nvPicPr>
            <p:blipFill>
              <a:blip r:embed="rId3"/>
              <a:stretch>
                <a:fillRect/>
              </a:stretch>
            </p:blipFill>
            <p:spPr>
              <a:xfrm>
                <a:off x="4000500" y="1600200"/>
                <a:ext cx="3135086" cy="3135086"/>
              </a:xfrm>
              <a:prstGeom prst="rect">
                <a:avLst/>
              </a:prstGeom>
            </p:spPr>
          </p:pic>
          <p:pic>
            <p:nvPicPr>
              <p:cNvPr id="5" name="図 4">
                <a:extLst>
                  <a:ext uri="{FF2B5EF4-FFF2-40B4-BE49-F238E27FC236}">
                    <a16:creationId xmlns:a16="http://schemas.microsoft.com/office/drawing/2014/main" id="{D971A76E-767D-264F-99AA-72E952EA803E}"/>
                  </a:ext>
                </a:extLst>
              </p:cNvPr>
              <p:cNvPicPr>
                <a:picLocks noChangeAspect="1"/>
              </p:cNvPicPr>
              <p:nvPr/>
            </p:nvPicPr>
            <p:blipFill>
              <a:blip r:embed="rId4"/>
              <a:stretch>
                <a:fillRect/>
              </a:stretch>
            </p:blipFill>
            <p:spPr>
              <a:xfrm>
                <a:off x="1607097" y="2131148"/>
                <a:ext cx="2621036" cy="2621036"/>
              </a:xfrm>
              <a:prstGeom prst="rect">
                <a:avLst/>
              </a:prstGeom>
            </p:spPr>
          </p:pic>
          <p:pic>
            <p:nvPicPr>
              <p:cNvPr id="7" name="図 6" descr="ナイフ が含まれている画像&#10;&#10;自動的に生成された説明">
                <a:extLst>
                  <a:ext uri="{FF2B5EF4-FFF2-40B4-BE49-F238E27FC236}">
                    <a16:creationId xmlns:a16="http://schemas.microsoft.com/office/drawing/2014/main" id="{B287C6EA-4085-794C-A052-BEE863F792C9}"/>
                  </a:ext>
                </a:extLst>
              </p:cNvPr>
              <p:cNvPicPr>
                <a:picLocks noChangeAspect="1"/>
              </p:cNvPicPr>
              <p:nvPr/>
            </p:nvPicPr>
            <p:blipFill rotWithShape="1">
              <a:blip r:embed="rId5"/>
              <a:srcRect r="66201" b="26797"/>
              <a:stretch/>
            </p:blipFill>
            <p:spPr>
              <a:xfrm rot="20909171">
                <a:off x="3736622" y="2286000"/>
                <a:ext cx="527755" cy="1143000"/>
              </a:xfrm>
              <a:prstGeom prst="rect">
                <a:avLst/>
              </a:prstGeom>
            </p:spPr>
          </p:pic>
          <p:pic>
            <p:nvPicPr>
              <p:cNvPr id="9" name="図 8" descr="落書きが書いてある｜｜｜ｐ&#10;&#10;低い精度で自動的に生成された説明">
                <a:extLst>
                  <a:ext uri="{FF2B5EF4-FFF2-40B4-BE49-F238E27FC236}">
                    <a16:creationId xmlns:a16="http://schemas.microsoft.com/office/drawing/2014/main" id="{DDDD8559-0877-F346-BAC2-13EBA1554F5C}"/>
                  </a:ext>
                </a:extLst>
              </p:cNvPr>
              <p:cNvPicPr>
                <a:picLocks noChangeAspect="1"/>
              </p:cNvPicPr>
              <p:nvPr/>
            </p:nvPicPr>
            <p:blipFill>
              <a:blip r:embed="rId6"/>
              <a:stretch>
                <a:fillRect/>
              </a:stretch>
            </p:blipFill>
            <p:spPr>
              <a:xfrm>
                <a:off x="5486401" y="3548499"/>
                <a:ext cx="1094014" cy="825886"/>
              </a:xfrm>
              <a:prstGeom prst="rect">
                <a:avLst/>
              </a:prstGeom>
            </p:spPr>
          </p:pic>
          <p:pic>
            <p:nvPicPr>
              <p:cNvPr id="10" name="図 9" descr="おもちゃ が含まれている画像&#10;&#10;自動的に生成された説明">
                <a:extLst>
                  <a:ext uri="{FF2B5EF4-FFF2-40B4-BE49-F238E27FC236}">
                    <a16:creationId xmlns:a16="http://schemas.microsoft.com/office/drawing/2014/main" id="{8361E29D-1A96-3E4C-AB79-D755564E35A4}"/>
                  </a:ext>
                </a:extLst>
              </p:cNvPr>
              <p:cNvPicPr>
                <a:picLocks noChangeAspect="1"/>
              </p:cNvPicPr>
              <p:nvPr/>
            </p:nvPicPr>
            <p:blipFill rotWithShape="1">
              <a:blip r:embed="rId7"/>
              <a:srcRect l="39295" t="15760" r="48353" b="62249"/>
              <a:stretch/>
            </p:blipFill>
            <p:spPr>
              <a:xfrm>
                <a:off x="4005801" y="1305122"/>
                <a:ext cx="677194" cy="991621"/>
              </a:xfrm>
              <a:prstGeom prst="rect">
                <a:avLst/>
              </a:prstGeom>
            </p:spPr>
          </p:pic>
          <p:pic>
            <p:nvPicPr>
              <p:cNvPr id="11" name="図 10" descr="おもちゃ が含まれている画像&#10;&#10;自動的に生成された説明">
                <a:extLst>
                  <a:ext uri="{FF2B5EF4-FFF2-40B4-BE49-F238E27FC236}">
                    <a16:creationId xmlns:a16="http://schemas.microsoft.com/office/drawing/2014/main" id="{A0EEA1A9-39BD-4F47-B2BB-F92D72F8FBCA}"/>
                  </a:ext>
                </a:extLst>
              </p:cNvPr>
              <p:cNvPicPr>
                <a:picLocks noChangeAspect="1"/>
              </p:cNvPicPr>
              <p:nvPr/>
            </p:nvPicPr>
            <p:blipFill rotWithShape="1">
              <a:blip r:embed="rId7"/>
              <a:srcRect l="39295" t="15760" r="48353" b="62249"/>
              <a:stretch/>
            </p:blipFill>
            <p:spPr>
              <a:xfrm>
                <a:off x="5518167" y="544428"/>
                <a:ext cx="864040" cy="1265221"/>
              </a:xfrm>
              <a:prstGeom prst="rect">
                <a:avLst/>
              </a:prstGeom>
            </p:spPr>
          </p:pic>
        </p:grpSp>
        <p:sp>
          <p:nvSpPr>
            <p:cNvPr id="13" name="円/楕円 12">
              <a:extLst>
                <a:ext uri="{FF2B5EF4-FFF2-40B4-BE49-F238E27FC236}">
                  <a16:creationId xmlns:a16="http://schemas.microsoft.com/office/drawing/2014/main" id="{7C78EBD9-1F9E-5342-BEF5-532CDEBB2FB3}"/>
                </a:ext>
              </a:extLst>
            </p:cNvPr>
            <p:cNvSpPr/>
            <p:nvPr/>
          </p:nvSpPr>
          <p:spPr>
            <a:xfrm>
              <a:off x="7348283" y="5583523"/>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１</a:t>
              </a:r>
            </a:p>
          </p:txBody>
        </p:sp>
        <p:sp>
          <p:nvSpPr>
            <p:cNvPr id="14" name="円/楕円 13">
              <a:extLst>
                <a:ext uri="{FF2B5EF4-FFF2-40B4-BE49-F238E27FC236}">
                  <a16:creationId xmlns:a16="http://schemas.microsoft.com/office/drawing/2014/main" id="{EDDCD7EC-3256-9445-BB25-788AF6BEF838}"/>
                </a:ext>
              </a:extLst>
            </p:cNvPr>
            <p:cNvSpPr/>
            <p:nvPr/>
          </p:nvSpPr>
          <p:spPr>
            <a:xfrm>
              <a:off x="5275127" y="3849216"/>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2</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sp>
          <p:nvSpPr>
            <p:cNvPr id="15" name="円/楕円 14">
              <a:extLst>
                <a:ext uri="{FF2B5EF4-FFF2-40B4-BE49-F238E27FC236}">
                  <a16:creationId xmlns:a16="http://schemas.microsoft.com/office/drawing/2014/main" id="{21AF7957-93BD-B944-B527-D2E1ED1ED3B7}"/>
                </a:ext>
              </a:extLst>
            </p:cNvPr>
            <p:cNvSpPr/>
            <p:nvPr/>
          </p:nvSpPr>
          <p:spPr>
            <a:xfrm>
              <a:off x="6443724" y="2245033"/>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3</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grpSp>
      <p:sp>
        <p:nvSpPr>
          <p:cNvPr id="26" name="角丸四角形吹き出し 25">
            <a:extLst>
              <a:ext uri="{FF2B5EF4-FFF2-40B4-BE49-F238E27FC236}">
                <a16:creationId xmlns:a16="http://schemas.microsoft.com/office/drawing/2014/main" id="{8ECC7AC8-137B-AF4F-BE9D-BB89E63CA47B}"/>
              </a:ext>
            </a:extLst>
          </p:cNvPr>
          <p:cNvSpPr/>
          <p:nvPr/>
        </p:nvSpPr>
        <p:spPr>
          <a:xfrm>
            <a:off x="221214" y="3874877"/>
            <a:ext cx="3435487" cy="2398855"/>
          </a:xfrm>
          <a:prstGeom prst="wedgeRoundRectCallout">
            <a:avLst>
              <a:gd name="adj1" fmla="val 78583"/>
              <a:gd name="adj2" fmla="val 5601"/>
              <a:gd name="adj3" fmla="val 16667"/>
            </a:avLst>
          </a:prstGeom>
          <a:solidFill>
            <a:srgbClr val="FF0000"/>
          </a:solidFill>
          <a:ln w="444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b="1">
                <a:solidFill>
                  <a:schemeClr val="bg1"/>
                </a:solidFill>
                <a:latin typeface="Hiragino Maru Gothic Pro W4" panose="020F0400000000000000" pitchFamily="34" charset="-128"/>
                <a:ea typeface="Hiragino Maru Gothic Pro W4" panose="020F0400000000000000" pitchFamily="34" charset="-128"/>
              </a:rPr>
              <a:t>受動喫煙とは</a:t>
            </a:r>
            <a:endParaRPr kumimoji="1" lang="en-US" altLang="ja-JP" sz="3600" b="1" dirty="0">
              <a:solidFill>
                <a:schemeClr val="bg1"/>
              </a:solidFill>
              <a:latin typeface="Hiragino Maru Gothic Pro W4" panose="020F0400000000000000" pitchFamily="34" charset="-128"/>
              <a:ea typeface="Hiragino Maru Gothic Pro W4" panose="020F0400000000000000" pitchFamily="34" charset="-128"/>
            </a:endParaRPr>
          </a:p>
          <a:p>
            <a:pPr algn="ctr"/>
            <a:r>
              <a:rPr kumimoji="1" lang="ja-JP" altLang="en-US" sz="3600" b="1">
                <a:solidFill>
                  <a:schemeClr val="bg1"/>
                </a:solidFill>
                <a:latin typeface="Hiragino Maru Gothic Pro W4" panose="020F0400000000000000" pitchFamily="34" charset="-128"/>
                <a:ea typeface="Hiragino Maru Gothic Pro W4" panose="020F0400000000000000" pitchFamily="34" charset="-128"/>
              </a:rPr>
              <a:t>②副流煙や</a:t>
            </a:r>
            <a:endParaRPr kumimoji="1" lang="en-US" altLang="ja-JP" sz="3600" b="1" dirty="0">
              <a:solidFill>
                <a:schemeClr val="bg1"/>
              </a:solidFill>
              <a:latin typeface="Hiragino Maru Gothic Pro W4" panose="020F0400000000000000" pitchFamily="34" charset="-128"/>
              <a:ea typeface="Hiragino Maru Gothic Pro W4" panose="020F0400000000000000" pitchFamily="34" charset="-128"/>
            </a:endParaRPr>
          </a:p>
          <a:p>
            <a:pPr algn="ctr"/>
            <a:r>
              <a:rPr kumimoji="1" lang="ja-JP" altLang="en-US" sz="3600" b="1">
                <a:solidFill>
                  <a:schemeClr val="bg1"/>
                </a:solidFill>
                <a:latin typeface="Hiragino Maru Gothic Pro W4" panose="020F0400000000000000" pitchFamily="34" charset="-128"/>
                <a:ea typeface="Hiragino Maru Gothic Pro W4" panose="020F0400000000000000" pitchFamily="34" charset="-128"/>
              </a:rPr>
              <a:t>③呼出煙を</a:t>
            </a:r>
            <a:endParaRPr kumimoji="1" lang="en-US" altLang="ja-JP" sz="3600" b="1" dirty="0">
              <a:solidFill>
                <a:schemeClr val="bg1"/>
              </a:solidFill>
              <a:latin typeface="Hiragino Maru Gothic Pro W4" panose="020F0400000000000000" pitchFamily="34" charset="-128"/>
              <a:ea typeface="Hiragino Maru Gothic Pro W4" panose="020F0400000000000000" pitchFamily="34" charset="-128"/>
            </a:endParaRPr>
          </a:p>
          <a:p>
            <a:pPr algn="ctr"/>
            <a:r>
              <a:rPr kumimoji="1" lang="ja-JP" altLang="en-US" sz="3600" b="1">
                <a:solidFill>
                  <a:schemeClr val="bg1"/>
                </a:solidFill>
                <a:latin typeface="Hiragino Maru Gothic Pro W4" panose="020F0400000000000000" pitchFamily="34" charset="-128"/>
                <a:ea typeface="Hiragino Maru Gothic Pro W4" panose="020F0400000000000000" pitchFamily="34" charset="-128"/>
              </a:rPr>
              <a:t>すい込むこと</a:t>
            </a:r>
          </a:p>
        </p:txBody>
      </p:sp>
    </p:spTree>
    <p:extLst>
      <p:ext uri="{BB962C8B-B14F-4D97-AF65-F5344CB8AC3E}">
        <p14:creationId xmlns:p14="http://schemas.microsoft.com/office/powerpoint/2010/main" val="4032578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1218303" y="3340711"/>
            <a:ext cx="6955750" cy="3017301"/>
          </a:xfrm>
          <a:prstGeom prst="rect">
            <a:avLst/>
          </a:prstGeom>
          <a:noFill/>
        </p:spPr>
        <p:txBody>
          <a:bodyPr wrap="none" rtlCol="0">
            <a:spAutoFit/>
          </a:bodyPr>
          <a:lstStyle/>
          <a:p>
            <a:pPr>
              <a:lnSpc>
                <a:spcPct val="150000"/>
              </a:lnSpc>
            </a:pPr>
            <a:r>
              <a:rPr kumimoji="1" lang="ja-JP" altLang="en-US" sz="4400">
                <a:latin typeface="Hiragino Maru Gothic Pro W4" panose="020F0400000000000000" pitchFamily="34" charset="-128"/>
                <a:ea typeface="Hiragino Maru Gothic Pro W4" panose="020F0400000000000000" pitchFamily="34" charset="-128"/>
              </a:rPr>
              <a:t>タバコの煙には、</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ct val="150000"/>
              </a:lnSpc>
            </a:pPr>
            <a:r>
              <a:rPr kumimoji="1" lang="ja-JP" altLang="en-US" sz="4400">
                <a:latin typeface="Hiragino Maru Gothic Pro W4" panose="020F0400000000000000" pitchFamily="34" charset="-128"/>
                <a:ea typeface="Hiragino Maru Gothic Pro W4" panose="020F0400000000000000" pitchFamily="34" charset="-128"/>
              </a:rPr>
              <a:t>体に悪い物質がどれくらい</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ct val="150000"/>
              </a:lnSpc>
            </a:pPr>
            <a:r>
              <a:rPr kumimoji="1" lang="ja-JP" altLang="en-US" sz="4400">
                <a:latin typeface="Hiragino Maru Gothic Pro W4" panose="020F0400000000000000" pitchFamily="34" charset="-128"/>
                <a:ea typeface="Hiragino Maru Gothic Pro W4" panose="020F0400000000000000" pitchFamily="34" charset="-128"/>
              </a:rPr>
              <a:t>入っているでしょうか？</a:t>
            </a:r>
          </a:p>
        </p:txBody>
      </p:sp>
      <p:sp>
        <p:nvSpPr>
          <p:cNvPr id="6" name="テキスト ボックス 5">
            <a:extLst>
              <a:ext uri="{FF2B5EF4-FFF2-40B4-BE49-F238E27FC236}">
                <a16:creationId xmlns:a16="http://schemas.microsoft.com/office/drawing/2014/main" id="{681830AA-A22A-9F48-8147-AB50E2056A39}"/>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第１問</a:t>
            </a:r>
          </a:p>
        </p:txBody>
      </p:sp>
    </p:spTree>
    <p:extLst>
      <p:ext uri="{BB962C8B-B14F-4D97-AF65-F5344CB8AC3E}">
        <p14:creationId xmlns:p14="http://schemas.microsoft.com/office/powerpoint/2010/main" val="28420850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46083" name="Picture 2" descr="受動喫煙のイラスト"/>
          <p:cNvPicPr>
            <a:picLocks noChangeAspect="1" noChangeArrowheads="1"/>
          </p:cNvPicPr>
          <p:nvPr/>
        </p:nvPicPr>
        <p:blipFill>
          <a:blip r:embed="rId3" cstate="print">
            <a:lum bright="6000" contrast="6000"/>
          </a:blip>
          <a:srcRect/>
          <a:stretch>
            <a:fillRect/>
          </a:stretch>
        </p:blipFill>
        <p:spPr bwMode="auto">
          <a:xfrm>
            <a:off x="1377024" y="536790"/>
            <a:ext cx="5929313" cy="4407953"/>
          </a:xfrm>
          <a:prstGeom prst="rect">
            <a:avLst/>
          </a:prstGeom>
          <a:noFill/>
          <a:ln w="9525">
            <a:noFill/>
            <a:miter lim="800000"/>
            <a:headEnd/>
            <a:tailEnd/>
          </a:ln>
        </p:spPr>
      </p:pic>
      <p:sp>
        <p:nvSpPr>
          <p:cNvPr id="46084" name="Text Box 3"/>
          <p:cNvSpPr txBox="1">
            <a:spLocks noChangeArrowheads="1"/>
          </p:cNvSpPr>
          <p:nvPr/>
        </p:nvSpPr>
        <p:spPr bwMode="auto">
          <a:xfrm>
            <a:off x="3315566" y="1340768"/>
            <a:ext cx="2052227" cy="600164"/>
          </a:xfrm>
          <a:prstGeom prst="rect">
            <a:avLst/>
          </a:prstGeom>
          <a:noFill/>
          <a:ln w="12700" cap="sq">
            <a:noFill/>
            <a:miter lim="800000"/>
            <a:headEnd type="none" w="sm" len="sm"/>
            <a:tailEnd type="none" w="sm" len="sm"/>
          </a:ln>
        </p:spPr>
        <p:txBody>
          <a:bodyPr wrap="square">
            <a:spAutoFit/>
          </a:bodyPr>
          <a:lstStyle/>
          <a:p>
            <a:r>
              <a:rPr lang="ja-JP" altLang="en-US" sz="3300" b="1" dirty="0">
                <a:solidFill>
                  <a:srgbClr val="FF0000"/>
                </a:solidFill>
                <a:latin typeface="Hiragino Maru Gothic Pro W4" panose="020F0400000000000000" pitchFamily="34" charset="-128"/>
                <a:ea typeface="Hiragino Maru Gothic Pro W4" panose="020F0400000000000000" pitchFamily="34" charset="-128"/>
              </a:rPr>
              <a:t>受動喫煙</a:t>
            </a:r>
          </a:p>
        </p:txBody>
      </p:sp>
      <p:sp>
        <p:nvSpPr>
          <p:cNvPr id="46085" name="正方形/長方形 4"/>
          <p:cNvSpPr>
            <a:spLocks noChangeArrowheads="1"/>
          </p:cNvSpPr>
          <p:nvPr/>
        </p:nvSpPr>
        <p:spPr bwMode="auto">
          <a:xfrm>
            <a:off x="899592" y="5109988"/>
            <a:ext cx="7344816" cy="1277466"/>
          </a:xfrm>
          <a:prstGeom prst="rect">
            <a:avLst/>
          </a:prstGeom>
          <a:noFill/>
          <a:ln w="9525">
            <a:noFill/>
            <a:miter lim="800000"/>
            <a:headEnd/>
            <a:tailEnd/>
          </a:ln>
        </p:spPr>
        <p:txBody>
          <a:bodyPr wrap="square">
            <a:spAutoFit/>
          </a:bodyPr>
          <a:lstStyle/>
          <a:p>
            <a:pPr>
              <a:lnSpc>
                <a:spcPts val="4820"/>
              </a:lnSpc>
            </a:pPr>
            <a:r>
              <a:rPr lang="ja-JP" altLang="en-US" sz="3600" dirty="0">
                <a:solidFill>
                  <a:srgbClr val="000099"/>
                </a:solidFill>
                <a:latin typeface="Hiragino Maru Gothic Pro W4" panose="020F0400000000000000" pitchFamily="34" charset="-128"/>
                <a:ea typeface="Hiragino Maru Gothic Pro W4" panose="020F0400000000000000" pitchFamily="34" charset="-128"/>
              </a:rPr>
              <a:t>受動喫煙は、からだに悪い</a:t>
            </a:r>
            <a:r>
              <a:rPr lang="ja-JP" altLang="en-US" sz="3600">
                <a:solidFill>
                  <a:srgbClr val="000099"/>
                </a:solidFill>
                <a:latin typeface="Hiragino Maru Gothic Pro W4" panose="020F0400000000000000" pitchFamily="34" charset="-128"/>
                <a:ea typeface="Hiragino Maru Gothic Pro W4" panose="020F0400000000000000" pitchFamily="34" charset="-128"/>
              </a:rPr>
              <a:t>影響を</a:t>
            </a:r>
            <a:endParaRPr lang="en-US" altLang="ja-JP" sz="3600" dirty="0">
              <a:solidFill>
                <a:srgbClr val="000099"/>
              </a:solidFill>
              <a:latin typeface="Hiragino Maru Gothic Pro W4" panose="020F0400000000000000" pitchFamily="34" charset="-128"/>
              <a:ea typeface="Hiragino Maru Gothic Pro W4" panose="020F0400000000000000" pitchFamily="34" charset="-128"/>
            </a:endParaRPr>
          </a:p>
          <a:p>
            <a:pPr>
              <a:lnSpc>
                <a:spcPts val="4820"/>
              </a:lnSpc>
            </a:pPr>
            <a:r>
              <a:rPr lang="ja-JP" altLang="en-US" sz="3600">
                <a:solidFill>
                  <a:srgbClr val="000099"/>
                </a:solidFill>
                <a:latin typeface="Hiragino Maru Gothic Pro W4" panose="020F0400000000000000" pitchFamily="34" charset="-128"/>
                <a:ea typeface="Hiragino Maru Gothic Pro W4" panose="020F0400000000000000" pitchFamily="34" charset="-128"/>
              </a:rPr>
              <a:t>及ぼします</a:t>
            </a:r>
            <a:r>
              <a:rPr lang="ja-JP" altLang="en-US" sz="3600" dirty="0">
                <a:latin typeface="Hiragino Maru Gothic Pro W4" panose="020F0400000000000000" pitchFamily="34" charset="-128"/>
                <a:ea typeface="Hiragino Maru Gothic Pro W4" panose="020F0400000000000000" pitchFamily="34" charset="-128"/>
              </a:rPr>
              <a:t>。</a:t>
            </a:r>
          </a:p>
        </p:txBody>
      </p:sp>
    </p:spTree>
    <p:extLst>
      <p:ext uri="{BB962C8B-B14F-4D97-AF65-F5344CB8AC3E}">
        <p14:creationId xmlns:p14="http://schemas.microsoft.com/office/powerpoint/2010/main" val="34873533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スライド番号プレースホルダ 3"/>
          <p:cNvSpPr>
            <a:spLocks noGrp="1"/>
          </p:cNvSpPr>
          <p:nvPr>
            <p:ph type="sldNum" sz="quarter" idx="12"/>
          </p:nvPr>
        </p:nvSpPr>
        <p:spPr>
          <a:noFill/>
        </p:spPr>
        <p:txBody>
          <a:bodyPr/>
          <a:lstStyle/>
          <a:p>
            <a:fld id="{48E667A1-D602-4EBD-8A3B-379DCF91FCC4}" type="slidenum">
              <a:rPr lang="en-US" altLang="ja-JP" smtClean="0">
                <a:latin typeface="Hiragino Maru Gothic Pro W4" panose="020F0400000000000000" pitchFamily="34" charset="-128"/>
                <a:ea typeface="Hiragino Maru Gothic Pro W4" panose="020F0400000000000000" pitchFamily="34" charset="-128"/>
              </a:rPr>
              <a:pPr/>
              <a:t>41</a:t>
            </a:fld>
            <a:endParaRPr lang="en-US" altLang="ja-JP">
              <a:latin typeface="Hiragino Maru Gothic Pro W4" panose="020F0400000000000000" pitchFamily="34" charset="-128"/>
              <a:ea typeface="Hiragino Maru Gothic Pro W4" panose="020F0400000000000000" pitchFamily="34" charset="-128"/>
            </a:endParaRPr>
          </a:p>
        </p:txBody>
      </p:sp>
      <p:pic>
        <p:nvPicPr>
          <p:cNvPr id="47109" name="Picture 4" descr="w"/>
          <p:cNvPicPr>
            <a:picLocks noChangeAspect="1" noChangeArrowheads="1"/>
          </p:cNvPicPr>
          <p:nvPr/>
        </p:nvPicPr>
        <p:blipFill>
          <a:blip r:embed="rId3"/>
          <a:srcRect/>
          <a:stretch>
            <a:fillRect/>
          </a:stretch>
        </p:blipFill>
        <p:spPr bwMode="auto">
          <a:xfrm>
            <a:off x="3807619" y="4275535"/>
            <a:ext cx="85725" cy="14288"/>
          </a:xfrm>
          <a:prstGeom prst="rect">
            <a:avLst/>
          </a:prstGeom>
          <a:noFill/>
          <a:ln w="9525">
            <a:noFill/>
            <a:miter lim="800000"/>
            <a:headEnd/>
            <a:tailEnd/>
          </a:ln>
        </p:spPr>
      </p:pic>
      <p:pic>
        <p:nvPicPr>
          <p:cNvPr id="47110" name="Picture 5" descr="たばこの副流煙"/>
          <p:cNvPicPr>
            <a:picLocks noChangeAspect="1" noChangeArrowheads="1"/>
          </p:cNvPicPr>
          <p:nvPr/>
        </p:nvPicPr>
        <p:blipFill>
          <a:blip r:embed="rId4" cstate="print"/>
          <a:srcRect/>
          <a:stretch>
            <a:fillRect/>
          </a:stretch>
        </p:blipFill>
        <p:spPr bwMode="auto">
          <a:xfrm>
            <a:off x="404656" y="3506433"/>
            <a:ext cx="8080110" cy="3234935"/>
          </a:xfrm>
          <a:prstGeom prst="rect">
            <a:avLst/>
          </a:prstGeom>
          <a:noFill/>
          <a:ln w="9525">
            <a:noFill/>
            <a:miter lim="800000"/>
            <a:headEnd/>
            <a:tailEnd/>
          </a:ln>
        </p:spPr>
      </p:pic>
      <p:sp>
        <p:nvSpPr>
          <p:cNvPr id="47111" name="Rectangle 6"/>
          <p:cNvSpPr>
            <a:spLocks noChangeArrowheads="1"/>
          </p:cNvSpPr>
          <p:nvPr/>
        </p:nvSpPr>
        <p:spPr bwMode="auto">
          <a:xfrm>
            <a:off x="419514" y="188640"/>
            <a:ext cx="5649796" cy="1745991"/>
          </a:xfrm>
          <a:prstGeom prst="rect">
            <a:avLst/>
          </a:prstGeom>
          <a:solidFill>
            <a:schemeClr val="bg1"/>
          </a:solidFill>
          <a:ln w="9525">
            <a:noFill/>
            <a:miter lim="800000"/>
            <a:headEnd/>
            <a:tailEnd/>
          </a:ln>
        </p:spPr>
        <p:txBody>
          <a:bodyPr wrap="square">
            <a:spAutoFit/>
          </a:bodyPr>
          <a:lstStyle/>
          <a:p>
            <a:pPr>
              <a:lnSpc>
                <a:spcPts val="4360"/>
              </a:lnSpc>
            </a:pPr>
            <a:r>
              <a:rPr lang="ja-JP" altLang="en-US" sz="3200">
                <a:solidFill>
                  <a:srgbClr val="FF0000"/>
                </a:solidFill>
                <a:latin typeface="Hiragino Maru Gothic Pro W4" panose="020F0400000000000000" pitchFamily="34" charset="-128"/>
                <a:ea typeface="Hiragino Maru Gothic Pro W4" panose="020F0400000000000000" pitchFamily="34" charset="-128"/>
              </a:rPr>
              <a:t>なかでも、副流煙</a:t>
            </a:r>
            <a:endParaRPr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nSpc>
                <a:spcPts val="4360"/>
              </a:lnSpc>
            </a:pPr>
            <a:r>
              <a:rPr lang="en-US" altLang="ja-JP" sz="3200" dirty="0">
                <a:solidFill>
                  <a:srgbClr val="FF0000"/>
                </a:solidFill>
                <a:latin typeface="Hiragino Maru Gothic Pro W4" panose="020F0400000000000000" pitchFamily="34" charset="-128"/>
                <a:ea typeface="Hiragino Maru Gothic Pro W4" panose="020F0400000000000000" pitchFamily="34" charset="-128"/>
              </a:rPr>
              <a:t>(</a:t>
            </a:r>
            <a:r>
              <a:rPr lang="ja-JP" altLang="en-US" sz="3200">
                <a:solidFill>
                  <a:srgbClr val="FF0000"/>
                </a:solidFill>
                <a:latin typeface="Hiragino Maru Gothic Pro W4" panose="020F0400000000000000" pitchFamily="34" charset="-128"/>
                <a:ea typeface="Hiragino Maru Gothic Pro W4" panose="020F0400000000000000" pitchFamily="34" charset="-128"/>
              </a:rPr>
              <a:t>タバコの先から出る煙</a:t>
            </a:r>
            <a:r>
              <a:rPr lang="en-US" altLang="ja-JP" sz="3200" dirty="0">
                <a:solidFill>
                  <a:srgbClr val="FF0000"/>
                </a:solidFill>
                <a:latin typeface="Hiragino Maru Gothic Pro W4" panose="020F0400000000000000" pitchFamily="34" charset="-128"/>
                <a:ea typeface="Hiragino Maru Gothic Pro W4" panose="020F0400000000000000" pitchFamily="34" charset="-128"/>
              </a:rPr>
              <a:t>)</a:t>
            </a:r>
            <a:r>
              <a:rPr lang="ja-JP" altLang="en-US" sz="3200">
                <a:solidFill>
                  <a:srgbClr val="000099"/>
                </a:solidFill>
                <a:latin typeface="Hiragino Maru Gothic Pro W4" panose="020F0400000000000000" pitchFamily="34" charset="-128"/>
                <a:ea typeface="Hiragino Maru Gothic Pro W4" panose="020F0400000000000000" pitchFamily="34" charset="-128"/>
              </a:rPr>
              <a:t>が</a:t>
            </a:r>
            <a:endParaRPr lang="en-US" altLang="ja-JP" sz="3200" dirty="0">
              <a:solidFill>
                <a:srgbClr val="000099"/>
              </a:solidFill>
              <a:latin typeface="Hiragino Maru Gothic Pro W4" panose="020F0400000000000000" pitchFamily="34" charset="-128"/>
              <a:ea typeface="Hiragino Maru Gothic Pro W4" panose="020F0400000000000000" pitchFamily="34" charset="-128"/>
            </a:endParaRPr>
          </a:p>
          <a:p>
            <a:pPr>
              <a:lnSpc>
                <a:spcPts val="4360"/>
              </a:lnSpc>
            </a:pPr>
            <a:r>
              <a:rPr lang="ja-JP" altLang="en-US" sz="3200">
                <a:solidFill>
                  <a:srgbClr val="000099"/>
                </a:solidFill>
                <a:latin typeface="Hiragino Maru Gothic Pro W4" panose="020F0400000000000000" pitchFamily="34" charset="-128"/>
                <a:ea typeface="Hiragino Maru Gothic Pro W4" panose="020F0400000000000000" pitchFamily="34" charset="-128"/>
              </a:rPr>
              <a:t>一番有害</a:t>
            </a:r>
            <a:r>
              <a:rPr lang="ja-JP" altLang="en-US" sz="3200" dirty="0">
                <a:solidFill>
                  <a:srgbClr val="000099"/>
                </a:solidFill>
                <a:latin typeface="Hiragino Maru Gothic Pro W4" panose="020F0400000000000000" pitchFamily="34" charset="-128"/>
                <a:ea typeface="Hiragino Maru Gothic Pro W4" panose="020F0400000000000000" pitchFamily="34" charset="-128"/>
              </a:rPr>
              <a:t>です</a:t>
            </a:r>
            <a:r>
              <a:rPr lang="ja-JP" altLang="en-US" sz="3200" dirty="0">
                <a:latin typeface="Hiragino Maru Gothic Pro W4" panose="020F0400000000000000" pitchFamily="34" charset="-128"/>
                <a:ea typeface="Hiragino Maru Gothic Pro W4" panose="020F0400000000000000" pitchFamily="34" charset="-128"/>
              </a:rPr>
              <a:t>。</a:t>
            </a:r>
          </a:p>
        </p:txBody>
      </p:sp>
      <p:pic>
        <p:nvPicPr>
          <p:cNvPr id="10" name="Picture 3" descr="図1 たばこの主流煙と副流煙"/>
          <p:cNvPicPr>
            <a:picLocks noChangeAspect="1" noChangeArrowheads="1"/>
          </p:cNvPicPr>
          <p:nvPr/>
        </p:nvPicPr>
        <p:blipFill>
          <a:blip r:embed="rId5" cstate="print"/>
          <a:srcRect/>
          <a:stretch>
            <a:fillRect/>
          </a:stretch>
        </p:blipFill>
        <p:spPr bwMode="auto">
          <a:xfrm>
            <a:off x="6084168" y="819584"/>
            <a:ext cx="2981730" cy="3747256"/>
          </a:xfrm>
          <a:prstGeom prst="rect">
            <a:avLst/>
          </a:prstGeom>
          <a:noFill/>
          <a:ln w="9525">
            <a:noFill/>
            <a:miter lim="800000"/>
            <a:headEnd/>
            <a:tailEnd/>
          </a:ln>
        </p:spPr>
      </p:pic>
      <p:sp>
        <p:nvSpPr>
          <p:cNvPr id="4" name="テキスト ボックス 3">
            <a:extLst>
              <a:ext uri="{FF2B5EF4-FFF2-40B4-BE49-F238E27FC236}">
                <a16:creationId xmlns:a16="http://schemas.microsoft.com/office/drawing/2014/main" id="{298A103C-17A8-3744-9DF4-946CDDF77209}"/>
              </a:ext>
            </a:extLst>
          </p:cNvPr>
          <p:cNvSpPr txBox="1"/>
          <p:nvPr/>
        </p:nvSpPr>
        <p:spPr>
          <a:xfrm>
            <a:off x="704294" y="2099219"/>
            <a:ext cx="5080237" cy="1200329"/>
          </a:xfrm>
          <a:prstGeom prst="rect">
            <a:avLst/>
          </a:prstGeom>
          <a:solidFill>
            <a:srgbClr val="FFFF00"/>
          </a:solidFill>
          <a:ln>
            <a:solidFill>
              <a:schemeClr val="accent1">
                <a:shade val="50000"/>
              </a:schemeClr>
            </a:solidFill>
          </a:ln>
        </p:spPr>
        <p:txBody>
          <a:bodyPr wrap="none" rtlCol="0">
            <a:spAutoFit/>
          </a:bodyPr>
          <a:lstStyle/>
          <a:p>
            <a:r>
              <a:rPr kumimoji="1" lang="ja-JP" altLang="en-US" sz="3600">
                <a:latin typeface="Hiragino Maru Gothic Pro W4" panose="020F0400000000000000" pitchFamily="34" charset="-128"/>
                <a:ea typeface="Hiragino Maru Gothic Pro W4" panose="020F0400000000000000" pitchFamily="34" charset="-128"/>
              </a:rPr>
              <a:t>自分の周りの人を</a:t>
            </a:r>
            <a:endParaRPr kumimoji="1" lang="en-US" altLang="ja-JP" sz="3600" dirty="0">
              <a:latin typeface="Hiragino Maru Gothic Pro W4" panose="020F0400000000000000" pitchFamily="34" charset="-128"/>
              <a:ea typeface="Hiragino Maru Gothic Pro W4" panose="020F0400000000000000" pitchFamily="34" charset="-128"/>
            </a:endParaRPr>
          </a:p>
          <a:p>
            <a:r>
              <a:rPr kumimoji="1" lang="ja-JP" altLang="en-US" sz="3600">
                <a:latin typeface="Hiragino Maru Gothic Pro W4" panose="020F0400000000000000" pitchFamily="34" charset="-128"/>
                <a:ea typeface="Hiragino Maru Gothic Pro W4" panose="020F0400000000000000" pitchFamily="34" charset="-128"/>
              </a:rPr>
              <a:t>病気にする危険がある</a:t>
            </a:r>
            <a:r>
              <a:rPr kumimoji="1" lang="en-US" altLang="ja-JP" sz="3600" dirty="0">
                <a:latin typeface="Hiragino Maru Gothic Pro W4" panose="020F0400000000000000" pitchFamily="34" charset="-128"/>
                <a:ea typeface="Hiragino Maru Gothic Pro W4" panose="020F0400000000000000" pitchFamily="34" charset="-128"/>
              </a:rPr>
              <a:t>!!</a:t>
            </a:r>
            <a:endParaRPr kumimoji="1" lang="ja-JP" altLang="en-US" sz="3600">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2345390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2227" name="Picture 4" descr="ファイル:分煙 伊丹市役所.jpg">
            <a:hlinkClick r:id="rId3"/>
          </p:cNvPr>
          <p:cNvPicPr>
            <a:picLocks noChangeAspect="1" noChangeArrowheads="1"/>
          </p:cNvPicPr>
          <p:nvPr/>
        </p:nvPicPr>
        <p:blipFill rotWithShape="1">
          <a:blip r:embed="rId4" cstate="print"/>
          <a:srcRect l="4712" r="13197"/>
          <a:stretch/>
        </p:blipFill>
        <p:spPr bwMode="auto">
          <a:xfrm>
            <a:off x="467544" y="1916832"/>
            <a:ext cx="3672410" cy="3355200"/>
          </a:xfrm>
          <a:prstGeom prst="rect">
            <a:avLst/>
          </a:prstGeom>
          <a:noFill/>
          <a:ln w="9525">
            <a:noFill/>
            <a:miter lim="800000"/>
            <a:headEnd/>
            <a:tailEnd/>
          </a:ln>
        </p:spPr>
      </p:pic>
      <p:sp>
        <p:nvSpPr>
          <p:cNvPr id="52230" name="テキスト ボックス 5"/>
          <p:cNvSpPr txBox="1">
            <a:spLocks noChangeArrowheads="1"/>
          </p:cNvSpPr>
          <p:nvPr/>
        </p:nvSpPr>
        <p:spPr bwMode="auto">
          <a:xfrm>
            <a:off x="1109824" y="370869"/>
            <a:ext cx="6924352" cy="1153264"/>
          </a:xfrm>
          <a:prstGeom prst="rect">
            <a:avLst/>
          </a:prstGeom>
          <a:noFill/>
          <a:ln w="9525">
            <a:noFill/>
            <a:miter lim="800000"/>
            <a:headEnd/>
            <a:tailEnd/>
          </a:ln>
        </p:spPr>
        <p:txBody>
          <a:bodyPr wrap="square">
            <a:spAutoFit/>
          </a:bodyPr>
          <a:lstStyle/>
          <a:p>
            <a:pPr>
              <a:lnSpc>
                <a:spcPts val="4300"/>
              </a:lnSpc>
            </a:pPr>
            <a:r>
              <a:rPr lang="ja-JP" altLang="en-US" sz="3200">
                <a:solidFill>
                  <a:srgbClr val="000099"/>
                </a:solidFill>
                <a:latin typeface="Hiragino Maru Gothic Pro W4" panose="020F0400000000000000" pitchFamily="34" charset="-128"/>
                <a:ea typeface="Hiragino Maru Gothic Pro W4" panose="020F0400000000000000" pitchFamily="34" charset="-128"/>
              </a:rPr>
              <a:t>分煙：エリアを分ける目的の</a:t>
            </a:r>
            <a:endParaRPr lang="en-US" altLang="ja-JP" sz="3200" dirty="0">
              <a:solidFill>
                <a:srgbClr val="000099"/>
              </a:solidFill>
              <a:latin typeface="Hiragino Maru Gothic Pro W4" panose="020F0400000000000000" pitchFamily="34" charset="-128"/>
              <a:ea typeface="Hiragino Maru Gothic Pro W4" panose="020F0400000000000000" pitchFamily="34" charset="-128"/>
            </a:endParaRPr>
          </a:p>
          <a:p>
            <a:pPr>
              <a:lnSpc>
                <a:spcPts val="4300"/>
              </a:lnSpc>
            </a:pPr>
            <a:r>
              <a:rPr lang="ja-JP" altLang="en-US" sz="3200">
                <a:solidFill>
                  <a:srgbClr val="000099"/>
                </a:solidFill>
                <a:latin typeface="Hiragino Maru Gothic Pro W4" panose="020F0400000000000000" pitchFamily="34" charset="-128"/>
                <a:ea typeface="Hiragino Maru Gothic Pro W4" panose="020F0400000000000000" pitchFamily="34" charset="-128"/>
              </a:rPr>
              <a:t>　　　喫煙室や、喫煙</a:t>
            </a:r>
            <a:r>
              <a:rPr lang="ja-JP" altLang="en-US" sz="3200" dirty="0">
                <a:solidFill>
                  <a:srgbClr val="000099"/>
                </a:solidFill>
                <a:latin typeface="Hiragino Maru Gothic Pro W4" panose="020F0400000000000000" pitchFamily="34" charset="-128"/>
                <a:ea typeface="Hiragino Maru Gothic Pro W4" panose="020F0400000000000000" pitchFamily="34" charset="-128"/>
              </a:rPr>
              <a:t>コーナー</a:t>
            </a:r>
          </a:p>
        </p:txBody>
      </p:sp>
      <p:pic>
        <p:nvPicPr>
          <p:cNvPr id="3" name="図 2" descr="建物の前の歩道を歩く人&#10;&#10;中程度の精度で自動的に生成された説明">
            <a:extLst>
              <a:ext uri="{FF2B5EF4-FFF2-40B4-BE49-F238E27FC236}">
                <a16:creationId xmlns:a16="http://schemas.microsoft.com/office/drawing/2014/main" id="{16FE0C34-16AC-954C-87F7-93FCF00BA281}"/>
              </a:ext>
            </a:extLst>
          </p:cNvPr>
          <p:cNvPicPr>
            <a:picLocks noChangeAspect="1"/>
          </p:cNvPicPr>
          <p:nvPr/>
        </p:nvPicPr>
        <p:blipFill rotWithShape="1">
          <a:blip r:embed="rId5">
            <a:extLst>
              <a:ext uri="{28A0092B-C50C-407E-A947-70E740481C1C}">
                <a14:useLocalDpi xmlns:a14="http://schemas.microsoft.com/office/drawing/2010/main" val="0"/>
              </a:ext>
            </a:extLst>
          </a:blip>
          <a:srcRect l="9144" t="7421" b="19645"/>
          <a:stretch/>
        </p:blipFill>
        <p:spPr>
          <a:xfrm>
            <a:off x="4271132" y="2787046"/>
            <a:ext cx="4643437" cy="2484986"/>
          </a:xfrm>
          <a:prstGeom prst="rect">
            <a:avLst/>
          </a:prstGeom>
        </p:spPr>
      </p:pic>
      <p:sp>
        <p:nvSpPr>
          <p:cNvPr id="4" name="テキスト ボックス 3">
            <a:extLst>
              <a:ext uri="{FF2B5EF4-FFF2-40B4-BE49-F238E27FC236}">
                <a16:creationId xmlns:a16="http://schemas.microsoft.com/office/drawing/2014/main" id="{55A983A7-2E65-EE4D-92E7-BAD4B45DAFC4}"/>
              </a:ext>
            </a:extLst>
          </p:cNvPr>
          <p:cNvSpPr txBox="1"/>
          <p:nvPr/>
        </p:nvSpPr>
        <p:spPr>
          <a:xfrm>
            <a:off x="683756" y="5402842"/>
            <a:ext cx="7776488" cy="1077218"/>
          </a:xfrm>
          <a:prstGeom prst="rect">
            <a:avLst/>
          </a:prstGeom>
          <a:noFill/>
        </p:spPr>
        <p:txBody>
          <a:bodyPr wrap="none" rtlCol="0">
            <a:spAutoFit/>
          </a:bodyPr>
          <a:lstStyle/>
          <a:p>
            <a:r>
              <a:rPr kumimoji="1" lang="ja-JP" altLang="en-US" sz="3200">
                <a:latin typeface="Hiragino Maru Gothic Pro W4" panose="020F0400000000000000" pitchFamily="34" charset="-128"/>
                <a:ea typeface="Hiragino Maru Gothic Pro W4" panose="020F0400000000000000" pitchFamily="34" charset="-128"/>
              </a:rPr>
              <a:t>「狭い所に押し込められて</a:t>
            </a:r>
            <a:endParaRPr kumimoji="1" lang="en-US" altLang="ja-JP" sz="3200" dirty="0">
              <a:latin typeface="Hiragino Maru Gothic Pro W4" panose="020F0400000000000000" pitchFamily="34" charset="-128"/>
              <a:ea typeface="Hiragino Maru Gothic Pro W4" panose="020F0400000000000000" pitchFamily="34" charset="-128"/>
            </a:endParaRPr>
          </a:p>
          <a:p>
            <a:r>
              <a:rPr kumimoji="1" lang="ja-JP" altLang="en-US" sz="3200">
                <a:latin typeface="Hiragino Maru Gothic Pro W4" panose="020F0400000000000000" pitchFamily="34" charset="-128"/>
                <a:ea typeface="Hiragino Maru Gothic Pro W4" panose="020F0400000000000000" pitchFamily="34" charset="-128"/>
              </a:rPr>
              <a:t>タバコすってるのは格好悪い」の声も･･･</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4" name="Rectangle 4"/>
          <p:cNvSpPr>
            <a:spLocks noGrp="1" noChangeArrowheads="1"/>
          </p:cNvSpPr>
          <p:nvPr>
            <p:ph type="title"/>
          </p:nvPr>
        </p:nvSpPr>
        <p:spPr>
          <a:xfrm>
            <a:off x="683568" y="159818"/>
            <a:ext cx="8073017" cy="792088"/>
          </a:xfrm>
        </p:spPr>
        <p:txBody>
          <a:bodyPr rtlCol="0">
            <a:noAutofit/>
          </a:bodyPr>
          <a:lstStyle/>
          <a:p>
            <a:pPr defTabSz="651931" eaLnBrk="1" fontAlgn="auto" hangingPunct="1">
              <a:spcAft>
                <a:spcPts val="0"/>
              </a:spcAft>
              <a:defRPr/>
            </a:pPr>
            <a:r>
              <a:rPr lang="ja-JP" altLang="en-US" sz="3600">
                <a:solidFill>
                  <a:srgbClr val="000099"/>
                </a:solidFill>
                <a:latin typeface="Hiragino Maru Gothic Pro W4" panose="020F0400000000000000" pitchFamily="34" charset="-128"/>
                <a:ea typeface="Hiragino Maru Gothic Pro W4" panose="020F0400000000000000" pitchFamily="34" charset="-128"/>
              </a:rPr>
              <a:t>分けただけで</a:t>
            </a:r>
            <a:r>
              <a:rPr lang="ja-JP" altLang="en-US" sz="3600" dirty="0">
                <a:solidFill>
                  <a:srgbClr val="000099"/>
                </a:solidFill>
                <a:latin typeface="Hiragino Maru Gothic Pro W4" panose="020F0400000000000000" pitchFamily="34" charset="-128"/>
                <a:ea typeface="Hiragino Maru Gothic Pro W4" panose="020F0400000000000000" pitchFamily="34" charset="-128"/>
              </a:rPr>
              <a:t>効果がある</a:t>
            </a:r>
            <a:r>
              <a:rPr lang="ja-JP" altLang="en-US" sz="3600">
                <a:solidFill>
                  <a:srgbClr val="000099"/>
                </a:solidFill>
                <a:latin typeface="Hiragino Maru Gothic Pro W4" panose="020F0400000000000000" pitchFamily="34" charset="-128"/>
                <a:ea typeface="Hiragino Maru Gothic Pro W4" panose="020F0400000000000000" pitchFamily="34" charset="-128"/>
              </a:rPr>
              <a:t>でしょうか？</a:t>
            </a:r>
            <a:endParaRPr lang="ja-JP" altLang="en-US" sz="3600" dirty="0">
              <a:solidFill>
                <a:srgbClr val="000099"/>
              </a:solidFill>
              <a:latin typeface="Hiragino Maru Gothic Pro W4" panose="020F0400000000000000" pitchFamily="34" charset="-128"/>
              <a:ea typeface="Hiragino Maru Gothic Pro W4" panose="020F0400000000000000" pitchFamily="34" charset="-128"/>
            </a:endParaRPr>
          </a:p>
        </p:txBody>
      </p:sp>
      <p:pic>
        <p:nvPicPr>
          <p:cNvPr id="53251" name="Picture 2" descr="2"/>
          <p:cNvPicPr>
            <a:picLocks noGrp="1" noChangeAspect="1" noChangeArrowheads="1"/>
          </p:cNvPicPr>
          <p:nvPr>
            <p:ph idx="1"/>
          </p:nvPr>
        </p:nvPicPr>
        <p:blipFill rotWithShape="1">
          <a:blip r:embed="rId3" cstate="print"/>
          <a:srcRect l="14360" t="5402" r="18029" b="14097"/>
          <a:stretch/>
        </p:blipFill>
        <p:spPr>
          <a:xfrm>
            <a:off x="1763688" y="966317"/>
            <a:ext cx="5832648" cy="4925366"/>
          </a:xfrm>
        </p:spPr>
      </p:pic>
      <p:sp>
        <p:nvSpPr>
          <p:cNvPr id="5" name="Rectangle 4">
            <a:extLst>
              <a:ext uri="{FF2B5EF4-FFF2-40B4-BE49-F238E27FC236}">
                <a16:creationId xmlns:a16="http://schemas.microsoft.com/office/drawing/2014/main" id="{D1DE8CC9-342D-064D-9283-618D9C22A6EC}"/>
              </a:ext>
            </a:extLst>
          </p:cNvPr>
          <p:cNvSpPr txBox="1">
            <a:spLocks noChangeArrowheads="1"/>
          </p:cNvSpPr>
          <p:nvPr/>
        </p:nvSpPr>
        <p:spPr>
          <a:xfrm>
            <a:off x="3167844" y="5881428"/>
            <a:ext cx="3024336" cy="792088"/>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pPr defTabSz="651931">
              <a:defRPr/>
            </a:pPr>
            <a:r>
              <a:rPr lang="ja-JP" altLang="en-US" sz="3600">
                <a:solidFill>
                  <a:srgbClr val="000099"/>
                </a:solidFill>
                <a:latin typeface="Hiragino Maru Gothic Pro W4" panose="020F0400000000000000" pitchFamily="34" charset="-128"/>
                <a:ea typeface="Hiragino Maru Gothic Pro W4" panose="020F0400000000000000" pitchFamily="34" charset="-128"/>
              </a:rPr>
              <a:t>これはイヤだ</a:t>
            </a:r>
            <a:endParaRPr lang="ja-JP" altLang="en-US" sz="3600" dirty="0">
              <a:solidFill>
                <a:srgbClr val="000099"/>
              </a:solidFill>
              <a:latin typeface="Hiragino Maru Gothic Pro W4" panose="020F0400000000000000" pitchFamily="34" charset="-128"/>
              <a:ea typeface="Hiragino Maru Gothic Pro W4" panose="020F0400000000000000" pitchFamily="34" charset="-128"/>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DC0B75A-373B-234A-AAF9-35631F411E44}"/>
              </a:ext>
            </a:extLst>
          </p:cNvPr>
          <p:cNvSpPr txBox="1">
            <a:spLocks noChangeArrowheads="1"/>
          </p:cNvSpPr>
          <p:nvPr/>
        </p:nvSpPr>
        <p:spPr>
          <a:xfrm>
            <a:off x="295278" y="374755"/>
            <a:ext cx="8712200" cy="596900"/>
          </a:xfrm>
          <a:prstGeom prst="rect">
            <a:avLst/>
          </a:prstGeom>
        </p:spPr>
        <p:txBody>
          <a:bodyPr rtlCol="0">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651931">
              <a:defRPr/>
            </a:pPr>
            <a:endParaRPr lang="ja-JP" altLang="en-US" sz="3700" dirty="0">
              <a:ea typeface="ＭＳ ゴシック" pitchFamily="49" charset="-128"/>
            </a:endParaRPr>
          </a:p>
        </p:txBody>
      </p:sp>
      <p:sp>
        <p:nvSpPr>
          <p:cNvPr id="4" name="Text Box 3">
            <a:extLst>
              <a:ext uri="{FF2B5EF4-FFF2-40B4-BE49-F238E27FC236}">
                <a16:creationId xmlns:a16="http://schemas.microsoft.com/office/drawing/2014/main" id="{E6FAEC14-347C-3944-AFC2-0E336165F7F5}"/>
              </a:ext>
            </a:extLst>
          </p:cNvPr>
          <p:cNvSpPr txBox="1">
            <a:spLocks noChangeArrowheads="1"/>
          </p:cNvSpPr>
          <p:nvPr/>
        </p:nvSpPr>
        <p:spPr bwMode="auto">
          <a:xfrm>
            <a:off x="809654" y="1318059"/>
            <a:ext cx="7683447" cy="523190"/>
          </a:xfrm>
          <a:prstGeom prst="rect">
            <a:avLst/>
          </a:prstGeom>
          <a:noFill/>
          <a:ln w="9525">
            <a:noFill/>
            <a:miter lim="800000"/>
            <a:headEnd/>
            <a:tailEnd/>
          </a:ln>
        </p:spPr>
        <p:txBody>
          <a:bodyPr wrap="none" lIns="91407" tIns="45705" rIns="91407" bIns="45705">
            <a:spAutoFit/>
          </a:bodyPr>
          <a:lstStyle/>
          <a:p>
            <a:pPr defTabSz="912813"/>
            <a:r>
              <a:rPr lang="ja-JP" altLang="en-US" sz="2800">
                <a:latin typeface="Hiragino Maru Gothic Pro W4" panose="020F0400000000000000" pitchFamily="34" charset="-128"/>
                <a:ea typeface="Hiragino Maru Gothic Pro W4" panose="020F0400000000000000" pitchFamily="34" charset="-128"/>
              </a:rPr>
              <a:t>タバコの煙は直径</a:t>
            </a:r>
            <a:r>
              <a:rPr lang="en-US" altLang="ja-JP" sz="2800" dirty="0">
                <a:latin typeface="Hiragino Maru Gothic Pro W4" panose="020F0400000000000000" pitchFamily="34" charset="-128"/>
                <a:ea typeface="Hiragino Maru Gothic Pro W4" panose="020F0400000000000000" pitchFamily="34" charset="-128"/>
              </a:rPr>
              <a:t>14m (95</a:t>
            </a:r>
            <a:r>
              <a:rPr lang="ja-JP" altLang="en-US" sz="2800">
                <a:latin typeface="Hiragino Maru Gothic Pro W4" panose="020F0400000000000000" pitchFamily="34" charset="-128"/>
                <a:ea typeface="Hiragino Maru Gothic Pro W4" panose="020F0400000000000000" pitchFamily="34" charset="-128"/>
              </a:rPr>
              <a:t>畳</a:t>
            </a:r>
            <a:r>
              <a:rPr lang="en-US" altLang="ja-JP" sz="2800" dirty="0">
                <a:latin typeface="Hiragino Maru Gothic Pro W4" panose="020F0400000000000000" pitchFamily="34" charset="-128"/>
                <a:ea typeface="Hiragino Maru Gothic Pro W4" panose="020F0400000000000000" pitchFamily="34" charset="-128"/>
              </a:rPr>
              <a:t>) </a:t>
            </a:r>
            <a:r>
              <a:rPr lang="ja-JP" altLang="en-US" sz="2800">
                <a:latin typeface="Hiragino Maru Gothic Pro W4" panose="020F0400000000000000" pitchFamily="34" charset="-128"/>
                <a:ea typeface="Hiragino Maru Gothic Pro W4" panose="020F0400000000000000" pitchFamily="34" charset="-128"/>
              </a:rPr>
              <a:t>まで到達する！</a:t>
            </a:r>
          </a:p>
        </p:txBody>
      </p:sp>
      <p:pic>
        <p:nvPicPr>
          <p:cNvPr id="6" name="図 5" descr="おもちゃ, 人形, 部屋, 食品 が含まれている画像&#10;&#10;自動的に生成された説明">
            <a:extLst>
              <a:ext uri="{FF2B5EF4-FFF2-40B4-BE49-F238E27FC236}">
                <a16:creationId xmlns:a16="http://schemas.microsoft.com/office/drawing/2014/main" id="{D40730B5-13DB-D24E-8B05-98E75E5D5D4F}"/>
              </a:ext>
            </a:extLst>
          </p:cNvPr>
          <p:cNvPicPr>
            <a:picLocks noChangeAspect="1"/>
          </p:cNvPicPr>
          <p:nvPr/>
        </p:nvPicPr>
        <p:blipFill>
          <a:blip r:embed="rId3"/>
          <a:stretch>
            <a:fillRect/>
          </a:stretch>
        </p:blipFill>
        <p:spPr>
          <a:xfrm>
            <a:off x="2147584" y="1922963"/>
            <a:ext cx="4848832" cy="3666277"/>
          </a:xfrm>
          <a:prstGeom prst="rect">
            <a:avLst/>
          </a:prstGeom>
        </p:spPr>
      </p:pic>
      <p:sp>
        <p:nvSpPr>
          <p:cNvPr id="7" name="角丸四角形 6">
            <a:extLst>
              <a:ext uri="{FF2B5EF4-FFF2-40B4-BE49-F238E27FC236}">
                <a16:creationId xmlns:a16="http://schemas.microsoft.com/office/drawing/2014/main" id="{97AFB889-3277-6347-A096-09A419DCE5F5}"/>
              </a:ext>
            </a:extLst>
          </p:cNvPr>
          <p:cNvSpPr/>
          <p:nvPr/>
        </p:nvSpPr>
        <p:spPr>
          <a:xfrm>
            <a:off x="205281" y="257594"/>
            <a:ext cx="8802197" cy="831222"/>
          </a:xfrm>
          <a:prstGeom prst="roundRect">
            <a:avLst/>
          </a:prstGeom>
          <a:solidFill>
            <a:srgbClr val="FFFF00"/>
          </a:solidFill>
          <a:effectLst>
            <a:outerShdw blurRad="50800" dist="38100" dir="2700000" algn="tl" rotWithShape="0">
              <a:prstClr val="black">
                <a:alpha val="58076"/>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800">
                <a:solidFill>
                  <a:schemeClr val="tx1"/>
                </a:solidFill>
                <a:latin typeface="Hiragino Maru Gothic Pro W4" panose="020F0400000000000000" pitchFamily="34" charset="-128"/>
                <a:ea typeface="Hiragino Maru Gothic Pro W4" panose="020F0400000000000000" pitchFamily="34" charset="-128"/>
              </a:rPr>
              <a:t>分煙</a:t>
            </a:r>
            <a:r>
              <a:rPr lang="en-US" altLang="ja-JP" sz="3800" dirty="0">
                <a:solidFill>
                  <a:schemeClr val="tx1"/>
                </a:solidFill>
                <a:latin typeface="Hiragino Maru Gothic Pro W4" panose="020F0400000000000000" pitchFamily="34" charset="-128"/>
                <a:ea typeface="Hiragino Maru Gothic Pro W4" panose="020F0400000000000000" pitchFamily="34" charset="-128"/>
              </a:rPr>
              <a:t> (</a:t>
            </a:r>
            <a:r>
              <a:rPr lang="ja-JP" altLang="en-US" sz="3800">
                <a:solidFill>
                  <a:schemeClr val="tx1"/>
                </a:solidFill>
                <a:latin typeface="Hiragino Maru Gothic Pro W4" panose="020F0400000000000000" pitchFamily="34" charset="-128"/>
                <a:ea typeface="Hiragino Maru Gothic Pro W4" panose="020F0400000000000000" pitchFamily="34" charset="-128"/>
              </a:rPr>
              <a:t>ぶんえん</a:t>
            </a:r>
            <a:r>
              <a:rPr lang="en-US" altLang="ja-JP" sz="3800" dirty="0">
                <a:solidFill>
                  <a:schemeClr val="tx1"/>
                </a:solidFill>
                <a:latin typeface="Hiragino Maru Gothic Pro W4" panose="020F0400000000000000" pitchFamily="34" charset="-128"/>
                <a:ea typeface="Hiragino Maru Gothic Pro W4" panose="020F0400000000000000" pitchFamily="34" charset="-128"/>
              </a:rPr>
              <a:t>) </a:t>
            </a:r>
            <a:r>
              <a:rPr lang="ja-JP" altLang="en-US" sz="3800">
                <a:solidFill>
                  <a:schemeClr val="tx1"/>
                </a:solidFill>
                <a:latin typeface="Hiragino Maru Gothic Pro W4" panose="020F0400000000000000" pitchFamily="34" charset="-128"/>
                <a:ea typeface="Hiragino Maru Gothic Pro W4" panose="020F0400000000000000" pitchFamily="34" charset="-128"/>
              </a:rPr>
              <a:t>では意味がありません</a:t>
            </a:r>
          </a:p>
        </p:txBody>
      </p:sp>
      <p:sp>
        <p:nvSpPr>
          <p:cNvPr id="5" name="テキスト ボックス 4">
            <a:extLst>
              <a:ext uri="{FF2B5EF4-FFF2-40B4-BE49-F238E27FC236}">
                <a16:creationId xmlns:a16="http://schemas.microsoft.com/office/drawing/2014/main" id="{F27EF8C6-95F2-FC47-8D63-60364E709B6C}"/>
              </a:ext>
            </a:extLst>
          </p:cNvPr>
          <p:cNvSpPr txBox="1"/>
          <p:nvPr/>
        </p:nvSpPr>
        <p:spPr>
          <a:xfrm>
            <a:off x="1481278" y="5736769"/>
            <a:ext cx="6340197" cy="1015663"/>
          </a:xfrm>
          <a:prstGeom prst="rect">
            <a:avLst/>
          </a:prstGeom>
          <a:noFill/>
        </p:spPr>
        <p:txBody>
          <a:bodyPr wrap="none" rtlCol="0">
            <a:spAutoFit/>
          </a:bodyPr>
          <a:lstStyle/>
          <a:p>
            <a:r>
              <a:rPr lang="ja-JP" altLang="en-US" sz="3000">
                <a:latin typeface="Hiragino Maru Gothic Pro W4" panose="020F0400000000000000" pitchFamily="34" charset="-128"/>
                <a:ea typeface="Hiragino Maru Gothic Pro W4" panose="020F0400000000000000" pitchFamily="34" charset="-128"/>
              </a:rPr>
              <a:t>「タバコの臭いがする」と思ったら</a:t>
            </a:r>
            <a:endParaRPr lang="en-US" altLang="ja-JP" sz="3000" dirty="0">
              <a:latin typeface="Hiragino Maru Gothic Pro W4" panose="020F0400000000000000" pitchFamily="34" charset="-128"/>
              <a:ea typeface="Hiragino Maru Gothic Pro W4" panose="020F0400000000000000" pitchFamily="34" charset="-128"/>
            </a:endParaRPr>
          </a:p>
          <a:p>
            <a:pPr algn="ctr"/>
            <a:r>
              <a:rPr lang="ja-JP" altLang="en-US" sz="3000">
                <a:latin typeface="Hiragino Maru Gothic Pro W4" panose="020F0400000000000000" pitchFamily="34" charset="-128"/>
                <a:ea typeface="Hiragino Maru Gothic Pro W4" panose="020F0400000000000000" pitchFamily="34" charset="-128"/>
              </a:rPr>
              <a:t>もう被害にあってます。</a:t>
            </a:r>
            <a:endParaRPr kumimoji="1" lang="ja-JP" altLang="en-US" sz="3000">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4109351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6983EA6-EECC-8E4C-9CC6-C4FEA1422580}"/>
              </a:ext>
            </a:extLst>
          </p:cNvPr>
          <p:cNvSpPr>
            <a:spLocks noGrp="1"/>
          </p:cNvSpPr>
          <p:nvPr>
            <p:ph type="sldNum" sz="quarter" idx="12"/>
          </p:nvPr>
        </p:nvSpPr>
        <p:spPr/>
        <p:txBody>
          <a:bodyPr/>
          <a:lstStyle/>
          <a:p>
            <a:pPr>
              <a:defRPr/>
            </a:pPr>
            <a:fld id="{4C531F98-CA78-470A-BCEA-FDB7CBF3E5AC}" type="slidenum">
              <a:rPr lang="en-US" altLang="ja-JP" smtClean="0"/>
              <a:pPr>
                <a:defRPr/>
              </a:pPr>
              <a:t>45</a:t>
            </a:fld>
            <a:endParaRPr lang="en-US" altLang="ja-JP"/>
          </a:p>
        </p:txBody>
      </p:sp>
      <p:pic>
        <p:nvPicPr>
          <p:cNvPr id="4" name="図 3" descr="ロゴ&#10;&#10;自動的に生成された説明">
            <a:extLst>
              <a:ext uri="{FF2B5EF4-FFF2-40B4-BE49-F238E27FC236}">
                <a16:creationId xmlns:a16="http://schemas.microsoft.com/office/drawing/2014/main" id="{31C0E8A3-A508-9E45-A48C-E27137ACA8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838" y="1725837"/>
            <a:ext cx="3442121" cy="4867646"/>
          </a:xfrm>
          <a:prstGeom prst="rect">
            <a:avLst/>
          </a:prstGeom>
        </p:spPr>
      </p:pic>
      <p:pic>
        <p:nvPicPr>
          <p:cNvPr id="8" name="図 7">
            <a:extLst>
              <a:ext uri="{FF2B5EF4-FFF2-40B4-BE49-F238E27FC236}">
                <a16:creationId xmlns:a16="http://schemas.microsoft.com/office/drawing/2014/main" id="{B6AFF472-8B24-674A-9EDE-4493ED2262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2040" y="1726317"/>
            <a:ext cx="3442121" cy="4871035"/>
          </a:xfrm>
          <a:prstGeom prst="rect">
            <a:avLst/>
          </a:prstGeom>
        </p:spPr>
      </p:pic>
      <p:sp>
        <p:nvSpPr>
          <p:cNvPr id="9" name="テキスト ボックス 8">
            <a:extLst>
              <a:ext uri="{FF2B5EF4-FFF2-40B4-BE49-F238E27FC236}">
                <a16:creationId xmlns:a16="http://schemas.microsoft.com/office/drawing/2014/main" id="{33E6D8E8-F78D-C646-B9F9-DD4549C37555}"/>
              </a:ext>
            </a:extLst>
          </p:cNvPr>
          <p:cNvSpPr txBox="1"/>
          <p:nvPr/>
        </p:nvSpPr>
        <p:spPr>
          <a:xfrm>
            <a:off x="755576" y="191542"/>
            <a:ext cx="7571303" cy="1077218"/>
          </a:xfrm>
          <a:prstGeom prst="rect">
            <a:avLst/>
          </a:prstGeom>
          <a:noFill/>
        </p:spPr>
        <p:txBody>
          <a:bodyPr wrap="none" rtlCol="0">
            <a:spAutoFit/>
          </a:bodyPr>
          <a:lstStyle/>
          <a:p>
            <a:pPr algn="ctr"/>
            <a:r>
              <a:rPr kumimoji="1" lang="ja-JP" altLang="en-US" sz="3200">
                <a:latin typeface="Hiragino Maru Gothic Pro W4" panose="020F0400000000000000" pitchFamily="34" charset="-128"/>
                <a:ea typeface="Hiragino Maru Gothic Pro W4" panose="020F0400000000000000" pitchFamily="34" charset="-128"/>
              </a:rPr>
              <a:t>各都道府県で、</a:t>
            </a:r>
            <a:endParaRPr kumimoji="1" lang="en-US" altLang="ja-JP" sz="3200" dirty="0">
              <a:latin typeface="Hiragino Maru Gothic Pro W4" panose="020F0400000000000000" pitchFamily="34" charset="-128"/>
              <a:ea typeface="Hiragino Maru Gothic Pro W4" panose="020F0400000000000000" pitchFamily="34" charset="-128"/>
            </a:endParaRPr>
          </a:p>
          <a:p>
            <a:pPr algn="ctr"/>
            <a:r>
              <a:rPr kumimoji="1" lang="ja-JP" altLang="en-US" sz="3200">
                <a:latin typeface="Hiragino Maru Gothic Pro W4" panose="020F0400000000000000" pitchFamily="34" charset="-128"/>
                <a:ea typeface="Hiragino Maru Gothic Pro W4" panose="020F0400000000000000" pitchFamily="34" charset="-128"/>
              </a:rPr>
              <a:t>受動喫煙に対する対策を行っています。</a:t>
            </a:r>
          </a:p>
        </p:txBody>
      </p:sp>
      <p:sp>
        <p:nvSpPr>
          <p:cNvPr id="10" name="テキスト ボックス 9">
            <a:extLst>
              <a:ext uri="{FF2B5EF4-FFF2-40B4-BE49-F238E27FC236}">
                <a16:creationId xmlns:a16="http://schemas.microsoft.com/office/drawing/2014/main" id="{DDE48686-F240-6B43-BE73-064D9CF73977}"/>
              </a:ext>
            </a:extLst>
          </p:cNvPr>
          <p:cNvSpPr txBox="1"/>
          <p:nvPr/>
        </p:nvSpPr>
        <p:spPr>
          <a:xfrm>
            <a:off x="1871900" y="1266466"/>
            <a:ext cx="1107996" cy="461665"/>
          </a:xfrm>
          <a:prstGeom prst="rect">
            <a:avLst/>
          </a:prstGeom>
          <a:noFill/>
        </p:spPr>
        <p:txBody>
          <a:bodyPr wrap="none" rtlCol="0">
            <a:spAutoFit/>
          </a:bodyPr>
          <a:lstStyle/>
          <a:p>
            <a:r>
              <a:rPr kumimoji="1" lang="ja-JP" altLang="en-US" sz="2400">
                <a:solidFill>
                  <a:srgbClr val="FF0000"/>
                </a:solidFill>
                <a:latin typeface="Hiragino Maru Gothic Pro W4" panose="020F0400000000000000" pitchFamily="34" charset="-128"/>
                <a:ea typeface="Hiragino Maru Gothic Pro W4" panose="020F0400000000000000" pitchFamily="34" charset="-128"/>
              </a:rPr>
              <a:t>佐賀県</a:t>
            </a:r>
          </a:p>
        </p:txBody>
      </p:sp>
      <p:sp>
        <p:nvSpPr>
          <p:cNvPr id="11" name="テキスト ボックス 10">
            <a:extLst>
              <a:ext uri="{FF2B5EF4-FFF2-40B4-BE49-F238E27FC236}">
                <a16:creationId xmlns:a16="http://schemas.microsoft.com/office/drawing/2014/main" id="{E81209FA-C0A4-C84D-8432-8BF248C15E41}"/>
              </a:ext>
            </a:extLst>
          </p:cNvPr>
          <p:cNvSpPr txBox="1"/>
          <p:nvPr/>
        </p:nvSpPr>
        <p:spPr>
          <a:xfrm>
            <a:off x="6099102" y="1264172"/>
            <a:ext cx="1107996" cy="461665"/>
          </a:xfrm>
          <a:prstGeom prst="rect">
            <a:avLst/>
          </a:prstGeom>
          <a:noFill/>
        </p:spPr>
        <p:txBody>
          <a:bodyPr wrap="none" rtlCol="0">
            <a:spAutoFit/>
          </a:bodyPr>
          <a:lstStyle/>
          <a:p>
            <a:r>
              <a:rPr kumimoji="1" lang="ja-JP" altLang="en-US" sz="2400">
                <a:solidFill>
                  <a:srgbClr val="FF0000"/>
                </a:solidFill>
                <a:latin typeface="Hiragino Maru Gothic Pro W4" panose="020F0400000000000000" pitchFamily="34" charset="-128"/>
                <a:ea typeface="Hiragino Maru Gothic Pro W4" panose="020F0400000000000000" pitchFamily="34" charset="-128"/>
              </a:rPr>
              <a:t>熊本県</a:t>
            </a:r>
          </a:p>
        </p:txBody>
      </p:sp>
    </p:spTree>
    <p:extLst>
      <p:ext uri="{BB962C8B-B14F-4D97-AF65-F5344CB8AC3E}">
        <p14:creationId xmlns:p14="http://schemas.microsoft.com/office/powerpoint/2010/main" val="30576017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rotWithShape="1">
          <a:blip r:embed="rId3"/>
          <a:srcRect b="53428"/>
          <a:stretch/>
        </p:blipFill>
        <p:spPr>
          <a:xfrm>
            <a:off x="2502305" y="299226"/>
            <a:ext cx="4139389" cy="1404883"/>
          </a:xfrm>
          <a:prstGeom prst="rect">
            <a:avLst/>
          </a:prstGeom>
        </p:spPr>
      </p:pic>
      <p:pic>
        <p:nvPicPr>
          <p:cNvPr id="7" name="図 6" descr="グラフィカル ユーザー インターフェイス, アプリケーション&#10;&#10;自動的に生成された説明">
            <a:extLst>
              <a:ext uri="{FF2B5EF4-FFF2-40B4-BE49-F238E27FC236}">
                <a16:creationId xmlns:a16="http://schemas.microsoft.com/office/drawing/2014/main" id="{0AB35BB1-C6C6-5F4D-AE74-26AE767DC04A}"/>
              </a:ext>
            </a:extLst>
          </p:cNvPr>
          <p:cNvPicPr>
            <a:picLocks noChangeAspect="1"/>
          </p:cNvPicPr>
          <p:nvPr/>
        </p:nvPicPr>
        <p:blipFill rotWithShape="1">
          <a:blip r:embed="rId3"/>
          <a:srcRect t="46254"/>
          <a:stretch/>
        </p:blipFill>
        <p:spPr>
          <a:xfrm>
            <a:off x="121750" y="1704109"/>
            <a:ext cx="8842141" cy="4876800"/>
          </a:xfrm>
          <a:prstGeom prst="rect">
            <a:avLst/>
          </a:prstGeom>
        </p:spPr>
      </p:pic>
      <p:sp>
        <p:nvSpPr>
          <p:cNvPr id="9" name="テキスト ボックス 8">
            <a:extLst>
              <a:ext uri="{FF2B5EF4-FFF2-40B4-BE49-F238E27FC236}">
                <a16:creationId xmlns:a16="http://schemas.microsoft.com/office/drawing/2014/main" id="{43EFC3F6-EF96-B84B-9A36-057BD1AA4A21}"/>
              </a:ext>
            </a:extLst>
          </p:cNvPr>
          <p:cNvSpPr txBox="1"/>
          <p:nvPr/>
        </p:nvSpPr>
        <p:spPr>
          <a:xfrm>
            <a:off x="475941" y="2004471"/>
            <a:ext cx="8192118" cy="2069349"/>
          </a:xfrm>
          <a:prstGeom prst="rect">
            <a:avLst/>
          </a:prstGeom>
          <a:solidFill>
            <a:schemeClr val="accent4">
              <a:lumMod val="20000"/>
              <a:lumOff val="80000"/>
            </a:schemeClr>
          </a:solidFill>
          <a:ln>
            <a:solidFill>
              <a:srgbClr val="0432FF"/>
            </a:solidFill>
          </a:ln>
        </p:spPr>
        <p:txBody>
          <a:bodyPr wrap="square" rtlCol="0">
            <a:spAutoFit/>
          </a:bodyPr>
          <a:lstStyle/>
          <a:p>
            <a:pPr>
              <a:lnSpc>
                <a:spcPts val="5320"/>
              </a:lnSpc>
            </a:pPr>
            <a:r>
              <a:rPr lang="ja-JP" altLang="en-US" sz="3600">
                <a:latin typeface="Hiragino Maru Gothic Pro W4" panose="020F0400000000000000" pitchFamily="34" charset="-128"/>
                <a:ea typeface="Hiragino Maru Gothic Pro W4" panose="020F0400000000000000" pitchFamily="34" charset="-128"/>
              </a:rPr>
              <a:t>「新型タバコ」と呼ばれている</a:t>
            </a:r>
            <a:endParaRPr kumimoji="1" lang="en-US" altLang="ja-JP" sz="3600" dirty="0">
              <a:latin typeface="Hiragino Maru Gothic Pro W4" panose="020F0400000000000000" pitchFamily="34" charset="-128"/>
              <a:ea typeface="Hiragino Maru Gothic Pro W4" panose="020F0400000000000000" pitchFamily="34" charset="-128"/>
            </a:endParaRPr>
          </a:p>
          <a:p>
            <a:pPr>
              <a:lnSpc>
                <a:spcPts val="5320"/>
              </a:lnSpc>
            </a:pPr>
            <a:r>
              <a:rPr lang="ja-JP" altLang="en-US" sz="3600">
                <a:latin typeface="Hiragino Maru Gothic Pro W4" panose="020F0400000000000000" pitchFamily="34" charset="-128"/>
                <a:ea typeface="Hiragino Maru Gothic Pro W4" panose="020F0400000000000000" pitchFamily="34" charset="-128"/>
              </a:rPr>
              <a:t>電子タバコや、加熱式たばこの事を</a:t>
            </a:r>
            <a:endParaRPr lang="en-US" altLang="ja-JP" sz="3600" dirty="0">
              <a:latin typeface="Hiragino Maru Gothic Pro W4" panose="020F0400000000000000" pitchFamily="34" charset="-128"/>
              <a:ea typeface="Hiragino Maru Gothic Pro W4" panose="020F0400000000000000" pitchFamily="34" charset="-128"/>
            </a:endParaRPr>
          </a:p>
          <a:p>
            <a:pPr>
              <a:lnSpc>
                <a:spcPts val="5320"/>
              </a:lnSpc>
            </a:pPr>
            <a:r>
              <a:rPr kumimoji="1" lang="ja-JP" altLang="en-US" sz="3600">
                <a:latin typeface="Hiragino Maru Gothic Pro W4" panose="020F0400000000000000" pitchFamily="34" charset="-128"/>
                <a:ea typeface="Hiragino Maru Gothic Pro W4" panose="020F0400000000000000" pitchFamily="34" charset="-128"/>
              </a:rPr>
              <a:t>しっていますか？</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D87ACE33-A863-CF46-A50E-23B46C619442}"/>
              </a:ext>
            </a:extLst>
          </p:cNvPr>
          <p:cNvSpPr txBox="1"/>
          <p:nvPr/>
        </p:nvSpPr>
        <p:spPr>
          <a:xfrm>
            <a:off x="1146584" y="4295021"/>
            <a:ext cx="4251965" cy="1626086"/>
          </a:xfrm>
          <a:prstGeom prst="rect">
            <a:avLst/>
          </a:prstGeom>
          <a:noFill/>
        </p:spPr>
        <p:txBody>
          <a:bodyPr wrap="square" rtlCol="0">
            <a:spAutoFit/>
          </a:bodyPr>
          <a:lstStyle/>
          <a:p>
            <a:pPr marL="342900" indent="-342900">
              <a:lnSpc>
                <a:spcPts val="6300"/>
              </a:lnSpc>
              <a:buAutoNum type="arabicPeriod"/>
            </a:pPr>
            <a:r>
              <a:rPr lang="ja-JP" altLang="en-US" sz="4000">
                <a:latin typeface="Hiragino Maru Gothic Pro W4" panose="020F0400000000000000" pitchFamily="34" charset="-128"/>
                <a:ea typeface="Hiragino Maru Gothic Pro W4" panose="020F0400000000000000" pitchFamily="34" charset="-128"/>
              </a:rPr>
              <a:t>知ってる</a:t>
            </a:r>
            <a:endParaRPr kumimoji="1" lang="en-US" altLang="ja-JP" sz="4000" dirty="0">
              <a:latin typeface="Hiragino Maru Gothic Pro W4" panose="020F0400000000000000" pitchFamily="34" charset="-128"/>
              <a:ea typeface="Hiragino Maru Gothic Pro W4" panose="020F0400000000000000" pitchFamily="34" charset="-128"/>
            </a:endParaRPr>
          </a:p>
          <a:p>
            <a:pPr marL="342900" indent="-342900">
              <a:lnSpc>
                <a:spcPts val="6300"/>
              </a:lnSpc>
              <a:buAutoNum type="arabicPeriod"/>
            </a:pPr>
            <a:r>
              <a:rPr lang="ja-JP" altLang="en-US" sz="4000">
                <a:latin typeface="Hiragino Maru Gothic Pro W4" panose="020F0400000000000000" pitchFamily="34" charset="-128"/>
                <a:ea typeface="Hiragino Maru Gothic Pro W4" panose="020F0400000000000000" pitchFamily="34" charset="-128"/>
              </a:rPr>
              <a:t>知ら</a:t>
            </a:r>
            <a:r>
              <a:rPr kumimoji="1" lang="ja-JP" altLang="en-US" sz="4000">
                <a:latin typeface="Hiragino Maru Gothic Pro W4" panose="020F0400000000000000" pitchFamily="34" charset="-128"/>
                <a:ea typeface="Hiragino Maru Gothic Pro W4" panose="020F0400000000000000" pitchFamily="34" charset="-128"/>
              </a:rPr>
              <a:t>ない</a:t>
            </a:r>
            <a:endParaRPr kumimoji="1" lang="en-US" altLang="ja-JP" sz="4000" dirty="0">
              <a:latin typeface="Hiragino Maru Gothic Pro W4" panose="020F0400000000000000" pitchFamily="34" charset="-128"/>
              <a:ea typeface="Hiragino Maru Gothic Pro W4" panose="020F0400000000000000" pitchFamily="34" charset="-128"/>
            </a:endParaRPr>
          </a:p>
        </p:txBody>
      </p:sp>
      <p:pic>
        <p:nvPicPr>
          <p:cNvPr id="12" name="図 11" descr="テレビゲームのキャラクター&#10;&#10;中程度の精度で自動的に生成された説明">
            <a:extLst>
              <a:ext uri="{FF2B5EF4-FFF2-40B4-BE49-F238E27FC236}">
                <a16:creationId xmlns:a16="http://schemas.microsoft.com/office/drawing/2014/main" id="{1E4F72E2-1EB3-3F4F-ADD6-8A8FA8EBC0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6267" y="4293381"/>
            <a:ext cx="3180053" cy="2393884"/>
          </a:xfrm>
          <a:prstGeom prst="rect">
            <a:avLst/>
          </a:prstGeom>
        </p:spPr>
      </p:pic>
      <p:pic>
        <p:nvPicPr>
          <p:cNvPr id="14" name="図 13" descr="ゲームのキャラクター&#10;&#10;低い精度で自動的に生成された説明">
            <a:extLst>
              <a:ext uri="{FF2B5EF4-FFF2-40B4-BE49-F238E27FC236}">
                <a16:creationId xmlns:a16="http://schemas.microsoft.com/office/drawing/2014/main" id="{93DD06E9-21D9-1D4C-BDFF-79C077225D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5319" y="4233367"/>
            <a:ext cx="2994478" cy="2254187"/>
          </a:xfrm>
          <a:prstGeom prst="rect">
            <a:avLst/>
          </a:prstGeom>
        </p:spPr>
      </p:pic>
      <p:sp>
        <p:nvSpPr>
          <p:cNvPr id="15" name="テキスト ボックス 14">
            <a:extLst>
              <a:ext uri="{FF2B5EF4-FFF2-40B4-BE49-F238E27FC236}">
                <a16:creationId xmlns:a16="http://schemas.microsoft.com/office/drawing/2014/main" id="{F80E3F36-9EE1-6849-BE41-A880C9B09DEB}"/>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第８問</a:t>
            </a:r>
          </a:p>
        </p:txBody>
      </p:sp>
    </p:spTree>
    <p:extLst>
      <p:ext uri="{BB962C8B-B14F-4D97-AF65-F5344CB8AC3E}">
        <p14:creationId xmlns:p14="http://schemas.microsoft.com/office/powerpoint/2010/main" val="8057779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869F234D-76BA-484D-8942-5D8F16F30E8F}"/>
              </a:ext>
            </a:extLst>
          </p:cNvPr>
          <p:cNvSpPr txBox="1"/>
          <p:nvPr/>
        </p:nvSpPr>
        <p:spPr>
          <a:xfrm>
            <a:off x="1889631" y="468632"/>
            <a:ext cx="6107690" cy="1569660"/>
          </a:xfrm>
          <a:prstGeom prst="rect">
            <a:avLst/>
          </a:prstGeom>
          <a:solidFill>
            <a:srgbClr val="FFFF00"/>
          </a:solidFill>
        </p:spPr>
        <p:txBody>
          <a:bodyPr wrap="square" rtlCol="0">
            <a:spAutoFit/>
          </a:bodyPr>
          <a:lstStyle/>
          <a:p>
            <a:r>
              <a:rPr lang="ja-JP" altLang="en-US" sz="3200">
                <a:latin typeface="Hiragino Maru Gothic Pro W4" panose="020F0400000000000000" pitchFamily="34" charset="-128"/>
                <a:ea typeface="Hiragino Maru Gothic Pro W4" panose="020F0400000000000000" pitchFamily="34" charset="-128"/>
              </a:rPr>
              <a:t>電子タバコも、加熱式タバコも</a:t>
            </a:r>
            <a:endParaRPr lang="en-US" altLang="ja-JP" sz="3200" dirty="0">
              <a:latin typeface="Hiragino Maru Gothic Pro W4" panose="020F0400000000000000" pitchFamily="34" charset="-128"/>
              <a:ea typeface="Hiragino Maru Gothic Pro W4" panose="020F0400000000000000" pitchFamily="34" charset="-128"/>
            </a:endParaRPr>
          </a:p>
          <a:p>
            <a:r>
              <a:rPr lang="ja-JP" altLang="en-US" sz="3200">
                <a:latin typeface="Hiragino Maru Gothic Pro W4" panose="020F0400000000000000" pitchFamily="34" charset="-128"/>
                <a:ea typeface="Hiragino Maru Gothic Pro W4" panose="020F0400000000000000" pitchFamily="34" charset="-128"/>
              </a:rPr>
              <a:t>れっきとしたタバコであり</a:t>
            </a:r>
            <a:endParaRPr lang="en-US" altLang="ja-JP" sz="3200" dirty="0">
              <a:latin typeface="Hiragino Maru Gothic Pro W4" panose="020F0400000000000000" pitchFamily="34" charset="-128"/>
              <a:ea typeface="Hiragino Maru Gothic Pro W4" panose="020F0400000000000000" pitchFamily="34" charset="-128"/>
            </a:endParaRPr>
          </a:p>
          <a:p>
            <a:r>
              <a:rPr lang="ja-JP" altLang="en-US" sz="3200">
                <a:latin typeface="Hiragino Maru Gothic Pro W4" panose="020F0400000000000000" pitchFamily="34" charset="-128"/>
                <a:ea typeface="Hiragino Maru Gothic Pro W4" panose="020F0400000000000000" pitchFamily="34" charset="-128"/>
              </a:rPr>
              <a:t>有害物質は</a:t>
            </a:r>
            <a:r>
              <a:rPr lang="ja-JP" altLang="en-US" sz="3200" dirty="0">
                <a:latin typeface="Hiragino Maru Gothic Pro W4" panose="020F0400000000000000" pitchFamily="34" charset="-128"/>
                <a:ea typeface="Hiragino Maru Gothic Pro W4" panose="020F0400000000000000" pitchFamily="34" charset="-128"/>
              </a:rPr>
              <a:t>含まれて</a:t>
            </a:r>
            <a:r>
              <a:rPr lang="ja-JP" altLang="en-US" sz="3200">
                <a:latin typeface="Hiragino Maru Gothic Pro W4" panose="020F0400000000000000" pitchFamily="34" charset="-128"/>
                <a:ea typeface="Hiragino Maru Gothic Pro W4" panose="020F0400000000000000" pitchFamily="34" charset="-128"/>
              </a:rPr>
              <a:t>います。</a:t>
            </a:r>
            <a:endParaRPr lang="en-US" altLang="ja-JP" sz="3200" dirty="0">
              <a:latin typeface="Hiragino Maru Gothic Pro W4" panose="020F0400000000000000" pitchFamily="34" charset="-128"/>
              <a:ea typeface="Hiragino Maru Gothic Pro W4" panose="020F0400000000000000" pitchFamily="34" charset="-128"/>
            </a:endParaRPr>
          </a:p>
        </p:txBody>
      </p:sp>
      <p:pic>
        <p:nvPicPr>
          <p:cNvPr id="7" name="図 6">
            <a:extLst>
              <a:ext uri="{FF2B5EF4-FFF2-40B4-BE49-F238E27FC236}">
                <a16:creationId xmlns:a16="http://schemas.microsoft.com/office/drawing/2014/main" id="{0830D3A9-B502-0F49-922D-F52FF5B840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4712" y="4005064"/>
            <a:ext cx="5243792" cy="2747121"/>
          </a:xfrm>
          <a:prstGeom prst="rect">
            <a:avLst/>
          </a:prstGeom>
        </p:spPr>
      </p:pic>
      <p:sp>
        <p:nvSpPr>
          <p:cNvPr id="10" name="テキスト ボックス 9">
            <a:extLst>
              <a:ext uri="{FF2B5EF4-FFF2-40B4-BE49-F238E27FC236}">
                <a16:creationId xmlns:a16="http://schemas.microsoft.com/office/drawing/2014/main" id="{0232856C-45C0-BF4F-9E2F-12AAC80F4633}"/>
              </a:ext>
            </a:extLst>
          </p:cNvPr>
          <p:cNvSpPr txBox="1"/>
          <p:nvPr/>
        </p:nvSpPr>
        <p:spPr>
          <a:xfrm>
            <a:off x="755576" y="5019763"/>
            <a:ext cx="2268110" cy="584775"/>
          </a:xfrm>
          <a:prstGeom prst="rect">
            <a:avLst/>
          </a:prstGeom>
          <a:solidFill>
            <a:srgbClr val="FFFF00"/>
          </a:solidFill>
        </p:spPr>
        <p:txBody>
          <a:bodyPr wrap="square" rtlCol="0">
            <a:spAutoFit/>
          </a:bodyPr>
          <a:lstStyle/>
          <a:p>
            <a:r>
              <a:rPr lang="ja-JP" altLang="en-US" sz="3200">
                <a:latin typeface="Hiragino Maru Gothic Pro W4" panose="020F0400000000000000" pitchFamily="34" charset="-128"/>
                <a:ea typeface="Hiragino Maru Gothic Pro W4" panose="020F0400000000000000" pitchFamily="34" charset="-128"/>
              </a:rPr>
              <a:t>電子タバコ</a:t>
            </a:r>
            <a:endParaRPr lang="en-US" altLang="ja-JP" sz="3200" dirty="0">
              <a:latin typeface="Hiragino Maru Gothic Pro W4" panose="020F0400000000000000" pitchFamily="34" charset="-128"/>
              <a:ea typeface="Hiragino Maru Gothic Pro W4" panose="020F0400000000000000" pitchFamily="34" charset="-128"/>
            </a:endParaRPr>
          </a:p>
        </p:txBody>
      </p:sp>
      <p:sp>
        <p:nvSpPr>
          <p:cNvPr id="11" name="テキスト ボックス 10">
            <a:extLst>
              <a:ext uri="{FF2B5EF4-FFF2-40B4-BE49-F238E27FC236}">
                <a16:creationId xmlns:a16="http://schemas.microsoft.com/office/drawing/2014/main" id="{DE5F9DC9-06B0-C34A-9D52-6463CB89097F}"/>
              </a:ext>
            </a:extLst>
          </p:cNvPr>
          <p:cNvSpPr txBox="1"/>
          <p:nvPr/>
        </p:nvSpPr>
        <p:spPr>
          <a:xfrm>
            <a:off x="5394776" y="3313811"/>
            <a:ext cx="2777624" cy="584775"/>
          </a:xfrm>
          <a:prstGeom prst="rect">
            <a:avLst/>
          </a:prstGeom>
          <a:solidFill>
            <a:srgbClr val="FFFF00"/>
          </a:solidFill>
        </p:spPr>
        <p:txBody>
          <a:bodyPr wrap="square" rtlCol="0">
            <a:spAutoFit/>
          </a:bodyPr>
          <a:lstStyle/>
          <a:p>
            <a:r>
              <a:rPr lang="ja-JP" altLang="en-US" sz="3200">
                <a:latin typeface="Hiragino Maru Gothic Pro W4" panose="020F0400000000000000" pitchFamily="34" charset="-128"/>
                <a:ea typeface="Hiragino Maru Gothic Pro W4" panose="020F0400000000000000" pitchFamily="34" charset="-128"/>
              </a:rPr>
              <a:t>加熱式タバコ</a:t>
            </a:r>
            <a:endParaRPr lang="en-US" altLang="ja-JP" sz="3200" dirty="0">
              <a:latin typeface="Hiragino Maru Gothic Pro W4" panose="020F0400000000000000" pitchFamily="34" charset="-128"/>
              <a:ea typeface="Hiragino Maru Gothic Pro W4" panose="020F0400000000000000" pitchFamily="34" charset="-128"/>
            </a:endParaRPr>
          </a:p>
        </p:txBody>
      </p:sp>
      <p:pic>
        <p:nvPicPr>
          <p:cNvPr id="3" name="図 2">
            <a:extLst>
              <a:ext uri="{FF2B5EF4-FFF2-40B4-BE49-F238E27FC236}">
                <a16:creationId xmlns:a16="http://schemas.microsoft.com/office/drawing/2014/main" id="{0F06649C-A645-4F6A-B3AB-850613A97A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30" y="2564904"/>
            <a:ext cx="3764794" cy="2231867"/>
          </a:xfrm>
          <a:prstGeom prst="rect">
            <a:avLst/>
          </a:prstGeom>
        </p:spPr>
      </p:pic>
    </p:spTree>
    <p:extLst>
      <p:ext uri="{BB962C8B-B14F-4D97-AF65-F5344CB8AC3E}">
        <p14:creationId xmlns:p14="http://schemas.microsoft.com/office/powerpoint/2010/main" val="2587430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E717394-3F1E-0F47-9EEE-128C1E73646C}"/>
              </a:ext>
            </a:extLst>
          </p:cNvPr>
          <p:cNvSpPr txBox="1"/>
          <p:nvPr/>
        </p:nvSpPr>
        <p:spPr>
          <a:xfrm>
            <a:off x="1835696" y="116632"/>
            <a:ext cx="5570756" cy="954107"/>
          </a:xfrm>
          <a:prstGeom prst="rect">
            <a:avLst/>
          </a:prstGeom>
          <a:solidFill>
            <a:schemeClr val="accent4">
              <a:lumMod val="20000"/>
              <a:lumOff val="80000"/>
            </a:schemeClr>
          </a:solidFill>
        </p:spPr>
        <p:txBody>
          <a:bodyPr wrap="none" rtlCol="0">
            <a:spAutoFit/>
          </a:bodyPr>
          <a:lstStyle/>
          <a:p>
            <a:r>
              <a:rPr kumimoji="1" lang="ja-JP" altLang="en-US" sz="2800">
                <a:latin typeface="Hiragino Maru Gothic Pro W4" panose="020F0400000000000000" pitchFamily="34" charset="-128"/>
                <a:ea typeface="Hiragino Maru Gothic Pro W4" panose="020F0400000000000000" pitchFamily="34" charset="-128"/>
              </a:rPr>
              <a:t>教えて日医君</a:t>
            </a:r>
            <a:r>
              <a:rPr kumimoji="1" lang="en-US" altLang="ja-JP" sz="2800" dirty="0">
                <a:latin typeface="Hiragino Maru Gothic Pro W4" panose="020F0400000000000000" pitchFamily="34" charset="-128"/>
                <a:ea typeface="Hiragino Maru Gothic Pro W4" panose="020F0400000000000000" pitchFamily="34" charset="-128"/>
              </a:rPr>
              <a:t>! </a:t>
            </a:r>
          </a:p>
          <a:p>
            <a:r>
              <a:rPr kumimoji="1" lang="en-US" altLang="ja-JP" sz="2800" dirty="0">
                <a:latin typeface="Hiragino Maru Gothic Pro W4" panose="020F0400000000000000" pitchFamily="34" charset="-128"/>
                <a:ea typeface="Hiragino Maru Gothic Pro W4" panose="020F0400000000000000" pitchFamily="34" charset="-128"/>
              </a:rPr>
              <a:t>『</a:t>
            </a:r>
            <a:r>
              <a:rPr kumimoji="1" lang="ja-JP" altLang="en-US" sz="2800">
                <a:latin typeface="Hiragino Maru Gothic Pro W4" panose="020F0400000000000000" pitchFamily="34" charset="-128"/>
                <a:ea typeface="Hiragino Maru Gothic Pro W4" panose="020F0400000000000000" pitchFamily="34" charset="-128"/>
              </a:rPr>
              <a:t>新型タバコも吸っちゃダメ！</a:t>
            </a:r>
            <a:r>
              <a:rPr kumimoji="1" lang="en-US" altLang="ja-JP" sz="2800" dirty="0">
                <a:latin typeface="Hiragino Maru Gothic Pro W4" panose="020F0400000000000000" pitchFamily="34" charset="-128"/>
                <a:ea typeface="Hiragino Maru Gothic Pro W4" panose="020F0400000000000000" pitchFamily="34" charset="-128"/>
              </a:rPr>
              <a:t>』</a:t>
            </a:r>
            <a:endParaRPr kumimoji="1" lang="ja-JP" altLang="en-US" sz="2800">
              <a:latin typeface="Hiragino Maru Gothic Pro W4" panose="020F0400000000000000" pitchFamily="34" charset="-128"/>
              <a:ea typeface="Hiragino Maru Gothic Pro W4" panose="020F0400000000000000" pitchFamily="34" charset="-128"/>
            </a:endParaRPr>
          </a:p>
        </p:txBody>
      </p:sp>
      <p:pic>
        <p:nvPicPr>
          <p:cNvPr id="4" name="図 3" descr="画面, 衣類, ブルー, 男 が含まれている画像&#10;&#10;自動的に生成された説明">
            <a:extLst>
              <a:ext uri="{FF2B5EF4-FFF2-40B4-BE49-F238E27FC236}">
                <a16:creationId xmlns:a16="http://schemas.microsoft.com/office/drawing/2014/main" id="{527E7D53-3DD6-9341-893B-F8FF695AD2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100" y="1198609"/>
            <a:ext cx="7343800" cy="5461566"/>
          </a:xfrm>
          <a:prstGeom prst="rect">
            <a:avLst/>
          </a:prstGeom>
        </p:spPr>
      </p:pic>
    </p:spTree>
    <p:extLst>
      <p:ext uri="{BB962C8B-B14F-4D97-AF65-F5344CB8AC3E}">
        <p14:creationId xmlns:p14="http://schemas.microsoft.com/office/powerpoint/2010/main" val="20282598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CB5C67F-B98D-5E4D-A36C-70362BFFE2BE}"/>
              </a:ext>
            </a:extLst>
          </p:cNvPr>
          <p:cNvSpPr>
            <a:spLocks noGrp="1"/>
          </p:cNvSpPr>
          <p:nvPr>
            <p:ph type="sldNum" sz="quarter" idx="12"/>
          </p:nvPr>
        </p:nvSpPr>
        <p:spPr/>
        <p:txBody>
          <a:bodyPr/>
          <a:lstStyle/>
          <a:p>
            <a:pPr>
              <a:defRPr/>
            </a:pPr>
            <a:fld id="{4C531F98-CA78-470A-BCEA-FDB7CBF3E5AC}" type="slidenum">
              <a:rPr lang="en-US" altLang="ja-JP" smtClean="0">
                <a:latin typeface="Hiragino Maru Gothic Pro W4" panose="020F0400000000000000" pitchFamily="34" charset="-128"/>
                <a:ea typeface="Hiragino Maru Gothic Pro W4" panose="020F0400000000000000" pitchFamily="34" charset="-128"/>
              </a:rPr>
              <a:pPr>
                <a:defRPr/>
              </a:pPr>
              <a:t>49</a:t>
            </a:fld>
            <a:endParaRPr lang="en-US" altLang="ja-JP">
              <a:latin typeface="Hiragino Maru Gothic Pro W4" panose="020F0400000000000000" pitchFamily="34" charset="-128"/>
              <a:ea typeface="Hiragino Maru Gothic Pro W4" panose="020F0400000000000000" pitchFamily="34" charset="-128"/>
            </a:endParaRPr>
          </a:p>
        </p:txBody>
      </p:sp>
      <p:sp>
        <p:nvSpPr>
          <p:cNvPr id="6" name="テキスト ボックス 5">
            <a:extLst>
              <a:ext uri="{FF2B5EF4-FFF2-40B4-BE49-F238E27FC236}">
                <a16:creationId xmlns:a16="http://schemas.microsoft.com/office/drawing/2014/main" id="{D5E04CCF-7D39-5D48-BB70-5DD3C7D164CE}"/>
              </a:ext>
            </a:extLst>
          </p:cNvPr>
          <p:cNvSpPr txBox="1"/>
          <p:nvPr/>
        </p:nvSpPr>
        <p:spPr>
          <a:xfrm>
            <a:off x="3131840" y="6352144"/>
            <a:ext cx="5750292" cy="369332"/>
          </a:xfrm>
          <a:prstGeom prst="rect">
            <a:avLst/>
          </a:prstGeom>
          <a:solidFill>
            <a:schemeClr val="bg1"/>
          </a:solidFill>
        </p:spPr>
        <p:txBody>
          <a:bodyPr wrap="none" rtlCol="0">
            <a:spAutoFit/>
          </a:bodyPr>
          <a:lstStyle/>
          <a:p>
            <a:r>
              <a:rPr kumimoji="1" lang="ja-JP" altLang="en-US">
                <a:latin typeface="Hiragino Maru Gothic Pro W4" panose="020F0400000000000000" pitchFamily="34" charset="-128"/>
                <a:ea typeface="Hiragino Maru Gothic Pro W4" panose="020F0400000000000000" pitchFamily="34" charset="-128"/>
              </a:rPr>
              <a:t>公益社団法人　日本医師会　公式</a:t>
            </a:r>
            <a:r>
              <a:rPr kumimoji="1" lang="en-US" altLang="ja-JP" dirty="0" err="1">
                <a:latin typeface="Hiragino Maru Gothic Pro W4" panose="020F0400000000000000" pitchFamily="34" charset="-128"/>
                <a:ea typeface="Hiragino Maru Gothic Pro W4" panose="020F0400000000000000" pitchFamily="34" charset="-128"/>
              </a:rPr>
              <a:t>Youtube</a:t>
            </a:r>
            <a:r>
              <a:rPr kumimoji="1" lang="ja-JP" altLang="en-US">
                <a:latin typeface="Hiragino Maru Gothic Pro W4" panose="020F0400000000000000" pitchFamily="34" charset="-128"/>
                <a:ea typeface="Hiragino Maru Gothic Pro W4" panose="020F0400000000000000" pitchFamily="34" charset="-128"/>
              </a:rPr>
              <a:t>チャンネル</a:t>
            </a:r>
          </a:p>
        </p:txBody>
      </p:sp>
      <p:pic>
        <p:nvPicPr>
          <p:cNvPr id="3" name="新型タバコ(約3分)" descr="新型タバコ(約3分)">
            <a:hlinkClick r:id="" action="ppaction://media"/>
            <a:extLst>
              <a:ext uri="{FF2B5EF4-FFF2-40B4-BE49-F238E27FC236}">
                <a16:creationId xmlns:a16="http://schemas.microsoft.com/office/drawing/2014/main" id="{37B5CCA2-5FF4-444C-9B23-1D558C45F3B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404664"/>
            <a:ext cx="9166634" cy="5544616"/>
          </a:xfrm>
          <a:prstGeom prst="rect">
            <a:avLst/>
          </a:prstGeom>
        </p:spPr>
      </p:pic>
    </p:spTree>
    <p:extLst>
      <p:ext uri="{BB962C8B-B14F-4D97-AF65-F5344CB8AC3E}">
        <p14:creationId xmlns:p14="http://schemas.microsoft.com/office/powerpoint/2010/main" val="2174630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206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アイコン&#10;&#10;自動的に生成された説明">
            <a:extLst>
              <a:ext uri="{FF2B5EF4-FFF2-40B4-BE49-F238E27FC236}">
                <a16:creationId xmlns:a16="http://schemas.microsoft.com/office/drawing/2014/main" id="{7B5522C6-1565-004A-9914-17F93F2DA381}"/>
              </a:ext>
            </a:extLst>
          </p:cNvPr>
          <p:cNvPicPr>
            <a:picLocks noChangeAspect="1"/>
          </p:cNvPicPr>
          <p:nvPr/>
        </p:nvPicPr>
        <p:blipFill>
          <a:blip r:embed="rId3"/>
          <a:stretch>
            <a:fillRect/>
          </a:stretch>
        </p:blipFill>
        <p:spPr>
          <a:xfrm>
            <a:off x="-36512" y="27384"/>
            <a:ext cx="9144000" cy="6858000"/>
          </a:xfrm>
          <a:prstGeom prst="rect">
            <a:avLst/>
          </a:prstGeom>
        </p:spPr>
      </p:pic>
      <p:sp>
        <p:nvSpPr>
          <p:cNvPr id="4" name="テキスト ボックス 14">
            <a:extLst>
              <a:ext uri="{FF2B5EF4-FFF2-40B4-BE49-F238E27FC236}">
                <a16:creationId xmlns:a16="http://schemas.microsoft.com/office/drawing/2014/main" id="{1D77662F-6C58-A145-BB7B-549B0CE315FD}"/>
              </a:ext>
            </a:extLst>
          </p:cNvPr>
          <p:cNvSpPr txBox="1">
            <a:spLocks noChangeArrowheads="1"/>
          </p:cNvSpPr>
          <p:nvPr/>
        </p:nvSpPr>
        <p:spPr bwMode="auto">
          <a:xfrm>
            <a:off x="3348038" y="2133600"/>
            <a:ext cx="1079500" cy="306388"/>
          </a:xfrm>
          <a:prstGeom prst="rect">
            <a:avLst/>
          </a:prstGeom>
          <a:noFill/>
          <a:ln w="9525">
            <a:noFill/>
            <a:miter lim="800000"/>
            <a:headEnd/>
            <a:tailEnd/>
          </a:ln>
        </p:spPr>
        <p:txBody>
          <a:bodyPr>
            <a:spAutoFit/>
          </a:bodyPr>
          <a:lstStyle/>
          <a:p>
            <a:r>
              <a:rPr lang="ja-JP" altLang="en-US" sz="1400"/>
              <a:t>し ゅ  る い</a:t>
            </a:r>
          </a:p>
        </p:txBody>
      </p:sp>
      <p:sp>
        <p:nvSpPr>
          <p:cNvPr id="6" name="テキスト ボックス 9">
            <a:extLst>
              <a:ext uri="{FF2B5EF4-FFF2-40B4-BE49-F238E27FC236}">
                <a16:creationId xmlns:a16="http://schemas.microsoft.com/office/drawing/2014/main" id="{A885CCAC-E129-C141-B9EA-2B55A07537E9}"/>
              </a:ext>
            </a:extLst>
          </p:cNvPr>
          <p:cNvSpPr txBox="1">
            <a:spLocks noChangeArrowheads="1"/>
          </p:cNvSpPr>
          <p:nvPr/>
        </p:nvSpPr>
        <p:spPr bwMode="auto">
          <a:xfrm>
            <a:off x="3276600" y="2133600"/>
            <a:ext cx="1079500" cy="306388"/>
          </a:xfrm>
          <a:prstGeom prst="rect">
            <a:avLst/>
          </a:prstGeom>
          <a:noFill/>
          <a:ln w="9525">
            <a:noFill/>
            <a:miter lim="800000"/>
            <a:headEnd/>
            <a:tailEnd/>
          </a:ln>
        </p:spPr>
        <p:txBody>
          <a:bodyPr>
            <a:spAutoFit/>
          </a:bodyPr>
          <a:lstStyle/>
          <a:p>
            <a:r>
              <a:rPr lang="ja-JP" altLang="en-US" sz="1400"/>
              <a:t>し ゅ  る い</a:t>
            </a:r>
          </a:p>
        </p:txBody>
      </p:sp>
      <p:sp>
        <p:nvSpPr>
          <p:cNvPr id="8" name="Rectangle 2">
            <a:extLst>
              <a:ext uri="{FF2B5EF4-FFF2-40B4-BE49-F238E27FC236}">
                <a16:creationId xmlns:a16="http://schemas.microsoft.com/office/drawing/2014/main" id="{9D9DC7AC-D5FC-6F49-8427-AFCDDB7B23B5}"/>
              </a:ext>
            </a:extLst>
          </p:cNvPr>
          <p:cNvSpPr txBox="1">
            <a:spLocks noChangeArrowheads="1"/>
          </p:cNvSpPr>
          <p:nvPr/>
        </p:nvSpPr>
        <p:spPr>
          <a:xfrm>
            <a:off x="213519" y="1231198"/>
            <a:ext cx="4123531" cy="3200400"/>
          </a:xfrm>
          <a:prstGeom prst="rect">
            <a:avLst/>
          </a:prstGeom>
          <a:solidFill>
            <a:schemeClr val="bg1"/>
          </a:solidFill>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40000"/>
              </a:lnSpc>
            </a:pPr>
            <a:r>
              <a:rPr lang="ja-JP" altLang="en-US" sz="4800">
                <a:latin typeface="Hiragino Maru Gothic Pro W4" panose="020F0400000000000000" pitchFamily="34" charset="-128"/>
                <a:ea typeface="Hiragino Maru Gothic Pro W4" panose="020F0400000000000000" pitchFamily="34" charset="-128"/>
              </a:rPr>
              <a:t>①　２種類　　</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②　</a:t>
            </a:r>
            <a:r>
              <a:rPr lang="en-US" altLang="ja-JP" sz="4800" dirty="0">
                <a:latin typeface="Hiragino Maru Gothic Pro W4" panose="020F0400000000000000" pitchFamily="34" charset="-128"/>
                <a:ea typeface="Hiragino Maru Gothic Pro W4" panose="020F0400000000000000" pitchFamily="34" charset="-128"/>
              </a:rPr>
              <a:t>20</a:t>
            </a:r>
            <a:r>
              <a:rPr lang="ja-JP" altLang="en-US" sz="4800">
                <a:latin typeface="Hiragino Maru Gothic Pro W4" panose="020F0400000000000000" pitchFamily="34" charset="-128"/>
                <a:ea typeface="Hiragino Maru Gothic Pro W4" panose="020F0400000000000000" pitchFamily="34" charset="-128"/>
              </a:rPr>
              <a:t>種類　</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③　</a:t>
            </a:r>
            <a:r>
              <a:rPr lang="en-US" altLang="ja-JP" sz="4800" dirty="0">
                <a:latin typeface="Hiragino Maru Gothic Pro W4" panose="020F0400000000000000" pitchFamily="34" charset="-128"/>
                <a:ea typeface="Hiragino Maru Gothic Pro W4" panose="020F0400000000000000" pitchFamily="34" charset="-128"/>
              </a:rPr>
              <a:t>200</a:t>
            </a:r>
            <a:r>
              <a:rPr lang="ja-JP" altLang="en-US" sz="4800">
                <a:latin typeface="Hiragino Maru Gothic Pro W4" panose="020F0400000000000000" pitchFamily="34" charset="-128"/>
                <a:ea typeface="Hiragino Maru Gothic Pro W4" panose="020F0400000000000000" pitchFamily="34" charset="-128"/>
              </a:rPr>
              <a:t>種類</a:t>
            </a:r>
          </a:p>
        </p:txBody>
      </p:sp>
      <p:sp>
        <p:nvSpPr>
          <p:cNvPr id="14" name="テキスト ボックス 8">
            <a:extLst>
              <a:ext uri="{FF2B5EF4-FFF2-40B4-BE49-F238E27FC236}">
                <a16:creationId xmlns:a16="http://schemas.microsoft.com/office/drawing/2014/main" id="{C94CEA85-B662-9146-83F3-822012603034}"/>
              </a:ext>
            </a:extLst>
          </p:cNvPr>
          <p:cNvSpPr txBox="1">
            <a:spLocks noChangeArrowheads="1"/>
          </p:cNvSpPr>
          <p:nvPr/>
        </p:nvSpPr>
        <p:spPr bwMode="auto">
          <a:xfrm>
            <a:off x="2197100" y="1206498"/>
            <a:ext cx="1079500" cy="307975"/>
          </a:xfrm>
          <a:prstGeom prst="rect">
            <a:avLst/>
          </a:prstGeom>
          <a:noFill/>
          <a:ln w="9525">
            <a:noFill/>
            <a:miter lim="800000"/>
            <a:headEnd/>
            <a:tailEnd/>
          </a:ln>
        </p:spPr>
        <p:txBody>
          <a:bodyPr>
            <a:spAutoFit/>
          </a:bodyPr>
          <a:lstStyle/>
          <a:p>
            <a:r>
              <a:rPr lang="ja-JP" altLang="en-US" sz="1400"/>
              <a:t>し ゅ  る い</a:t>
            </a:r>
          </a:p>
        </p:txBody>
      </p:sp>
      <p:sp>
        <p:nvSpPr>
          <p:cNvPr id="15" name="テキスト ボックス 16">
            <a:extLst>
              <a:ext uri="{FF2B5EF4-FFF2-40B4-BE49-F238E27FC236}">
                <a16:creationId xmlns:a16="http://schemas.microsoft.com/office/drawing/2014/main" id="{2C25A148-7D96-8540-9B4B-5367867C25C6}"/>
              </a:ext>
            </a:extLst>
          </p:cNvPr>
          <p:cNvSpPr txBox="1">
            <a:spLocks noChangeArrowheads="1"/>
          </p:cNvSpPr>
          <p:nvPr/>
        </p:nvSpPr>
        <p:spPr bwMode="auto">
          <a:xfrm>
            <a:off x="2236964" y="2203890"/>
            <a:ext cx="1079500" cy="306388"/>
          </a:xfrm>
          <a:prstGeom prst="rect">
            <a:avLst/>
          </a:prstGeom>
          <a:noFill/>
          <a:ln w="9525">
            <a:noFill/>
            <a:miter lim="800000"/>
            <a:headEnd/>
            <a:tailEnd/>
          </a:ln>
        </p:spPr>
        <p:txBody>
          <a:bodyPr>
            <a:spAutoFit/>
          </a:bodyPr>
          <a:lstStyle/>
          <a:p>
            <a:r>
              <a:rPr lang="ja-JP" altLang="en-US" sz="1400"/>
              <a:t>し ゅ  る い</a:t>
            </a:r>
          </a:p>
        </p:txBody>
      </p:sp>
      <p:sp>
        <p:nvSpPr>
          <p:cNvPr id="16" name="テキスト ボックス 17">
            <a:extLst>
              <a:ext uri="{FF2B5EF4-FFF2-40B4-BE49-F238E27FC236}">
                <a16:creationId xmlns:a16="http://schemas.microsoft.com/office/drawing/2014/main" id="{7AB61599-7B58-F94F-8A30-2B8092D3A95F}"/>
              </a:ext>
            </a:extLst>
          </p:cNvPr>
          <p:cNvSpPr txBox="1">
            <a:spLocks noChangeArrowheads="1"/>
          </p:cNvSpPr>
          <p:nvPr/>
        </p:nvSpPr>
        <p:spPr bwMode="auto">
          <a:xfrm>
            <a:off x="2535237" y="3203581"/>
            <a:ext cx="1081088" cy="307975"/>
          </a:xfrm>
          <a:prstGeom prst="rect">
            <a:avLst/>
          </a:prstGeom>
          <a:noFill/>
          <a:ln w="9525">
            <a:noFill/>
            <a:miter lim="800000"/>
            <a:headEnd/>
            <a:tailEnd/>
          </a:ln>
        </p:spPr>
        <p:txBody>
          <a:bodyPr>
            <a:spAutoFit/>
          </a:bodyPr>
          <a:lstStyle/>
          <a:p>
            <a:r>
              <a:rPr lang="ja-JP" altLang="en-US" sz="1400"/>
              <a:t>し ゅ  る い</a:t>
            </a:r>
          </a:p>
        </p:txBody>
      </p:sp>
      <p:sp>
        <p:nvSpPr>
          <p:cNvPr id="19" name="テキスト ボックス 18">
            <a:extLst>
              <a:ext uri="{FF2B5EF4-FFF2-40B4-BE49-F238E27FC236}">
                <a16:creationId xmlns:a16="http://schemas.microsoft.com/office/drawing/2014/main" id="{05DAA87D-3F94-D449-B15D-6F0EB117226A}"/>
              </a:ext>
            </a:extLst>
          </p:cNvPr>
          <p:cNvSpPr txBox="1"/>
          <p:nvPr/>
        </p:nvSpPr>
        <p:spPr>
          <a:xfrm>
            <a:off x="4923029" y="2926681"/>
            <a:ext cx="4024178" cy="861774"/>
          </a:xfrm>
          <a:prstGeom prst="rect">
            <a:avLst/>
          </a:prstGeom>
          <a:solidFill>
            <a:schemeClr val="accent5">
              <a:lumMod val="20000"/>
              <a:lumOff val="80000"/>
            </a:schemeClr>
          </a:solidFill>
          <a:ln w="57150">
            <a:solidFill>
              <a:srgbClr val="FF0000"/>
            </a:solidFill>
          </a:ln>
        </p:spPr>
        <p:txBody>
          <a:bodyPr wrap="square" rtlCol="0">
            <a:spAutoFit/>
          </a:bodyPr>
          <a:lstStyle/>
          <a:p>
            <a:r>
              <a:rPr lang="ja-JP" altLang="en-US" sz="5000">
                <a:latin typeface="Hiragino Maru Gothic Pro W4" panose="020F0400000000000000" pitchFamily="34" charset="-128"/>
                <a:ea typeface="Hiragino Maru Gothic Pro W4" panose="020F0400000000000000" pitchFamily="34" charset="-128"/>
              </a:rPr>
              <a:t>③</a:t>
            </a:r>
            <a:r>
              <a:rPr lang="en-US" altLang="ja-JP" sz="5000">
                <a:latin typeface="Hiragino Maru Gothic Pro W4" panose="020F0400000000000000" pitchFamily="34" charset="-128"/>
                <a:ea typeface="Hiragino Maru Gothic Pro W4" panose="020F0400000000000000" pitchFamily="34" charset="-128"/>
              </a:rPr>
              <a:t> 200</a:t>
            </a:r>
            <a:r>
              <a:rPr lang="ja-JP" altLang="en-US" sz="5000">
                <a:latin typeface="Hiragino Maru Gothic Pro W4" panose="020F0400000000000000" pitchFamily="34" charset="-128"/>
                <a:ea typeface="Hiragino Maru Gothic Pro W4" panose="020F0400000000000000" pitchFamily="34" charset="-128"/>
              </a:rPr>
              <a:t>種類</a:t>
            </a:r>
            <a:r>
              <a:rPr lang="en-US" altLang="ja-JP" sz="5000">
                <a:latin typeface="Hiragino Maru Gothic Pro W4" panose="020F0400000000000000" pitchFamily="34" charset="-128"/>
                <a:ea typeface="Hiragino Maru Gothic Pro W4" panose="020F0400000000000000" pitchFamily="34" charset="-128"/>
              </a:rPr>
              <a:t>!!</a:t>
            </a:r>
            <a:endParaRPr kumimoji="1" lang="ja-JP" altLang="en-US" sz="5000" b="1">
              <a:latin typeface="Hiragino Maru Gothic Pro W4" panose="020F0400000000000000" pitchFamily="34" charset="-128"/>
              <a:ea typeface="Hiragino Maru Gothic Pro W4" panose="020F0400000000000000" pitchFamily="34" charset="-128"/>
            </a:endParaRPr>
          </a:p>
        </p:txBody>
      </p:sp>
      <p:sp>
        <p:nvSpPr>
          <p:cNvPr id="20" name="テキスト ボックス 19">
            <a:extLst>
              <a:ext uri="{FF2B5EF4-FFF2-40B4-BE49-F238E27FC236}">
                <a16:creationId xmlns:a16="http://schemas.microsoft.com/office/drawing/2014/main" id="{777B1F0B-AFD5-B345-8D15-9EA1B268CC6B}"/>
              </a:ext>
            </a:extLst>
          </p:cNvPr>
          <p:cNvSpPr txBox="1"/>
          <p:nvPr/>
        </p:nvSpPr>
        <p:spPr>
          <a:xfrm>
            <a:off x="5398480" y="992900"/>
            <a:ext cx="3073277" cy="707886"/>
          </a:xfrm>
          <a:prstGeom prst="rect">
            <a:avLst/>
          </a:prstGeom>
          <a:solidFill>
            <a:schemeClr val="accent4">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pic>
        <p:nvPicPr>
          <p:cNvPr id="3" name="図 2" descr="テレビゲームのキャラクター&#10;&#10;中程度の精度で自動的に生成された説明">
            <a:extLst>
              <a:ext uri="{FF2B5EF4-FFF2-40B4-BE49-F238E27FC236}">
                <a16:creationId xmlns:a16="http://schemas.microsoft.com/office/drawing/2014/main" id="{1C1B5BD6-CDF6-0944-9E7D-E1C984639A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7944" y="4557510"/>
            <a:ext cx="3474989" cy="2615906"/>
          </a:xfrm>
          <a:prstGeom prst="rect">
            <a:avLst/>
          </a:prstGeom>
        </p:spPr>
      </p:pic>
      <p:pic>
        <p:nvPicPr>
          <p:cNvPr id="9" name="図 8" descr="ゲームのキャラクター&#10;&#10;低い精度で自動的に生成された説明">
            <a:extLst>
              <a:ext uri="{FF2B5EF4-FFF2-40B4-BE49-F238E27FC236}">
                <a16:creationId xmlns:a16="http://schemas.microsoft.com/office/drawing/2014/main" id="{581ABF37-AC70-DC46-AC01-3ED7E6EC5C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0765" y="4533743"/>
            <a:ext cx="3272202" cy="2463252"/>
          </a:xfrm>
          <a:prstGeom prst="rect">
            <a:avLst/>
          </a:prstGeom>
        </p:spPr>
      </p:pic>
    </p:spTree>
    <p:extLst>
      <p:ext uri="{BB962C8B-B14F-4D97-AF65-F5344CB8AC3E}">
        <p14:creationId xmlns:p14="http://schemas.microsoft.com/office/powerpoint/2010/main" val="262026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339392" y="3429000"/>
            <a:ext cx="8095486" cy="2722155"/>
          </a:xfrm>
          <a:prstGeom prst="rect">
            <a:avLst/>
          </a:prstGeom>
          <a:noFill/>
        </p:spPr>
        <p:txBody>
          <a:bodyPr wrap="none" rtlCol="0">
            <a:spAutoFit/>
          </a:bodyPr>
          <a:lstStyle/>
          <a:p>
            <a:pPr>
              <a:lnSpc>
                <a:spcPts val="7080"/>
              </a:lnSpc>
            </a:pPr>
            <a:r>
              <a:rPr kumimoji="1" lang="ja-JP" altLang="en-US" sz="4200">
                <a:latin typeface="Hiragino Maru Gothic Pro W4" panose="020F0400000000000000" pitchFamily="34" charset="-128"/>
                <a:ea typeface="Hiragino Maru Gothic Pro W4" panose="020F0400000000000000" pitchFamily="34" charset="-128"/>
              </a:rPr>
              <a:t>タバコを毎日一箱</a:t>
            </a:r>
            <a:r>
              <a:rPr lang="en-US" altLang="ja-JP" sz="4200" dirty="0">
                <a:latin typeface="Hiragino Maru Gothic Pro W4" panose="020F0400000000000000" pitchFamily="34" charset="-128"/>
                <a:ea typeface="Hiragino Maru Gothic Pro W4" panose="020F0400000000000000" pitchFamily="34" charset="-128"/>
              </a:rPr>
              <a:t>(540</a:t>
            </a:r>
            <a:r>
              <a:rPr lang="ja-JP" altLang="en-US" sz="4200">
                <a:latin typeface="Hiragino Maru Gothic Pro W4" panose="020F0400000000000000" pitchFamily="34" charset="-128"/>
                <a:ea typeface="Hiragino Maru Gothic Pro W4" panose="020F0400000000000000" pitchFamily="34" charset="-128"/>
              </a:rPr>
              <a:t>円</a:t>
            </a:r>
            <a:r>
              <a:rPr lang="en-US" altLang="ja-JP" sz="4200" dirty="0">
                <a:latin typeface="Hiragino Maru Gothic Pro W4" panose="020F0400000000000000" pitchFamily="34" charset="-128"/>
                <a:ea typeface="Hiragino Maru Gothic Pro W4" panose="020F0400000000000000" pitchFamily="34" charset="-128"/>
              </a:rPr>
              <a:t>)</a:t>
            </a:r>
            <a:r>
              <a:rPr lang="ja-JP" altLang="en-US" sz="4200">
                <a:latin typeface="Hiragino Maru Gothic Pro W4" panose="020F0400000000000000" pitchFamily="34" charset="-128"/>
                <a:ea typeface="Hiragino Maru Gothic Pro W4" panose="020F0400000000000000" pitchFamily="34" charset="-128"/>
              </a:rPr>
              <a:t>吸うと</a:t>
            </a:r>
            <a:endParaRPr kumimoji="1" lang="en-US" altLang="ja-JP" sz="42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200">
                <a:latin typeface="Hiragino Maru Gothic Pro W4" panose="020F0400000000000000" pitchFamily="34" charset="-128"/>
                <a:ea typeface="Hiragino Maru Gothic Pro W4" panose="020F0400000000000000" pitchFamily="34" charset="-128"/>
              </a:rPr>
              <a:t>１年間でどれくらいのお金を</a:t>
            </a:r>
            <a:endParaRPr kumimoji="1" lang="en-US" altLang="ja-JP" sz="42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200">
                <a:latin typeface="Hiragino Maru Gothic Pro W4" panose="020F0400000000000000" pitchFamily="34" charset="-128"/>
                <a:ea typeface="Hiragino Maru Gothic Pro W4" panose="020F0400000000000000" pitchFamily="34" charset="-128"/>
              </a:rPr>
              <a:t>使うことになるでしょう？</a:t>
            </a:r>
            <a:endParaRPr kumimoji="1" lang="en-US" altLang="ja-JP" sz="4200" dirty="0">
              <a:latin typeface="Hiragino Maru Gothic Pro W4" panose="020F0400000000000000" pitchFamily="34" charset="-128"/>
              <a:ea typeface="Hiragino Maru Gothic Pro W4" panose="020F0400000000000000" pitchFamily="34" charset="-128"/>
            </a:endParaRPr>
          </a:p>
        </p:txBody>
      </p:sp>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第９問</a:t>
            </a:r>
          </a:p>
        </p:txBody>
      </p:sp>
    </p:spTree>
    <p:extLst>
      <p:ext uri="{BB962C8B-B14F-4D97-AF65-F5344CB8AC3E}">
        <p14:creationId xmlns:p14="http://schemas.microsoft.com/office/powerpoint/2010/main" val="34445637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挿絵 が含まれている画像&#10;&#10;自動的に生成された説明">
            <a:extLst>
              <a:ext uri="{FF2B5EF4-FFF2-40B4-BE49-F238E27FC236}">
                <a16:creationId xmlns:a16="http://schemas.microsoft.com/office/drawing/2014/main" id="{873E9F8E-3C3C-AA47-BECA-E7CD4BC1D32E}"/>
              </a:ext>
            </a:extLst>
          </p:cNvPr>
          <p:cNvPicPr>
            <a:picLocks noChangeAspect="1"/>
          </p:cNvPicPr>
          <p:nvPr/>
        </p:nvPicPr>
        <p:blipFill>
          <a:blip r:embed="rId3"/>
          <a:stretch>
            <a:fillRect/>
          </a:stretch>
        </p:blipFill>
        <p:spPr>
          <a:xfrm>
            <a:off x="6111582" y="3842910"/>
            <a:ext cx="2459759" cy="2945819"/>
          </a:xfrm>
          <a:prstGeom prst="rect">
            <a:avLst/>
          </a:prstGeom>
        </p:spPr>
      </p:pic>
      <p:pic>
        <p:nvPicPr>
          <p:cNvPr id="7" name="図 6" descr="アイコン&#10;&#10;自動的に生成された説明">
            <a:extLst>
              <a:ext uri="{FF2B5EF4-FFF2-40B4-BE49-F238E27FC236}">
                <a16:creationId xmlns:a16="http://schemas.microsoft.com/office/drawing/2014/main" id="{EC784D82-4A78-F744-AD31-F7882E37F870}"/>
              </a:ext>
            </a:extLst>
          </p:cNvPr>
          <p:cNvPicPr>
            <a:picLocks noChangeAspect="1"/>
          </p:cNvPicPr>
          <p:nvPr/>
        </p:nvPicPr>
        <p:blipFill>
          <a:blip r:embed="rId4"/>
          <a:stretch>
            <a:fillRect/>
          </a:stretch>
        </p:blipFill>
        <p:spPr>
          <a:xfrm>
            <a:off x="6561862" y="1955231"/>
            <a:ext cx="2457447" cy="1901534"/>
          </a:xfrm>
          <a:prstGeom prst="rect">
            <a:avLst/>
          </a:prstGeom>
        </p:spPr>
      </p:pic>
      <p:pic>
        <p:nvPicPr>
          <p:cNvPr id="9" name="図 8" descr="アイコン&#10;&#10;低い精度で自動的に生成された説明">
            <a:extLst>
              <a:ext uri="{FF2B5EF4-FFF2-40B4-BE49-F238E27FC236}">
                <a16:creationId xmlns:a16="http://schemas.microsoft.com/office/drawing/2014/main" id="{12093515-7F2D-3B4D-8192-40B5734DBE11}"/>
              </a:ext>
            </a:extLst>
          </p:cNvPr>
          <p:cNvPicPr>
            <a:picLocks noChangeAspect="1"/>
          </p:cNvPicPr>
          <p:nvPr/>
        </p:nvPicPr>
        <p:blipFill>
          <a:blip r:embed="rId5"/>
          <a:stretch>
            <a:fillRect/>
          </a:stretch>
        </p:blipFill>
        <p:spPr>
          <a:xfrm>
            <a:off x="572659" y="3992714"/>
            <a:ext cx="3567544" cy="2675658"/>
          </a:xfrm>
          <a:prstGeom prst="rect">
            <a:avLst/>
          </a:prstGeom>
        </p:spPr>
      </p:pic>
      <p:sp>
        <p:nvSpPr>
          <p:cNvPr id="10" name="テキスト ボックス 9">
            <a:extLst>
              <a:ext uri="{FF2B5EF4-FFF2-40B4-BE49-F238E27FC236}">
                <a16:creationId xmlns:a16="http://schemas.microsoft.com/office/drawing/2014/main" id="{65009338-384F-8B44-B36A-7C96167708A2}"/>
              </a:ext>
            </a:extLst>
          </p:cNvPr>
          <p:cNvSpPr txBox="1"/>
          <p:nvPr/>
        </p:nvSpPr>
        <p:spPr>
          <a:xfrm>
            <a:off x="207818" y="467484"/>
            <a:ext cx="6753772" cy="1558760"/>
          </a:xfrm>
          <a:prstGeom prst="rect">
            <a:avLst/>
          </a:prstGeom>
          <a:noFill/>
        </p:spPr>
        <p:txBody>
          <a:bodyPr wrap="none" rtlCol="0">
            <a:spAutoFit/>
          </a:bodyPr>
          <a:lstStyle/>
          <a:p>
            <a:pPr>
              <a:lnSpc>
                <a:spcPts val="5980"/>
              </a:lnSpc>
            </a:pPr>
            <a:r>
              <a:rPr kumimoji="1" lang="ja-JP" altLang="en-US" sz="4000">
                <a:latin typeface="Hiragino Maru Gothic Pro W4" panose="020F0400000000000000" pitchFamily="34" charset="-128"/>
                <a:ea typeface="Hiragino Maru Gothic Pro W4" panose="020F0400000000000000" pitchFamily="34" charset="-128"/>
              </a:rPr>
              <a:t>タバコは一箱</a:t>
            </a:r>
            <a:r>
              <a:rPr kumimoji="1" lang="en-US" altLang="ja-JP" sz="4000" dirty="0">
                <a:latin typeface="Hiragino Maru Gothic Pro W4" panose="020F0400000000000000" pitchFamily="34" charset="-128"/>
                <a:ea typeface="Hiragino Maru Gothic Pro W4" panose="020F0400000000000000" pitchFamily="34" charset="-128"/>
              </a:rPr>
              <a:t>540</a:t>
            </a:r>
            <a:r>
              <a:rPr kumimoji="1" lang="ja-JP" altLang="en-US" sz="4000">
                <a:latin typeface="Hiragino Maru Gothic Pro W4" panose="020F0400000000000000" pitchFamily="34" charset="-128"/>
                <a:ea typeface="Hiragino Maru Gothic Pro W4" panose="020F0400000000000000" pitchFamily="34" charset="-128"/>
              </a:rPr>
              <a:t>円</a:t>
            </a:r>
            <a:endParaRPr kumimoji="1" lang="en-US" altLang="ja-JP" sz="4000" dirty="0">
              <a:latin typeface="Hiragino Maru Gothic Pro W4" panose="020F0400000000000000" pitchFamily="34" charset="-128"/>
              <a:ea typeface="Hiragino Maru Gothic Pro W4" panose="020F0400000000000000" pitchFamily="34" charset="-128"/>
            </a:endParaRPr>
          </a:p>
          <a:p>
            <a:pPr>
              <a:lnSpc>
                <a:spcPts val="5980"/>
              </a:lnSpc>
            </a:pPr>
            <a:r>
              <a:rPr kumimoji="1" lang="en-US" altLang="ja-JP" sz="4000" dirty="0">
                <a:latin typeface="Hiragino Maru Gothic Pro W4" panose="020F0400000000000000" pitchFamily="34" charset="-128"/>
                <a:ea typeface="Hiragino Maru Gothic Pro W4" panose="020F0400000000000000" pitchFamily="34" charset="-128"/>
              </a:rPr>
              <a:t>540</a:t>
            </a:r>
            <a:r>
              <a:rPr kumimoji="1" lang="ja-JP" altLang="en-US" sz="4000">
                <a:latin typeface="Hiragino Maru Gothic Pro W4" panose="020F0400000000000000" pitchFamily="34" charset="-128"/>
                <a:ea typeface="Hiragino Maru Gothic Pro W4" panose="020F0400000000000000" pitchFamily="34" charset="-128"/>
              </a:rPr>
              <a:t>円</a:t>
            </a:r>
            <a:r>
              <a:rPr kumimoji="1" lang="en-US" altLang="ja-JP" sz="4000" dirty="0">
                <a:latin typeface="Hiragino Maru Gothic Pro W4" panose="020F0400000000000000" pitchFamily="34" charset="-128"/>
                <a:ea typeface="Hiragino Maru Gothic Pro W4" panose="020F0400000000000000" pitchFamily="34" charset="-128"/>
              </a:rPr>
              <a:t>×365</a:t>
            </a:r>
            <a:r>
              <a:rPr kumimoji="1" lang="ja-JP" altLang="en-US" sz="4000">
                <a:latin typeface="Hiragino Maru Gothic Pro W4" panose="020F0400000000000000" pitchFamily="34" charset="-128"/>
                <a:ea typeface="Hiragino Maru Gothic Pro W4" panose="020F0400000000000000" pitchFamily="34" charset="-128"/>
              </a:rPr>
              <a:t>日＝</a:t>
            </a:r>
            <a:r>
              <a:rPr kumimoji="1" lang="en-US" altLang="ja-JP" sz="4000" dirty="0">
                <a:latin typeface="Hiragino Maru Gothic Pro W4" panose="020F0400000000000000" pitchFamily="34" charset="-128"/>
                <a:ea typeface="Hiragino Maru Gothic Pro W4" panose="020F0400000000000000" pitchFamily="34" charset="-128"/>
              </a:rPr>
              <a:t>197,100</a:t>
            </a:r>
            <a:r>
              <a:rPr kumimoji="1" lang="ja-JP" altLang="en-US" sz="4000">
                <a:latin typeface="Hiragino Maru Gothic Pro W4" panose="020F0400000000000000" pitchFamily="34" charset="-128"/>
                <a:ea typeface="Hiragino Maru Gothic Pro W4" panose="020F0400000000000000" pitchFamily="34" charset="-128"/>
              </a:rPr>
              <a:t>円</a:t>
            </a:r>
            <a:endParaRPr kumimoji="1" lang="en-US" altLang="ja-JP" sz="4000" dirty="0">
              <a:latin typeface="Hiragino Maru Gothic Pro W4" panose="020F0400000000000000" pitchFamily="34" charset="-128"/>
              <a:ea typeface="Hiragino Maru Gothic Pro W4" panose="020F0400000000000000" pitchFamily="34" charset="-128"/>
            </a:endParaRPr>
          </a:p>
        </p:txBody>
      </p:sp>
      <p:sp>
        <p:nvSpPr>
          <p:cNvPr id="11" name="テキスト ボックス 10">
            <a:extLst>
              <a:ext uri="{FF2B5EF4-FFF2-40B4-BE49-F238E27FC236}">
                <a16:creationId xmlns:a16="http://schemas.microsoft.com/office/drawing/2014/main" id="{2F27B1A2-D4DA-0940-AC6F-34FB8C5D4601}"/>
              </a:ext>
            </a:extLst>
          </p:cNvPr>
          <p:cNvSpPr txBox="1"/>
          <p:nvPr/>
        </p:nvSpPr>
        <p:spPr>
          <a:xfrm>
            <a:off x="284346" y="2313598"/>
            <a:ext cx="5827236" cy="1558760"/>
          </a:xfrm>
          <a:prstGeom prst="rect">
            <a:avLst/>
          </a:prstGeom>
          <a:solidFill>
            <a:schemeClr val="accent4">
              <a:lumMod val="20000"/>
              <a:lumOff val="80000"/>
            </a:schemeClr>
          </a:solidFill>
          <a:ln w="38100">
            <a:solidFill>
              <a:srgbClr val="0432FF"/>
            </a:solidFill>
          </a:ln>
        </p:spPr>
        <p:txBody>
          <a:bodyPr wrap="none" rtlCol="0">
            <a:spAutoFit/>
          </a:bodyPr>
          <a:lstStyle/>
          <a:p>
            <a:pPr>
              <a:lnSpc>
                <a:spcPts val="5980"/>
              </a:lnSpc>
            </a:pPr>
            <a:r>
              <a:rPr kumimoji="1" lang="ja-JP" altLang="en-US" sz="4000">
                <a:solidFill>
                  <a:srgbClr val="FF0000"/>
                </a:solidFill>
                <a:latin typeface="Hiragino Maru Gothic Pro W4" panose="020F0400000000000000" pitchFamily="34" charset="-128"/>
                <a:ea typeface="Hiragino Maru Gothic Pro W4" panose="020F0400000000000000" pitchFamily="34" charset="-128"/>
              </a:rPr>
              <a:t>年間･約</a:t>
            </a:r>
            <a:r>
              <a:rPr kumimoji="1" lang="en-US" altLang="ja-JP" sz="4000" dirty="0">
                <a:solidFill>
                  <a:srgbClr val="FF0000"/>
                </a:solidFill>
                <a:latin typeface="Hiragino Maru Gothic Pro W4" panose="020F0400000000000000" pitchFamily="34" charset="-128"/>
                <a:ea typeface="Hiragino Maru Gothic Pro W4" panose="020F0400000000000000" pitchFamily="34" charset="-128"/>
              </a:rPr>
              <a:t>20</a:t>
            </a:r>
            <a:r>
              <a:rPr kumimoji="1" lang="ja-JP" altLang="en-US" sz="4000">
                <a:solidFill>
                  <a:srgbClr val="FF0000"/>
                </a:solidFill>
                <a:latin typeface="Hiragino Maru Gothic Pro W4" panose="020F0400000000000000" pitchFamily="34" charset="-128"/>
                <a:ea typeface="Hiragino Maru Gothic Pro W4" panose="020F0400000000000000" pitchFamily="34" charset="-128"/>
              </a:rPr>
              <a:t>万円払って</a:t>
            </a:r>
            <a:endParaRPr kumimoji="1" lang="en-US" altLang="ja-JP" sz="4000" dirty="0">
              <a:solidFill>
                <a:srgbClr val="FF0000"/>
              </a:solidFill>
              <a:latin typeface="Hiragino Maru Gothic Pro W4" panose="020F0400000000000000" pitchFamily="34" charset="-128"/>
              <a:ea typeface="Hiragino Maru Gothic Pro W4" panose="020F0400000000000000" pitchFamily="34" charset="-128"/>
            </a:endParaRPr>
          </a:p>
          <a:p>
            <a:pPr>
              <a:lnSpc>
                <a:spcPts val="5980"/>
              </a:lnSpc>
            </a:pPr>
            <a:r>
              <a:rPr kumimoji="1" lang="ja-JP" altLang="en-US" sz="4000">
                <a:solidFill>
                  <a:srgbClr val="FF0000"/>
                </a:solidFill>
                <a:latin typeface="Hiragino Maru Gothic Pro W4" panose="020F0400000000000000" pitchFamily="34" charset="-128"/>
                <a:ea typeface="Hiragino Maru Gothic Pro W4" panose="020F0400000000000000" pitchFamily="34" charset="-128"/>
              </a:rPr>
              <a:t>健康を害しているのです</a:t>
            </a:r>
            <a:endParaRPr kumimoji="1" lang="en-US" altLang="ja-JP" sz="4000" dirty="0">
              <a:solidFill>
                <a:srgbClr val="FF0000"/>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9730159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26FFCA5C-B869-F44F-AFE9-1493B3B8EE5B}"/>
              </a:ext>
            </a:extLst>
          </p:cNvPr>
          <p:cNvSpPr txBox="1"/>
          <p:nvPr/>
        </p:nvSpPr>
        <p:spPr>
          <a:xfrm>
            <a:off x="2263837" y="501704"/>
            <a:ext cx="4288353" cy="789319"/>
          </a:xfrm>
          <a:prstGeom prst="rect">
            <a:avLst/>
          </a:prstGeom>
          <a:solidFill>
            <a:schemeClr val="accent4">
              <a:lumMod val="20000"/>
              <a:lumOff val="80000"/>
            </a:schemeClr>
          </a:solidFill>
          <a:ln w="38100">
            <a:solidFill>
              <a:srgbClr val="0432FF"/>
            </a:solidFill>
          </a:ln>
        </p:spPr>
        <p:txBody>
          <a:bodyPr wrap="none" rtlCol="0">
            <a:spAutoFit/>
          </a:bodyPr>
          <a:lstStyle/>
          <a:p>
            <a:pPr>
              <a:lnSpc>
                <a:spcPts val="5980"/>
              </a:lnSpc>
            </a:pPr>
            <a:r>
              <a:rPr kumimoji="1" lang="ja-JP" altLang="en-US" sz="4000">
                <a:solidFill>
                  <a:srgbClr val="FF0000"/>
                </a:solidFill>
                <a:latin typeface="Hiragino Maru Gothic Pro W4" panose="020F0400000000000000" pitchFamily="34" charset="-128"/>
                <a:ea typeface="Hiragino Maru Gothic Pro W4" panose="020F0400000000000000" pitchFamily="34" charset="-128"/>
              </a:rPr>
              <a:t>タバコは無駄遣い</a:t>
            </a:r>
            <a:endParaRPr kumimoji="1" lang="en-US" altLang="ja-JP" sz="4000" dirty="0">
              <a:solidFill>
                <a:srgbClr val="FF0000"/>
              </a:solidFill>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D0B14B60-94D4-1547-9F3B-34CB4A047847}"/>
              </a:ext>
            </a:extLst>
          </p:cNvPr>
          <p:cNvSpPr txBox="1"/>
          <p:nvPr/>
        </p:nvSpPr>
        <p:spPr>
          <a:xfrm>
            <a:off x="472482" y="1711823"/>
            <a:ext cx="6652783" cy="584775"/>
          </a:xfrm>
          <a:prstGeom prst="rect">
            <a:avLst/>
          </a:prstGeom>
          <a:noFill/>
        </p:spPr>
        <p:txBody>
          <a:bodyPr wrap="none" rtlCol="0">
            <a:spAutoFit/>
          </a:bodyPr>
          <a:lstStyle/>
          <a:p>
            <a:r>
              <a:rPr kumimoji="1" lang="ja-JP" altLang="en-US" sz="3200">
                <a:latin typeface="Hiragino Maru Gothic Pro W4" panose="020F0400000000000000" pitchFamily="34" charset="-128"/>
                <a:ea typeface="Hiragino Maru Gothic Pro W4" panose="020F0400000000000000" pitchFamily="34" charset="-128"/>
              </a:rPr>
              <a:t>毎日一箱（</a:t>
            </a:r>
            <a:r>
              <a:rPr kumimoji="1" lang="en-US" altLang="ja-JP" sz="3200" dirty="0">
                <a:latin typeface="Hiragino Maru Gothic Pro W4" panose="020F0400000000000000" pitchFamily="34" charset="-128"/>
                <a:ea typeface="Hiragino Maru Gothic Pro W4" panose="020F0400000000000000" pitchFamily="34" charset="-128"/>
              </a:rPr>
              <a:t>20</a:t>
            </a:r>
            <a:r>
              <a:rPr kumimoji="1" lang="ja-JP" altLang="en-US" sz="3200">
                <a:latin typeface="Hiragino Maru Gothic Pro W4" panose="020F0400000000000000" pitchFamily="34" charset="-128"/>
                <a:ea typeface="Hiragino Maru Gothic Pro W4" panose="020F0400000000000000" pitchFamily="34" charset="-128"/>
              </a:rPr>
              <a:t>本･</a:t>
            </a:r>
            <a:r>
              <a:rPr kumimoji="1" lang="en-US" altLang="ja-JP" sz="3200" dirty="0">
                <a:latin typeface="Hiragino Maru Gothic Pro W4" panose="020F0400000000000000" pitchFamily="34" charset="-128"/>
                <a:ea typeface="Hiragino Maru Gothic Pro W4" panose="020F0400000000000000" pitchFamily="34" charset="-128"/>
              </a:rPr>
              <a:t>540</a:t>
            </a:r>
            <a:r>
              <a:rPr kumimoji="1" lang="ja-JP" altLang="en-US" sz="3200">
                <a:latin typeface="Hiragino Maru Gothic Pro W4" panose="020F0400000000000000" pitchFamily="34" charset="-128"/>
                <a:ea typeface="Hiragino Maru Gothic Pro W4" panose="020F0400000000000000" pitchFamily="34" charset="-128"/>
              </a:rPr>
              <a:t>円）としたら</a:t>
            </a:r>
          </a:p>
        </p:txBody>
      </p:sp>
      <p:sp>
        <p:nvSpPr>
          <p:cNvPr id="3" name="テキスト ボックス 2">
            <a:extLst>
              <a:ext uri="{FF2B5EF4-FFF2-40B4-BE49-F238E27FC236}">
                <a16:creationId xmlns:a16="http://schemas.microsoft.com/office/drawing/2014/main" id="{03693146-B2F4-5B47-95F4-7D99D73F4F01}"/>
              </a:ext>
            </a:extLst>
          </p:cNvPr>
          <p:cNvSpPr txBox="1"/>
          <p:nvPr/>
        </p:nvSpPr>
        <p:spPr>
          <a:xfrm>
            <a:off x="472482" y="2348880"/>
            <a:ext cx="7871065" cy="3407921"/>
          </a:xfrm>
          <a:prstGeom prst="rect">
            <a:avLst/>
          </a:prstGeom>
          <a:solidFill>
            <a:schemeClr val="accent4">
              <a:lumMod val="20000"/>
              <a:lumOff val="80000"/>
            </a:schemeClr>
          </a:solidFill>
          <a:ln w="38100">
            <a:solidFill>
              <a:srgbClr val="0432FF"/>
            </a:solidFill>
          </a:ln>
        </p:spPr>
        <p:txBody>
          <a:bodyPr wrap="none" rtlCol="0">
            <a:spAutoFit/>
          </a:bodyPr>
          <a:lstStyle/>
          <a:p>
            <a:pPr>
              <a:lnSpc>
                <a:spcPct val="200000"/>
              </a:lnSpc>
            </a:pPr>
            <a:r>
              <a:rPr kumimoji="1" lang="en-US" altLang="ja-JP" sz="2800" dirty="0">
                <a:latin typeface="Hiragino Maru Gothic Pro W4" panose="020F0400000000000000" pitchFamily="34" charset="-128"/>
                <a:ea typeface="Hiragino Maru Gothic Pro W4" panose="020F0400000000000000" pitchFamily="34" charset="-128"/>
              </a:rPr>
              <a:t>  1</a:t>
            </a:r>
            <a:r>
              <a:rPr kumimoji="1" lang="ja-JP" altLang="en-US" sz="2800">
                <a:latin typeface="Hiragino Maru Gothic Pro W4" panose="020F0400000000000000" pitchFamily="34" charset="-128"/>
                <a:ea typeface="Hiragino Maru Gothic Pro W4" panose="020F0400000000000000" pitchFamily="34" charset="-128"/>
              </a:rPr>
              <a:t>年間で　　　</a:t>
            </a:r>
            <a:r>
              <a:rPr kumimoji="1" lang="en-US" altLang="ja-JP" sz="2800" dirty="0">
                <a:latin typeface="Hiragino Maru Gothic Pro W4" panose="020F0400000000000000" pitchFamily="34" charset="-128"/>
                <a:ea typeface="Hiragino Maru Gothic Pro W4" panose="020F0400000000000000" pitchFamily="34" charset="-128"/>
              </a:rPr>
              <a:t> 540</a:t>
            </a:r>
            <a:r>
              <a:rPr kumimoji="1" lang="ja-JP" altLang="en-US" sz="2800">
                <a:latin typeface="Hiragino Maru Gothic Pro W4" panose="020F0400000000000000" pitchFamily="34" charset="-128"/>
                <a:ea typeface="Hiragino Maru Gothic Pro W4" panose="020F0400000000000000" pitchFamily="34" charset="-128"/>
              </a:rPr>
              <a:t>円</a:t>
            </a:r>
            <a:r>
              <a:rPr kumimoji="1" lang="en-US" altLang="ja-JP" sz="2800" dirty="0">
                <a:latin typeface="Hiragino Maru Gothic Pro W4" panose="020F0400000000000000" pitchFamily="34" charset="-128"/>
                <a:ea typeface="Hiragino Maru Gothic Pro W4" panose="020F0400000000000000" pitchFamily="34" charset="-128"/>
              </a:rPr>
              <a:t>×365</a:t>
            </a:r>
            <a:r>
              <a:rPr kumimoji="1" lang="ja-JP" altLang="en-US" sz="2800">
                <a:latin typeface="Hiragino Maru Gothic Pro W4" panose="020F0400000000000000" pitchFamily="34" charset="-128"/>
                <a:ea typeface="Hiragino Maru Gothic Pro W4" panose="020F0400000000000000" pitchFamily="34" charset="-128"/>
              </a:rPr>
              <a:t>日＝</a:t>
            </a:r>
            <a:r>
              <a:rPr kumimoji="1" lang="en-US" altLang="ja-JP" sz="2800" dirty="0">
                <a:latin typeface="Hiragino Maru Gothic Pro W4" panose="020F0400000000000000" pitchFamily="34" charset="-128"/>
                <a:ea typeface="Hiragino Maru Gothic Pro W4" panose="020F0400000000000000" pitchFamily="34" charset="-128"/>
              </a:rPr>
              <a:t>  197,100</a:t>
            </a:r>
            <a:r>
              <a:rPr kumimoji="1" lang="ja-JP" altLang="en-US" sz="2800">
                <a:latin typeface="Hiragino Maru Gothic Pro W4" panose="020F0400000000000000" pitchFamily="34" charset="-128"/>
                <a:ea typeface="Hiragino Maru Gothic Pro W4" panose="020F0400000000000000" pitchFamily="34" charset="-128"/>
              </a:rPr>
              <a:t>円</a:t>
            </a:r>
            <a:endParaRPr kumimoji="1" lang="en-US" altLang="ja-JP" sz="2800" dirty="0">
              <a:latin typeface="Hiragino Maru Gothic Pro W4" panose="020F0400000000000000" pitchFamily="34" charset="-128"/>
              <a:ea typeface="Hiragino Maru Gothic Pro W4" panose="020F0400000000000000" pitchFamily="34" charset="-128"/>
            </a:endParaRPr>
          </a:p>
          <a:p>
            <a:pPr>
              <a:lnSpc>
                <a:spcPct val="200000"/>
              </a:lnSpc>
            </a:pPr>
            <a:r>
              <a:rPr lang="en-US" altLang="ja-JP" sz="2800" dirty="0">
                <a:latin typeface="Hiragino Maru Gothic Pro W4" panose="020F0400000000000000" pitchFamily="34" charset="-128"/>
                <a:ea typeface="Hiragino Maru Gothic Pro W4" panose="020F0400000000000000" pitchFamily="34" charset="-128"/>
              </a:rPr>
              <a:t>  5</a:t>
            </a:r>
            <a:r>
              <a:rPr lang="ja-JP" altLang="en-US" sz="2800">
                <a:latin typeface="Hiragino Maru Gothic Pro W4" panose="020F0400000000000000" pitchFamily="34" charset="-128"/>
                <a:ea typeface="Hiragino Maru Gothic Pro W4" panose="020F0400000000000000" pitchFamily="34" charset="-128"/>
              </a:rPr>
              <a:t>年間で　</a:t>
            </a:r>
            <a:r>
              <a:rPr lang="en-US" altLang="ja-JP" sz="2800" dirty="0">
                <a:latin typeface="Hiragino Maru Gothic Pro W4" panose="020F0400000000000000" pitchFamily="34" charset="-128"/>
                <a:ea typeface="Hiragino Maru Gothic Pro W4" panose="020F0400000000000000" pitchFamily="34" charset="-128"/>
              </a:rPr>
              <a:t>197,100</a:t>
            </a:r>
            <a:r>
              <a:rPr lang="ja-JP" altLang="en-US" sz="2800">
                <a:latin typeface="Hiragino Maru Gothic Pro W4" panose="020F0400000000000000" pitchFamily="34" charset="-128"/>
                <a:ea typeface="Hiragino Maru Gothic Pro W4" panose="020F0400000000000000" pitchFamily="34" charset="-128"/>
              </a:rPr>
              <a:t>円</a:t>
            </a:r>
            <a:r>
              <a:rPr lang="en-US" altLang="ja-JP" sz="2800" dirty="0">
                <a:latin typeface="Hiragino Maru Gothic Pro W4" panose="020F0400000000000000" pitchFamily="34" charset="-128"/>
                <a:ea typeface="Hiragino Maru Gothic Pro W4" panose="020F0400000000000000" pitchFamily="34" charset="-128"/>
              </a:rPr>
              <a:t>×    5</a:t>
            </a:r>
            <a:r>
              <a:rPr lang="ja-JP" altLang="en-US" sz="2800">
                <a:latin typeface="Hiragino Maru Gothic Pro W4" panose="020F0400000000000000" pitchFamily="34" charset="-128"/>
                <a:ea typeface="Hiragino Maru Gothic Pro W4" panose="020F0400000000000000" pitchFamily="34" charset="-128"/>
              </a:rPr>
              <a:t>年＝</a:t>
            </a:r>
            <a:r>
              <a:rPr lang="en-US" altLang="ja-JP" sz="2800" dirty="0">
                <a:latin typeface="Hiragino Maru Gothic Pro W4" panose="020F0400000000000000" pitchFamily="34" charset="-128"/>
                <a:ea typeface="Hiragino Maru Gothic Pro W4" panose="020F0400000000000000" pitchFamily="34" charset="-128"/>
              </a:rPr>
              <a:t>   985,500</a:t>
            </a:r>
            <a:r>
              <a:rPr lang="ja-JP" altLang="en-US" sz="2800">
                <a:latin typeface="Hiragino Maru Gothic Pro W4" panose="020F0400000000000000" pitchFamily="34" charset="-128"/>
                <a:ea typeface="Hiragino Maru Gothic Pro W4" panose="020F0400000000000000" pitchFamily="34" charset="-128"/>
              </a:rPr>
              <a:t>円</a:t>
            </a:r>
            <a:endParaRPr lang="en-US" altLang="ja-JP" sz="2800" dirty="0">
              <a:latin typeface="Hiragino Maru Gothic Pro W4" panose="020F0400000000000000" pitchFamily="34" charset="-128"/>
              <a:ea typeface="Hiragino Maru Gothic Pro W4" panose="020F0400000000000000" pitchFamily="34" charset="-128"/>
            </a:endParaRPr>
          </a:p>
          <a:p>
            <a:pPr>
              <a:lnSpc>
                <a:spcPct val="200000"/>
              </a:lnSpc>
            </a:pPr>
            <a:r>
              <a:rPr kumimoji="1" lang="en-US" altLang="ja-JP" sz="2800" dirty="0">
                <a:latin typeface="Hiragino Maru Gothic Pro W4" panose="020F0400000000000000" pitchFamily="34" charset="-128"/>
                <a:ea typeface="Hiragino Maru Gothic Pro W4" panose="020F0400000000000000" pitchFamily="34" charset="-128"/>
              </a:rPr>
              <a:t>10</a:t>
            </a:r>
            <a:r>
              <a:rPr kumimoji="1" lang="ja-JP" altLang="en-US" sz="2800">
                <a:latin typeface="Hiragino Maru Gothic Pro W4" panose="020F0400000000000000" pitchFamily="34" charset="-128"/>
                <a:ea typeface="Hiragino Maru Gothic Pro W4" panose="020F0400000000000000" pitchFamily="34" charset="-128"/>
              </a:rPr>
              <a:t>年間で</a:t>
            </a:r>
            <a:r>
              <a:rPr lang="ja-JP" altLang="en-US" sz="2800">
                <a:latin typeface="Hiragino Maru Gothic Pro W4" panose="020F0400000000000000" pitchFamily="34" charset="-128"/>
                <a:ea typeface="Hiragino Maru Gothic Pro W4" panose="020F0400000000000000" pitchFamily="34" charset="-128"/>
              </a:rPr>
              <a:t>　</a:t>
            </a:r>
            <a:r>
              <a:rPr lang="en-US" altLang="ja-JP" sz="2800" dirty="0">
                <a:latin typeface="Hiragino Maru Gothic Pro W4" panose="020F0400000000000000" pitchFamily="34" charset="-128"/>
                <a:ea typeface="Hiragino Maru Gothic Pro W4" panose="020F0400000000000000" pitchFamily="34" charset="-128"/>
              </a:rPr>
              <a:t>197,100</a:t>
            </a:r>
            <a:r>
              <a:rPr lang="ja-JP" altLang="en-US" sz="2800">
                <a:latin typeface="Hiragino Maru Gothic Pro W4" panose="020F0400000000000000" pitchFamily="34" charset="-128"/>
                <a:ea typeface="Hiragino Maru Gothic Pro W4" panose="020F0400000000000000" pitchFamily="34" charset="-128"/>
              </a:rPr>
              <a:t>円</a:t>
            </a:r>
            <a:r>
              <a:rPr lang="en-US" altLang="ja-JP" sz="2800" dirty="0">
                <a:latin typeface="Hiragino Maru Gothic Pro W4" panose="020F0400000000000000" pitchFamily="34" charset="-128"/>
                <a:ea typeface="Hiragino Maru Gothic Pro W4" panose="020F0400000000000000" pitchFamily="34" charset="-128"/>
              </a:rPr>
              <a:t>×  10</a:t>
            </a:r>
            <a:r>
              <a:rPr lang="ja-JP" altLang="en-US" sz="2800">
                <a:latin typeface="Hiragino Maru Gothic Pro W4" panose="020F0400000000000000" pitchFamily="34" charset="-128"/>
                <a:ea typeface="Hiragino Maru Gothic Pro W4" panose="020F0400000000000000" pitchFamily="34" charset="-128"/>
              </a:rPr>
              <a:t>年＝</a:t>
            </a:r>
            <a:r>
              <a:rPr lang="en-US" altLang="ja-JP" sz="2800" dirty="0">
                <a:latin typeface="Hiragino Maru Gothic Pro W4" panose="020F0400000000000000" pitchFamily="34" charset="-128"/>
                <a:ea typeface="Hiragino Maru Gothic Pro W4" panose="020F0400000000000000" pitchFamily="34" charset="-128"/>
              </a:rPr>
              <a:t>1,971,000</a:t>
            </a:r>
            <a:r>
              <a:rPr lang="ja-JP" altLang="en-US" sz="2800">
                <a:latin typeface="Hiragino Maru Gothic Pro W4" panose="020F0400000000000000" pitchFamily="34" charset="-128"/>
                <a:ea typeface="Hiragino Maru Gothic Pro W4" panose="020F0400000000000000" pitchFamily="34" charset="-128"/>
              </a:rPr>
              <a:t>円</a:t>
            </a:r>
            <a:endParaRPr lang="en-US" altLang="ja-JP" sz="2800" dirty="0">
              <a:latin typeface="Hiragino Maru Gothic Pro W4" panose="020F0400000000000000" pitchFamily="34" charset="-128"/>
              <a:ea typeface="Hiragino Maru Gothic Pro W4" panose="020F0400000000000000" pitchFamily="34" charset="-128"/>
            </a:endParaRPr>
          </a:p>
          <a:p>
            <a:pPr>
              <a:lnSpc>
                <a:spcPct val="200000"/>
              </a:lnSpc>
            </a:pPr>
            <a:r>
              <a:rPr lang="en-US" altLang="ja-JP" sz="2800" dirty="0">
                <a:latin typeface="Hiragino Maru Gothic Pro W4" panose="020F0400000000000000" pitchFamily="34" charset="-128"/>
                <a:ea typeface="Hiragino Maru Gothic Pro W4" panose="020F0400000000000000" pitchFamily="34" charset="-128"/>
              </a:rPr>
              <a:t>20</a:t>
            </a:r>
            <a:r>
              <a:rPr lang="ja-JP" altLang="en-US" sz="2800">
                <a:latin typeface="Hiragino Maru Gothic Pro W4" panose="020F0400000000000000" pitchFamily="34" charset="-128"/>
                <a:ea typeface="Hiragino Maru Gothic Pro W4" panose="020F0400000000000000" pitchFamily="34" charset="-128"/>
              </a:rPr>
              <a:t>年間で　</a:t>
            </a:r>
            <a:r>
              <a:rPr lang="en-US" altLang="ja-JP" sz="2800" dirty="0">
                <a:latin typeface="Hiragino Maru Gothic Pro W4" panose="020F0400000000000000" pitchFamily="34" charset="-128"/>
                <a:ea typeface="Hiragino Maru Gothic Pro W4" panose="020F0400000000000000" pitchFamily="34" charset="-128"/>
              </a:rPr>
              <a:t>197,100</a:t>
            </a:r>
            <a:r>
              <a:rPr lang="ja-JP" altLang="en-US" sz="2800">
                <a:latin typeface="Hiragino Maru Gothic Pro W4" panose="020F0400000000000000" pitchFamily="34" charset="-128"/>
                <a:ea typeface="Hiragino Maru Gothic Pro W4" panose="020F0400000000000000" pitchFamily="34" charset="-128"/>
              </a:rPr>
              <a:t>円</a:t>
            </a:r>
            <a:r>
              <a:rPr lang="en-US" altLang="ja-JP" sz="2800" dirty="0">
                <a:latin typeface="Hiragino Maru Gothic Pro W4" panose="020F0400000000000000" pitchFamily="34" charset="-128"/>
                <a:ea typeface="Hiragino Maru Gothic Pro W4" panose="020F0400000000000000" pitchFamily="34" charset="-128"/>
              </a:rPr>
              <a:t>×  20</a:t>
            </a:r>
            <a:r>
              <a:rPr lang="ja-JP" altLang="en-US" sz="2800">
                <a:latin typeface="Hiragino Maru Gothic Pro W4" panose="020F0400000000000000" pitchFamily="34" charset="-128"/>
                <a:ea typeface="Hiragino Maru Gothic Pro W4" panose="020F0400000000000000" pitchFamily="34" charset="-128"/>
              </a:rPr>
              <a:t>年＝</a:t>
            </a:r>
            <a:r>
              <a:rPr lang="en-US" altLang="ja-JP" sz="2800" dirty="0">
                <a:latin typeface="Hiragino Maru Gothic Pro W4" panose="020F0400000000000000" pitchFamily="34" charset="-128"/>
                <a:ea typeface="Hiragino Maru Gothic Pro W4" panose="020F0400000000000000" pitchFamily="34" charset="-128"/>
              </a:rPr>
              <a:t>3,942,000</a:t>
            </a:r>
            <a:r>
              <a:rPr lang="ja-JP" altLang="en-US" sz="2800">
                <a:latin typeface="Hiragino Maru Gothic Pro W4" panose="020F0400000000000000" pitchFamily="34" charset="-128"/>
                <a:ea typeface="Hiragino Maru Gothic Pro W4" panose="020F0400000000000000" pitchFamily="34" charset="-128"/>
              </a:rPr>
              <a:t>円</a:t>
            </a:r>
            <a:endParaRPr lang="en-US" altLang="ja-JP" sz="2800" dirty="0">
              <a:latin typeface="Hiragino Maru Gothic Pro W4" panose="020F0400000000000000" pitchFamily="34" charset="-128"/>
              <a:ea typeface="Hiragino Maru Gothic Pro W4" panose="020F0400000000000000" pitchFamily="34" charset="-128"/>
            </a:endParaRPr>
          </a:p>
        </p:txBody>
      </p:sp>
      <p:sp>
        <p:nvSpPr>
          <p:cNvPr id="14" name="テキスト ボックス 13">
            <a:extLst>
              <a:ext uri="{FF2B5EF4-FFF2-40B4-BE49-F238E27FC236}">
                <a16:creationId xmlns:a16="http://schemas.microsoft.com/office/drawing/2014/main" id="{54F9ACAE-6156-244F-B396-18395E68836B}"/>
              </a:ext>
            </a:extLst>
          </p:cNvPr>
          <p:cNvSpPr txBox="1"/>
          <p:nvPr/>
        </p:nvSpPr>
        <p:spPr>
          <a:xfrm>
            <a:off x="2051720" y="5932583"/>
            <a:ext cx="6545382" cy="584775"/>
          </a:xfrm>
          <a:prstGeom prst="rect">
            <a:avLst/>
          </a:prstGeom>
          <a:noFill/>
        </p:spPr>
        <p:txBody>
          <a:bodyPr wrap="none" rtlCol="0">
            <a:spAutoFit/>
          </a:bodyPr>
          <a:lstStyle/>
          <a:p>
            <a:r>
              <a:rPr lang="ja-JP" altLang="en-US" sz="3200">
                <a:latin typeface="Hiragino Maru Gothic Pro W4" panose="020F0400000000000000" pitchFamily="34" charset="-128"/>
                <a:ea typeface="Hiragino Maru Gothic Pro W4" panose="020F0400000000000000" pitchFamily="34" charset="-128"/>
              </a:rPr>
              <a:t>･･･もったいないと思いませんか？</a:t>
            </a:r>
            <a:endParaRPr kumimoji="1" lang="ja-JP" altLang="en-US" sz="3200">
              <a:latin typeface="Hiragino Maru Gothic Pro W4" panose="020F0400000000000000" pitchFamily="34" charset="-128"/>
              <a:ea typeface="Hiragino Maru Gothic Pro W4" panose="020F0400000000000000" pitchFamily="34" charset="-128"/>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978711" y="3429000"/>
            <a:ext cx="7186583" cy="2722155"/>
          </a:xfrm>
          <a:prstGeom prst="rect">
            <a:avLst/>
          </a:prstGeom>
          <a:noFill/>
        </p:spPr>
        <p:txBody>
          <a:bodyPr wrap="none" rtlCol="0">
            <a:spAutoFit/>
          </a:bodyPr>
          <a:lstStyle/>
          <a:p>
            <a:pPr algn="ctr">
              <a:lnSpc>
                <a:spcPts val="7080"/>
              </a:lnSpc>
            </a:pPr>
            <a:r>
              <a:rPr kumimoji="1" lang="ja-JP" altLang="en-US" sz="4200">
                <a:latin typeface="Hiragino Maru Gothic Pro W4" panose="020F0400000000000000" pitchFamily="34" charset="-128"/>
                <a:ea typeface="Hiragino Maru Gothic Pro W4" panose="020F0400000000000000" pitchFamily="34" charset="-128"/>
              </a:rPr>
              <a:t>タバコを吸わない、</a:t>
            </a:r>
            <a:endParaRPr kumimoji="1" lang="en-US" altLang="ja-JP" sz="4200" dirty="0">
              <a:latin typeface="Hiragino Maru Gothic Pro W4" panose="020F0400000000000000" pitchFamily="34" charset="-128"/>
              <a:ea typeface="Hiragino Maru Gothic Pro W4" panose="020F0400000000000000" pitchFamily="34" charset="-128"/>
            </a:endParaRPr>
          </a:p>
          <a:p>
            <a:pPr algn="ctr">
              <a:lnSpc>
                <a:spcPts val="7080"/>
              </a:lnSpc>
            </a:pPr>
            <a:r>
              <a:rPr lang="ja-JP" altLang="en-US" sz="4200">
                <a:latin typeface="Hiragino Maru Gothic Pro W4" panose="020F0400000000000000" pitchFamily="34" charset="-128"/>
                <a:ea typeface="Hiragino Maru Gothic Pro W4" panose="020F0400000000000000" pitchFamily="34" charset="-128"/>
              </a:rPr>
              <a:t>タバコに近づかないためには</a:t>
            </a:r>
            <a:endParaRPr lang="en-US" altLang="ja-JP" sz="4200" dirty="0">
              <a:latin typeface="Hiragino Maru Gothic Pro W4" panose="020F0400000000000000" pitchFamily="34" charset="-128"/>
              <a:ea typeface="Hiragino Maru Gothic Pro W4" panose="020F0400000000000000" pitchFamily="34" charset="-128"/>
            </a:endParaRPr>
          </a:p>
          <a:p>
            <a:pPr algn="ctr">
              <a:lnSpc>
                <a:spcPts val="7080"/>
              </a:lnSpc>
            </a:pPr>
            <a:r>
              <a:rPr kumimoji="1" lang="ja-JP" altLang="en-US" sz="4200">
                <a:latin typeface="Hiragino Maru Gothic Pro W4" panose="020F0400000000000000" pitchFamily="34" charset="-128"/>
                <a:ea typeface="Hiragino Maru Gothic Pro W4" panose="020F0400000000000000" pitchFamily="34" charset="-128"/>
              </a:rPr>
              <a:t>どうしますか？</a:t>
            </a:r>
            <a:endParaRPr kumimoji="1" lang="en-US" altLang="ja-JP" sz="4200" dirty="0">
              <a:latin typeface="Hiragino Maru Gothic Pro W4" panose="020F0400000000000000" pitchFamily="34" charset="-128"/>
              <a:ea typeface="Hiragino Maru Gothic Pro W4" panose="020F0400000000000000" pitchFamily="34" charset="-128"/>
            </a:endParaRPr>
          </a:p>
        </p:txBody>
      </p:sp>
      <p:pic>
        <p:nvPicPr>
          <p:cNvPr id="6" name="図 5" descr="ロゴ が含まれている画像&#10;&#10;自動的に生成された説明">
            <a:extLst>
              <a:ext uri="{FF2B5EF4-FFF2-40B4-BE49-F238E27FC236}">
                <a16:creationId xmlns:a16="http://schemas.microsoft.com/office/drawing/2014/main" id="{F9CBB65F-165B-1E4F-8506-ADD44766F7F9}"/>
              </a:ext>
            </a:extLst>
          </p:cNvPr>
          <p:cNvPicPr>
            <a:picLocks noChangeAspect="1"/>
          </p:cNvPicPr>
          <p:nvPr/>
        </p:nvPicPr>
        <p:blipFill>
          <a:blip r:embed="rId4"/>
          <a:stretch>
            <a:fillRect/>
          </a:stretch>
        </p:blipFill>
        <p:spPr>
          <a:xfrm>
            <a:off x="141141" y="305927"/>
            <a:ext cx="1716235" cy="1214221"/>
          </a:xfrm>
          <a:prstGeom prst="rect">
            <a:avLst/>
          </a:prstGeom>
        </p:spPr>
      </p:pic>
    </p:spTree>
    <p:extLst>
      <p:ext uri="{BB962C8B-B14F-4D97-AF65-F5344CB8AC3E}">
        <p14:creationId xmlns:p14="http://schemas.microsoft.com/office/powerpoint/2010/main" val="18776351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スライド番号プレースホルダ 5"/>
          <p:cNvSpPr>
            <a:spLocks noGrp="1"/>
          </p:cNvSpPr>
          <p:nvPr>
            <p:ph type="sldNum" sz="quarter" idx="12"/>
          </p:nvPr>
        </p:nvSpPr>
        <p:spPr>
          <a:noFill/>
        </p:spPr>
        <p:txBody>
          <a:bodyPr/>
          <a:lstStyle/>
          <a:p>
            <a:fld id="{FCAE5692-33FE-4D7A-9378-530A95E7CB80}" type="slidenum">
              <a:rPr lang="en-US" altLang="ja-JP" smtClean="0"/>
              <a:pPr/>
              <a:t>54</a:t>
            </a:fld>
            <a:endParaRPr lang="en-US" altLang="ja-JP"/>
          </a:p>
        </p:txBody>
      </p:sp>
      <p:sp>
        <p:nvSpPr>
          <p:cNvPr id="4" name="テキスト ボックス 3">
            <a:extLst>
              <a:ext uri="{FF2B5EF4-FFF2-40B4-BE49-F238E27FC236}">
                <a16:creationId xmlns:a16="http://schemas.microsoft.com/office/drawing/2014/main" id="{CF36167C-616B-D94E-9C79-D244F55B5C84}"/>
              </a:ext>
            </a:extLst>
          </p:cNvPr>
          <p:cNvSpPr txBox="1"/>
          <p:nvPr/>
        </p:nvSpPr>
        <p:spPr>
          <a:xfrm>
            <a:off x="683568" y="1628800"/>
            <a:ext cx="5760640" cy="4562788"/>
          </a:xfrm>
          <a:prstGeom prst="rect">
            <a:avLst/>
          </a:prstGeom>
          <a:noFill/>
        </p:spPr>
        <p:txBody>
          <a:bodyPr wrap="square" rtlCol="0">
            <a:spAutoFit/>
          </a:bodyPr>
          <a:lstStyle/>
          <a:p>
            <a:pPr>
              <a:lnSpc>
                <a:spcPts val="5900"/>
              </a:lnSpc>
            </a:pPr>
            <a:r>
              <a:rPr lang="ja-JP" altLang="en-US" sz="3600">
                <a:latin typeface="Hiragino Maru Gothic Pro W4" panose="020F0400000000000000" pitchFamily="34" charset="-128"/>
                <a:ea typeface="Hiragino Maru Gothic Pro W4" panose="020F0400000000000000" pitchFamily="34" charset="-128"/>
              </a:rPr>
              <a:t>･先輩や友だちに</a:t>
            </a:r>
            <a:r>
              <a:rPr lang="ja-JP" altLang="en-US" sz="3600">
                <a:solidFill>
                  <a:srgbClr val="FF0000"/>
                </a:solidFill>
                <a:latin typeface="Hiragino Maru Gothic Pro W4" panose="020F0400000000000000" pitchFamily="34" charset="-128"/>
                <a:ea typeface="Hiragino Maru Gothic Pro W4" panose="020F0400000000000000" pitchFamily="34" charset="-128"/>
              </a:rPr>
              <a:t>誘われた</a:t>
            </a:r>
            <a:endParaRPr lang="en-US" altLang="ja-JP" sz="3600" dirty="0">
              <a:solidFill>
                <a:srgbClr val="FF0000"/>
              </a:solidFill>
              <a:latin typeface="Hiragino Maru Gothic Pro W4" panose="020F0400000000000000" pitchFamily="34" charset="-128"/>
              <a:ea typeface="Hiragino Maru Gothic Pro W4" panose="020F0400000000000000" pitchFamily="34" charset="-128"/>
            </a:endParaRPr>
          </a:p>
          <a:p>
            <a:pPr>
              <a:lnSpc>
                <a:spcPts val="5900"/>
              </a:lnSpc>
            </a:pPr>
            <a:r>
              <a:rPr kumimoji="1" lang="ja-JP" altLang="en-US" sz="3600">
                <a:latin typeface="Hiragino Maru Gothic Pro W4" panose="020F0400000000000000" pitchFamily="34" charset="-128"/>
                <a:ea typeface="Hiragino Maru Gothic Pro W4" panose="020F0400000000000000" pitchFamily="34" charset="-128"/>
              </a:rPr>
              <a:t>･家族に</a:t>
            </a:r>
            <a:r>
              <a:rPr kumimoji="1" lang="ja-JP" altLang="en-US" sz="3600">
                <a:solidFill>
                  <a:srgbClr val="FF0000"/>
                </a:solidFill>
                <a:latin typeface="Hiragino Maru Gothic Pro W4" panose="020F0400000000000000" pitchFamily="34" charset="-128"/>
                <a:ea typeface="Hiragino Maru Gothic Pro W4" panose="020F0400000000000000" pitchFamily="34" charset="-128"/>
              </a:rPr>
              <a:t>すすめられた</a:t>
            </a:r>
            <a:endParaRPr kumimoji="1" lang="en-US" altLang="ja-JP" sz="3600" dirty="0">
              <a:solidFill>
                <a:srgbClr val="FF0000"/>
              </a:solidFill>
              <a:latin typeface="Hiragino Maru Gothic Pro W4" panose="020F0400000000000000" pitchFamily="34" charset="-128"/>
              <a:ea typeface="Hiragino Maru Gothic Pro W4" panose="020F0400000000000000" pitchFamily="34" charset="-128"/>
            </a:endParaRPr>
          </a:p>
          <a:p>
            <a:pPr>
              <a:lnSpc>
                <a:spcPts val="5900"/>
              </a:lnSpc>
            </a:pPr>
            <a:r>
              <a:rPr lang="ja-JP" altLang="en-US" sz="3600">
                <a:latin typeface="Hiragino Maru Gothic Pro W4" panose="020F0400000000000000" pitchFamily="34" charset="-128"/>
                <a:ea typeface="Hiragino Maru Gothic Pro W4" panose="020F0400000000000000" pitchFamily="34" charset="-128"/>
              </a:rPr>
              <a:t>･家族が吸ってるのを見た</a:t>
            </a:r>
            <a:endParaRPr lang="en-US" altLang="ja-JP" sz="3600" dirty="0">
              <a:latin typeface="Hiragino Maru Gothic Pro W4" panose="020F0400000000000000" pitchFamily="34" charset="-128"/>
              <a:ea typeface="Hiragino Maru Gothic Pro W4" panose="020F0400000000000000" pitchFamily="34" charset="-128"/>
            </a:endParaRPr>
          </a:p>
          <a:p>
            <a:pPr>
              <a:lnSpc>
                <a:spcPts val="5900"/>
              </a:lnSpc>
            </a:pPr>
            <a:r>
              <a:rPr kumimoji="1" lang="ja-JP" altLang="en-US" sz="3600">
                <a:latin typeface="Hiragino Maru Gothic Pro W4" panose="020F0400000000000000" pitchFamily="34" charset="-128"/>
                <a:ea typeface="Hiragino Maru Gothic Pro W4" panose="020F0400000000000000" pitchFamily="34" charset="-128"/>
              </a:rPr>
              <a:t>･テレビの</a:t>
            </a:r>
            <a:r>
              <a:rPr kumimoji="1" lang="en-US" altLang="ja-JP" sz="3600" dirty="0">
                <a:latin typeface="Hiragino Maru Gothic Pro W4" panose="020F0400000000000000" pitchFamily="34" charset="-128"/>
                <a:ea typeface="Hiragino Maru Gothic Pro W4" panose="020F0400000000000000" pitchFamily="34" charset="-128"/>
              </a:rPr>
              <a:t>CM</a:t>
            </a:r>
            <a:r>
              <a:rPr kumimoji="1" lang="ja-JP" altLang="en-US" sz="3600">
                <a:latin typeface="Hiragino Maru Gothic Pro W4" panose="020F0400000000000000" pitchFamily="34" charset="-128"/>
                <a:ea typeface="Hiragino Maru Gothic Pro W4" panose="020F0400000000000000" pitchFamily="34" charset="-128"/>
              </a:rPr>
              <a:t>を見て</a:t>
            </a:r>
            <a:endParaRPr kumimoji="1" lang="en-US" altLang="ja-JP" sz="3600" dirty="0">
              <a:latin typeface="Hiragino Maru Gothic Pro W4" panose="020F0400000000000000" pitchFamily="34" charset="-128"/>
              <a:ea typeface="Hiragino Maru Gothic Pro W4" panose="020F0400000000000000" pitchFamily="34" charset="-128"/>
            </a:endParaRPr>
          </a:p>
          <a:p>
            <a:pPr>
              <a:lnSpc>
                <a:spcPts val="5900"/>
              </a:lnSpc>
            </a:pPr>
            <a:r>
              <a:rPr lang="ja-JP" altLang="en-US" sz="3600">
                <a:latin typeface="Hiragino Maru Gothic Pro W4" panose="020F0400000000000000" pitchFamily="34" charset="-128"/>
                <a:ea typeface="Hiragino Maru Gothic Pro W4" panose="020F0400000000000000" pitchFamily="34" charset="-128"/>
              </a:rPr>
              <a:t>･興味があった</a:t>
            </a:r>
            <a:endParaRPr lang="en-US" altLang="ja-JP" sz="3600" dirty="0">
              <a:latin typeface="Hiragino Maru Gothic Pro W4" panose="020F0400000000000000" pitchFamily="34" charset="-128"/>
              <a:ea typeface="Hiragino Maru Gothic Pro W4" panose="020F0400000000000000" pitchFamily="34" charset="-128"/>
            </a:endParaRPr>
          </a:p>
          <a:p>
            <a:pPr>
              <a:lnSpc>
                <a:spcPts val="5900"/>
              </a:lnSpc>
            </a:pPr>
            <a:r>
              <a:rPr kumimoji="1" lang="ja-JP" altLang="en-US" sz="3600">
                <a:latin typeface="Hiragino Maru Gothic Pro W4" panose="020F0400000000000000" pitchFamily="34" charset="-128"/>
                <a:ea typeface="Hiragino Maru Gothic Pro W4" panose="020F0400000000000000" pitchFamily="34" charset="-128"/>
              </a:rPr>
              <a:t>･なんとなく･･好奇心</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
        <p:nvSpPr>
          <p:cNvPr id="9" name="角丸四角形 8">
            <a:extLst>
              <a:ext uri="{FF2B5EF4-FFF2-40B4-BE49-F238E27FC236}">
                <a16:creationId xmlns:a16="http://schemas.microsoft.com/office/drawing/2014/main" id="{6E490323-6C17-4B43-AD90-8B47DAA42939}"/>
              </a:ext>
            </a:extLst>
          </p:cNvPr>
          <p:cNvSpPr/>
          <p:nvPr/>
        </p:nvSpPr>
        <p:spPr>
          <a:xfrm>
            <a:off x="638497" y="293522"/>
            <a:ext cx="7848873" cy="831222"/>
          </a:xfrm>
          <a:prstGeom prst="roundRect">
            <a:avLst/>
          </a:prstGeom>
          <a:solidFill>
            <a:srgbClr val="FFFF00"/>
          </a:solidFill>
          <a:effectLst>
            <a:outerShdw blurRad="50800" dist="38100" dir="2700000" algn="tl" rotWithShape="0">
              <a:prstClr val="black">
                <a:alpha val="58076"/>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800">
                <a:solidFill>
                  <a:schemeClr val="tx1"/>
                </a:solidFill>
                <a:latin typeface="Hiragino Maru Gothic Pro W4" panose="020F0400000000000000" pitchFamily="34" charset="-128"/>
                <a:ea typeface="Hiragino Maru Gothic Pro W4" panose="020F0400000000000000" pitchFamily="34" charset="-128"/>
              </a:rPr>
              <a:t>未成年者の喫煙のきっかけは？</a:t>
            </a:r>
          </a:p>
        </p:txBody>
      </p:sp>
    </p:spTree>
    <p:extLst>
      <p:ext uri="{BB962C8B-B14F-4D97-AF65-F5344CB8AC3E}">
        <p14:creationId xmlns:p14="http://schemas.microsoft.com/office/powerpoint/2010/main" val="31420031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E99D57C-F032-1546-AB2E-53D90E8637A1}"/>
              </a:ext>
            </a:extLst>
          </p:cNvPr>
          <p:cNvSpPr>
            <a:spLocks noGrp="1"/>
          </p:cNvSpPr>
          <p:nvPr>
            <p:ph type="sldNum" sz="quarter" idx="12"/>
          </p:nvPr>
        </p:nvSpPr>
        <p:spPr/>
        <p:txBody>
          <a:bodyPr/>
          <a:lstStyle/>
          <a:p>
            <a:pPr>
              <a:defRPr/>
            </a:pPr>
            <a:fld id="{4C531F98-CA78-470A-BCEA-FDB7CBF3E5AC}" type="slidenum">
              <a:rPr lang="en-US" altLang="ja-JP" smtClean="0"/>
              <a:pPr>
                <a:defRPr/>
              </a:pPr>
              <a:t>55</a:t>
            </a:fld>
            <a:endParaRPr lang="en-US" altLang="ja-JP"/>
          </a:p>
        </p:txBody>
      </p:sp>
      <p:pic>
        <p:nvPicPr>
          <p:cNvPr id="4" name="図 3" descr="プレート が含まれている画像&#10;&#10;自動的に生成された説明">
            <a:extLst>
              <a:ext uri="{FF2B5EF4-FFF2-40B4-BE49-F238E27FC236}">
                <a16:creationId xmlns:a16="http://schemas.microsoft.com/office/drawing/2014/main" id="{C9796F70-62F6-1948-8AD8-F54B3688BB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680" y="3525985"/>
            <a:ext cx="5645771" cy="3359399"/>
          </a:xfrm>
          <a:prstGeom prst="rect">
            <a:avLst/>
          </a:prstGeom>
        </p:spPr>
      </p:pic>
      <p:sp>
        <p:nvSpPr>
          <p:cNvPr id="5" name="テキスト ボックス 4">
            <a:extLst>
              <a:ext uri="{FF2B5EF4-FFF2-40B4-BE49-F238E27FC236}">
                <a16:creationId xmlns:a16="http://schemas.microsoft.com/office/drawing/2014/main" id="{45624B9D-6524-094D-A4C8-C9F3D2979CEE}"/>
              </a:ext>
            </a:extLst>
          </p:cNvPr>
          <p:cNvSpPr txBox="1">
            <a:spLocks noChangeArrowheads="1"/>
          </p:cNvSpPr>
          <p:nvPr/>
        </p:nvSpPr>
        <p:spPr bwMode="auto">
          <a:xfrm>
            <a:off x="359408" y="689173"/>
            <a:ext cx="8425184" cy="2457981"/>
          </a:xfrm>
          <a:prstGeom prst="rect">
            <a:avLst/>
          </a:prstGeom>
          <a:noFill/>
          <a:ln w="9525">
            <a:noFill/>
            <a:miter lim="800000"/>
            <a:headEnd/>
            <a:tailEnd/>
          </a:ln>
        </p:spPr>
        <p:txBody>
          <a:bodyPr wrap="square">
            <a:spAutoFit/>
          </a:bodyPr>
          <a:lstStyle/>
          <a:p>
            <a:pPr algn="ctr">
              <a:lnSpc>
                <a:spcPts val="6260"/>
              </a:lnSpc>
            </a:pPr>
            <a:r>
              <a:rPr lang="ja-JP" altLang="en-US" sz="4800">
                <a:solidFill>
                  <a:srgbClr val="000099"/>
                </a:solidFill>
                <a:latin typeface="Hiragino Maru Gothic Pro W4" panose="020F0400000000000000" pitchFamily="34" charset="-128"/>
                <a:ea typeface="Hiragino Maru Gothic Pro W4" panose="020F0400000000000000" pitchFamily="34" charset="-128"/>
              </a:rPr>
              <a:t>タバコはやめる</a:t>
            </a:r>
            <a:r>
              <a:rPr lang="ja-JP" altLang="en-US" sz="4800" dirty="0">
                <a:solidFill>
                  <a:srgbClr val="000099"/>
                </a:solidFill>
                <a:latin typeface="Hiragino Maru Gothic Pro W4" panose="020F0400000000000000" pitchFamily="34" charset="-128"/>
                <a:ea typeface="Hiragino Maru Gothic Pro W4" panose="020F0400000000000000" pitchFamily="34" charset="-128"/>
              </a:rPr>
              <a:t>のは</a:t>
            </a:r>
            <a:endParaRPr lang="en-US" altLang="ja-JP" sz="4800" dirty="0">
              <a:solidFill>
                <a:srgbClr val="000099"/>
              </a:solidFill>
              <a:latin typeface="Hiragino Maru Gothic Pro W4" panose="020F0400000000000000" pitchFamily="34" charset="-128"/>
              <a:ea typeface="Hiragino Maru Gothic Pro W4" panose="020F0400000000000000" pitchFamily="34" charset="-128"/>
            </a:endParaRPr>
          </a:p>
          <a:p>
            <a:pPr algn="ctr">
              <a:lnSpc>
                <a:spcPts val="6260"/>
              </a:lnSpc>
            </a:pPr>
            <a:r>
              <a:rPr lang="ja-JP" altLang="en-US" sz="4800">
                <a:solidFill>
                  <a:srgbClr val="000099"/>
                </a:solidFill>
                <a:latin typeface="Hiragino Maru Gothic Pro W4" panose="020F0400000000000000" pitchFamily="34" charset="-128"/>
                <a:ea typeface="Hiragino Maru Gothic Pro W4" panose="020F0400000000000000" pitchFamily="34" charset="-128"/>
              </a:rPr>
              <a:t>むずかしい。だから</a:t>
            </a:r>
            <a:endParaRPr lang="en-US" altLang="ja-JP" sz="4800" dirty="0">
              <a:solidFill>
                <a:srgbClr val="000099"/>
              </a:solidFill>
              <a:latin typeface="Hiragino Maru Gothic Pro W4" panose="020F0400000000000000" pitchFamily="34" charset="-128"/>
              <a:ea typeface="Hiragino Maru Gothic Pro W4" panose="020F0400000000000000" pitchFamily="34" charset="-128"/>
            </a:endParaRPr>
          </a:p>
          <a:p>
            <a:pPr algn="ctr">
              <a:lnSpc>
                <a:spcPts val="6260"/>
              </a:lnSpc>
            </a:pPr>
            <a:r>
              <a:rPr lang="ja-JP" altLang="en-US" sz="4800" dirty="0">
                <a:solidFill>
                  <a:srgbClr val="FF0000"/>
                </a:solidFill>
                <a:latin typeface="Hiragino Maru Gothic Pro W4" panose="020F0400000000000000" pitchFamily="34" charset="-128"/>
                <a:ea typeface="Hiragino Maru Gothic Pro W4" panose="020F0400000000000000" pitchFamily="34" charset="-128"/>
              </a:rPr>
              <a:t>吸わないことが一番大事！</a:t>
            </a:r>
          </a:p>
        </p:txBody>
      </p:sp>
      <p:sp>
        <p:nvSpPr>
          <p:cNvPr id="6" name="角丸四角形吹き出し 5">
            <a:extLst>
              <a:ext uri="{FF2B5EF4-FFF2-40B4-BE49-F238E27FC236}">
                <a16:creationId xmlns:a16="http://schemas.microsoft.com/office/drawing/2014/main" id="{9BAAAA2F-2A4D-4F4B-A80E-532421C889B0}"/>
              </a:ext>
            </a:extLst>
          </p:cNvPr>
          <p:cNvSpPr/>
          <p:nvPr/>
        </p:nvSpPr>
        <p:spPr>
          <a:xfrm>
            <a:off x="611560" y="3512222"/>
            <a:ext cx="2052228" cy="792088"/>
          </a:xfrm>
          <a:prstGeom prst="wedgeRoundRectCallout">
            <a:avLst>
              <a:gd name="adj1" fmla="val 59748"/>
              <a:gd name="adj2" fmla="val 81741"/>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きっぱりと</a:t>
            </a:r>
          </a:p>
        </p:txBody>
      </p:sp>
      <p:sp>
        <p:nvSpPr>
          <p:cNvPr id="7" name="角丸四角形吹き出し 6">
            <a:extLst>
              <a:ext uri="{FF2B5EF4-FFF2-40B4-BE49-F238E27FC236}">
                <a16:creationId xmlns:a16="http://schemas.microsoft.com/office/drawing/2014/main" id="{366AEBD6-EAAD-1043-9922-EBD01F78AAC2}"/>
              </a:ext>
            </a:extLst>
          </p:cNvPr>
          <p:cNvSpPr/>
          <p:nvPr/>
        </p:nvSpPr>
        <p:spPr>
          <a:xfrm>
            <a:off x="6552220" y="3662933"/>
            <a:ext cx="2052228" cy="792088"/>
          </a:xfrm>
          <a:prstGeom prst="wedgeRoundRectCallout">
            <a:avLst>
              <a:gd name="adj1" fmla="val -52571"/>
              <a:gd name="adj2" fmla="val 115411"/>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断ろう！</a:t>
            </a:r>
          </a:p>
        </p:txBody>
      </p:sp>
    </p:spTree>
    <p:extLst>
      <p:ext uri="{BB962C8B-B14F-4D97-AF65-F5344CB8AC3E}">
        <p14:creationId xmlns:p14="http://schemas.microsoft.com/office/powerpoint/2010/main" val="26241787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E71B474-8492-214D-94AB-297ECFF7A8EC}"/>
              </a:ext>
            </a:extLst>
          </p:cNvPr>
          <p:cNvSpPr>
            <a:spLocks noGrp="1"/>
          </p:cNvSpPr>
          <p:nvPr>
            <p:ph type="sldNum" sz="quarter" idx="12"/>
          </p:nvPr>
        </p:nvSpPr>
        <p:spPr/>
        <p:txBody>
          <a:bodyPr/>
          <a:lstStyle/>
          <a:p>
            <a:pPr>
              <a:defRPr/>
            </a:pPr>
            <a:fld id="{4C531F98-CA78-470A-BCEA-FDB7CBF3E5AC}" type="slidenum">
              <a:rPr lang="en-US" altLang="ja-JP" smtClean="0"/>
              <a:pPr>
                <a:defRPr/>
              </a:pPr>
              <a:t>56</a:t>
            </a:fld>
            <a:endParaRPr lang="en-US" altLang="ja-JP"/>
          </a:p>
        </p:txBody>
      </p:sp>
      <p:pic>
        <p:nvPicPr>
          <p:cNvPr id="3" name="Picture 4">
            <a:extLst>
              <a:ext uri="{FF2B5EF4-FFF2-40B4-BE49-F238E27FC236}">
                <a16:creationId xmlns:a16="http://schemas.microsoft.com/office/drawing/2014/main" id="{50DA0A86-D48C-BD45-8922-1EB95025D908}"/>
              </a:ext>
            </a:extLst>
          </p:cNvPr>
          <p:cNvPicPr>
            <a:picLocks noChangeAspect="1" noChangeArrowheads="1"/>
          </p:cNvPicPr>
          <p:nvPr/>
        </p:nvPicPr>
        <p:blipFill>
          <a:blip r:embed="rId3" cstate="print"/>
          <a:srcRect/>
          <a:stretch>
            <a:fillRect/>
          </a:stretch>
        </p:blipFill>
        <p:spPr bwMode="auto">
          <a:xfrm>
            <a:off x="1547664" y="2091266"/>
            <a:ext cx="5688632" cy="4578094"/>
          </a:xfrm>
          <a:prstGeom prst="rect">
            <a:avLst/>
          </a:prstGeom>
          <a:noFill/>
          <a:ln w="12700">
            <a:noFill/>
            <a:miter lim="800000"/>
            <a:headEnd/>
            <a:tailEnd/>
          </a:ln>
        </p:spPr>
      </p:pic>
      <p:sp>
        <p:nvSpPr>
          <p:cNvPr id="5" name="Rectangle 7">
            <a:extLst>
              <a:ext uri="{FF2B5EF4-FFF2-40B4-BE49-F238E27FC236}">
                <a16:creationId xmlns:a16="http://schemas.microsoft.com/office/drawing/2014/main" id="{447BF958-A653-3F40-BF2F-8C5136488162}"/>
              </a:ext>
            </a:extLst>
          </p:cNvPr>
          <p:cNvSpPr>
            <a:spLocks noChangeArrowheads="1"/>
          </p:cNvSpPr>
          <p:nvPr/>
        </p:nvSpPr>
        <p:spPr bwMode="auto">
          <a:xfrm>
            <a:off x="683568" y="219078"/>
            <a:ext cx="7560963" cy="1661993"/>
          </a:xfrm>
          <a:prstGeom prst="rect">
            <a:avLst/>
          </a:prstGeom>
          <a:noFill/>
          <a:ln w="12700" cap="sq">
            <a:noFill/>
            <a:miter lim="800000"/>
            <a:headEnd type="none" w="sm" len="sm"/>
            <a:tailEnd type="none" w="sm" len="sm"/>
          </a:ln>
        </p:spPr>
        <p:txBody>
          <a:bodyPr wrap="square">
            <a:spAutoFit/>
          </a:bodyPr>
          <a:lstStyle/>
          <a:p>
            <a:pPr algn="ctr"/>
            <a:r>
              <a:rPr lang="ja-JP" altLang="en-US" sz="3400">
                <a:latin typeface="Hiragino Maru Gothic Pro W4" panose="020F0400000000000000" pitchFamily="34" charset="-128"/>
                <a:ea typeface="Hiragino Maru Gothic Pro W4" panose="020F0400000000000000" pitchFamily="34" charset="-128"/>
              </a:rPr>
              <a:t>どんなにすすめられても、キッパリと「イヤです」</a:t>
            </a:r>
            <a:endParaRPr lang="en-US" altLang="ja-JP" sz="3400" dirty="0">
              <a:latin typeface="Hiragino Maru Gothic Pro W4" panose="020F0400000000000000" pitchFamily="34" charset="-128"/>
              <a:ea typeface="Hiragino Maru Gothic Pro W4" panose="020F0400000000000000" pitchFamily="34" charset="-128"/>
            </a:endParaRPr>
          </a:p>
          <a:p>
            <a:pPr algn="ctr"/>
            <a:r>
              <a:rPr lang="ja-JP" altLang="en-US" sz="3400">
                <a:latin typeface="Hiragino Maru Gothic Pro W4" panose="020F0400000000000000" pitchFamily="34" charset="-128"/>
                <a:ea typeface="Hiragino Maru Gothic Pro W4" panose="020F0400000000000000" pitchFamily="34" charset="-128"/>
              </a:rPr>
              <a:t>と言うのがカッコいい。</a:t>
            </a:r>
          </a:p>
        </p:txBody>
      </p:sp>
    </p:spTree>
    <p:extLst>
      <p:ext uri="{BB962C8B-B14F-4D97-AF65-F5344CB8AC3E}">
        <p14:creationId xmlns:p14="http://schemas.microsoft.com/office/powerpoint/2010/main" val="25482418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86BEBF2C-017D-4C4B-B97D-6B74E01B09B0}"/>
              </a:ext>
            </a:extLst>
          </p:cNvPr>
          <p:cNvSpPr/>
          <p:nvPr/>
        </p:nvSpPr>
        <p:spPr>
          <a:xfrm>
            <a:off x="278514" y="2405534"/>
            <a:ext cx="8586972" cy="429880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相手によっては</a:t>
            </a:r>
          </a:p>
        </p:txBody>
      </p:sp>
      <p:sp>
        <p:nvSpPr>
          <p:cNvPr id="79874" name="スライド番号プレースホルダ 3"/>
          <p:cNvSpPr>
            <a:spLocks noGrp="1"/>
          </p:cNvSpPr>
          <p:nvPr>
            <p:ph type="sldNum" sz="quarter" idx="12"/>
          </p:nvPr>
        </p:nvSpPr>
        <p:spPr>
          <a:noFill/>
        </p:spPr>
        <p:txBody>
          <a:bodyPr/>
          <a:lstStyle/>
          <a:p>
            <a:fld id="{5E4B8A25-4718-4D2E-AF4E-0F704CC9BABA}" type="slidenum">
              <a:rPr lang="en-US" altLang="ja-JP" smtClean="0">
                <a:latin typeface="Hiragino Maru Gothic Pro W4" panose="020F0400000000000000" pitchFamily="34" charset="-128"/>
                <a:ea typeface="Hiragino Maru Gothic Pro W4" panose="020F0400000000000000" pitchFamily="34" charset="-128"/>
              </a:rPr>
              <a:pPr/>
              <a:t>57</a:t>
            </a:fld>
            <a:endParaRPr lang="en-US" altLang="ja-JP">
              <a:latin typeface="Hiragino Maru Gothic Pro W4" panose="020F0400000000000000" pitchFamily="34" charset="-128"/>
              <a:ea typeface="Hiragino Maru Gothic Pro W4" panose="020F0400000000000000" pitchFamily="34" charset="-128"/>
            </a:endParaRPr>
          </a:p>
        </p:txBody>
      </p:sp>
      <p:sp>
        <p:nvSpPr>
          <p:cNvPr id="79876" name="Rectangle 5"/>
          <p:cNvSpPr>
            <a:spLocks noChangeArrowheads="1"/>
          </p:cNvSpPr>
          <p:nvPr/>
        </p:nvSpPr>
        <p:spPr bwMode="auto">
          <a:xfrm>
            <a:off x="720106" y="3364690"/>
            <a:ext cx="7795244" cy="2147960"/>
          </a:xfrm>
          <a:prstGeom prst="rect">
            <a:avLst/>
          </a:prstGeom>
          <a:noFill/>
          <a:ln w="12700" cap="sq">
            <a:noFill/>
            <a:miter lim="800000"/>
            <a:headEnd type="none" w="sm" len="sm"/>
            <a:tailEnd type="none" w="sm" len="sm"/>
          </a:ln>
        </p:spPr>
        <p:txBody>
          <a:bodyPr wrap="square">
            <a:spAutoFit/>
          </a:bodyPr>
          <a:lstStyle/>
          <a:p>
            <a:pPr>
              <a:lnSpc>
                <a:spcPts val="4060"/>
              </a:lnSpc>
            </a:pPr>
            <a:r>
              <a:rPr lang="ja-JP" altLang="en-US" sz="2800">
                <a:latin typeface="Hiragino Maru Gothic Pro W4" panose="020F0400000000000000" pitchFamily="34" charset="-128"/>
                <a:ea typeface="Hiragino Maru Gothic Pro W4" panose="020F0400000000000000" pitchFamily="34" charset="-128"/>
              </a:rPr>
              <a:t>･嫌いだから、かっこ悪いから、吸いたくない</a:t>
            </a:r>
            <a:endParaRPr lang="en-US" altLang="ja-JP" sz="2800" dirty="0">
              <a:latin typeface="Hiragino Maru Gothic Pro W4" panose="020F0400000000000000" pitchFamily="34" charset="-128"/>
              <a:ea typeface="Hiragino Maru Gothic Pro W4" panose="020F0400000000000000" pitchFamily="34" charset="-128"/>
            </a:endParaRPr>
          </a:p>
          <a:p>
            <a:pPr>
              <a:lnSpc>
                <a:spcPts val="4060"/>
              </a:lnSpc>
            </a:pPr>
            <a:r>
              <a:rPr lang="ja-JP" altLang="en-US" sz="2800">
                <a:latin typeface="Hiragino Maru Gothic Pro W4" panose="020F0400000000000000" pitchFamily="34" charset="-128"/>
                <a:ea typeface="Hiragino Maru Gothic Pro W4" panose="020F0400000000000000" pitchFamily="34" charset="-128"/>
              </a:rPr>
              <a:t>･体に悪いから、アレルギーだから、吸わない</a:t>
            </a:r>
            <a:endParaRPr lang="en-US" altLang="ja-JP" sz="2800" dirty="0">
              <a:latin typeface="Hiragino Maru Gothic Pro W4" panose="020F0400000000000000" pitchFamily="34" charset="-128"/>
              <a:ea typeface="Hiragino Maru Gothic Pro W4" panose="020F0400000000000000" pitchFamily="34" charset="-128"/>
            </a:endParaRPr>
          </a:p>
          <a:p>
            <a:pPr>
              <a:lnSpc>
                <a:spcPts val="4060"/>
              </a:lnSpc>
            </a:pPr>
            <a:r>
              <a:rPr lang="ja-JP" altLang="en-US" sz="2800">
                <a:latin typeface="Hiragino Maru Gothic Pro W4" panose="020F0400000000000000" pitchFamily="34" charset="-128"/>
                <a:ea typeface="Hiragino Maru Gothic Pro W4" panose="020F0400000000000000" pitchFamily="34" charset="-128"/>
              </a:rPr>
              <a:t>･運動能力が落ちるから、吸わない</a:t>
            </a:r>
            <a:endParaRPr lang="en-US" altLang="ja-JP" sz="2800" dirty="0">
              <a:latin typeface="Hiragino Maru Gothic Pro W4" panose="020F0400000000000000" pitchFamily="34" charset="-128"/>
              <a:ea typeface="Hiragino Maru Gothic Pro W4" panose="020F0400000000000000" pitchFamily="34" charset="-128"/>
            </a:endParaRPr>
          </a:p>
          <a:p>
            <a:pPr>
              <a:lnSpc>
                <a:spcPts val="4060"/>
              </a:lnSpc>
            </a:pPr>
            <a:r>
              <a:rPr lang="ja-JP" altLang="en-US" sz="2800">
                <a:latin typeface="Hiragino Maru Gothic Pro W4" panose="020F0400000000000000" pitchFamily="34" charset="-128"/>
                <a:ea typeface="Hiragino Maru Gothic Pro W4" panose="020F0400000000000000" pitchFamily="34" charset="-128"/>
              </a:rPr>
              <a:t>･法律違反だから、吸わない</a:t>
            </a:r>
          </a:p>
        </p:txBody>
      </p:sp>
      <p:sp>
        <p:nvSpPr>
          <p:cNvPr id="79877" name="Rectangle 6"/>
          <p:cNvSpPr>
            <a:spLocks noChangeArrowheads="1"/>
          </p:cNvSpPr>
          <p:nvPr/>
        </p:nvSpPr>
        <p:spPr bwMode="auto">
          <a:xfrm>
            <a:off x="2627313" y="2205038"/>
            <a:ext cx="4572000" cy="366712"/>
          </a:xfrm>
          <a:prstGeom prst="rect">
            <a:avLst/>
          </a:prstGeom>
          <a:noFill/>
          <a:ln w="12700" cap="sq">
            <a:noFill/>
            <a:miter lim="800000"/>
            <a:headEnd type="none" w="sm" len="sm"/>
            <a:tailEnd type="none" w="sm" len="sm"/>
          </a:ln>
        </p:spPr>
        <p:txBody>
          <a:bodyPr>
            <a:spAutoFit/>
          </a:bodyPr>
          <a:lstStyle/>
          <a:p>
            <a:endParaRPr lang="ja-JP" altLang="ja-JP">
              <a:latin typeface="Hiragino Maru Gothic Pro W4" panose="020F0400000000000000" pitchFamily="34" charset="-128"/>
              <a:ea typeface="Hiragino Maru Gothic Pro W4" panose="020F0400000000000000" pitchFamily="34" charset="-128"/>
            </a:endParaRPr>
          </a:p>
        </p:txBody>
      </p:sp>
      <p:pic>
        <p:nvPicPr>
          <p:cNvPr id="8" name="図 7" descr="絵と文字の加工写真&#10;&#10;中程度の精度で自動的に生成された説明">
            <a:extLst>
              <a:ext uri="{FF2B5EF4-FFF2-40B4-BE49-F238E27FC236}">
                <a16:creationId xmlns:a16="http://schemas.microsoft.com/office/drawing/2014/main" id="{492E48B3-E12C-B340-B1E9-979BF09B1B0B}"/>
              </a:ext>
            </a:extLst>
          </p:cNvPr>
          <p:cNvPicPr>
            <a:picLocks noChangeAspect="1"/>
          </p:cNvPicPr>
          <p:nvPr/>
        </p:nvPicPr>
        <p:blipFill>
          <a:blip r:embed="rId3"/>
          <a:stretch>
            <a:fillRect/>
          </a:stretch>
        </p:blipFill>
        <p:spPr>
          <a:xfrm>
            <a:off x="7091418" y="4619773"/>
            <a:ext cx="1624130" cy="1924324"/>
          </a:xfrm>
          <a:prstGeom prst="rect">
            <a:avLst/>
          </a:prstGeom>
        </p:spPr>
      </p:pic>
      <p:pic>
        <p:nvPicPr>
          <p:cNvPr id="9" name="図 8" descr="光 が含まれている画像&#10;&#10;自動的に生成された説明">
            <a:extLst>
              <a:ext uri="{FF2B5EF4-FFF2-40B4-BE49-F238E27FC236}">
                <a16:creationId xmlns:a16="http://schemas.microsoft.com/office/drawing/2014/main" id="{9F926060-6DBC-6E4D-867F-50830F578933}"/>
              </a:ext>
            </a:extLst>
          </p:cNvPr>
          <p:cNvPicPr>
            <a:picLocks noChangeAspect="1"/>
          </p:cNvPicPr>
          <p:nvPr/>
        </p:nvPicPr>
        <p:blipFill>
          <a:blip r:embed="rId4"/>
          <a:stretch>
            <a:fillRect/>
          </a:stretch>
        </p:blipFill>
        <p:spPr>
          <a:xfrm>
            <a:off x="1511852" y="281648"/>
            <a:ext cx="1560929" cy="2123886"/>
          </a:xfrm>
          <a:prstGeom prst="rect">
            <a:avLst/>
          </a:prstGeom>
        </p:spPr>
      </p:pic>
      <p:pic>
        <p:nvPicPr>
          <p:cNvPr id="10" name="図 9" descr="ゲームのキャラクター&#10;&#10;中程度の精度で自動的に生成された説明">
            <a:extLst>
              <a:ext uri="{FF2B5EF4-FFF2-40B4-BE49-F238E27FC236}">
                <a16:creationId xmlns:a16="http://schemas.microsoft.com/office/drawing/2014/main" id="{8F64DFA0-ECFE-F84E-B406-C8878AE6514E}"/>
              </a:ext>
            </a:extLst>
          </p:cNvPr>
          <p:cNvPicPr>
            <a:picLocks noChangeAspect="1"/>
          </p:cNvPicPr>
          <p:nvPr/>
        </p:nvPicPr>
        <p:blipFill>
          <a:blip r:embed="rId5"/>
          <a:stretch>
            <a:fillRect/>
          </a:stretch>
        </p:blipFill>
        <p:spPr>
          <a:xfrm>
            <a:off x="377516" y="281648"/>
            <a:ext cx="1560928" cy="2123886"/>
          </a:xfrm>
          <a:prstGeom prst="rect">
            <a:avLst/>
          </a:prstGeom>
        </p:spPr>
      </p:pic>
      <p:sp>
        <p:nvSpPr>
          <p:cNvPr id="2" name="テキスト ボックス 1">
            <a:extLst>
              <a:ext uri="{FF2B5EF4-FFF2-40B4-BE49-F238E27FC236}">
                <a16:creationId xmlns:a16="http://schemas.microsoft.com/office/drawing/2014/main" id="{574D8C52-1155-2141-9514-8C1DC5901B2C}"/>
              </a:ext>
            </a:extLst>
          </p:cNvPr>
          <p:cNvSpPr txBox="1"/>
          <p:nvPr/>
        </p:nvSpPr>
        <p:spPr>
          <a:xfrm>
            <a:off x="3473549" y="163666"/>
            <a:ext cx="5325890" cy="2062103"/>
          </a:xfrm>
          <a:prstGeom prst="rect">
            <a:avLst/>
          </a:prstGeom>
          <a:solidFill>
            <a:schemeClr val="accent4">
              <a:lumMod val="20000"/>
              <a:lumOff val="80000"/>
            </a:schemeClr>
          </a:solidFill>
        </p:spPr>
        <p:txBody>
          <a:bodyPr wrap="square" rtlCol="0">
            <a:spAutoFit/>
          </a:bodyPr>
          <a:lstStyle/>
          <a:p>
            <a:r>
              <a:rPr lang="ja-JP" altLang="en-US" sz="3200">
                <a:latin typeface="Hiragino Maru Gothic Pro W4" panose="020F0400000000000000" pitchFamily="34" charset="-128"/>
                <a:ea typeface="Hiragino Maru Gothic Pro W4" panose="020F0400000000000000" pitchFamily="34" charset="-128"/>
              </a:rPr>
              <a:t>もしあなたが</a:t>
            </a:r>
            <a:endParaRPr lang="en-US" altLang="ja-JP" sz="3200" dirty="0">
              <a:latin typeface="Hiragino Maru Gothic Pro W4" panose="020F0400000000000000" pitchFamily="34" charset="-128"/>
              <a:ea typeface="Hiragino Maru Gothic Pro W4" panose="020F0400000000000000" pitchFamily="34" charset="-128"/>
            </a:endParaRPr>
          </a:p>
          <a:p>
            <a:r>
              <a:rPr lang="ja-JP" altLang="en-US" sz="3200">
                <a:latin typeface="Hiragino Maru Gothic Pro W4" panose="020F0400000000000000" pitchFamily="34" charset="-128"/>
                <a:ea typeface="Hiragino Maru Gothic Pro W4" panose="020F0400000000000000" pitchFamily="34" charset="-128"/>
              </a:rPr>
              <a:t>「タバコ、吸おうよ」</a:t>
            </a:r>
            <a:endParaRPr lang="en-US" altLang="ja-JP" sz="3200" dirty="0">
              <a:latin typeface="Hiragino Maru Gothic Pro W4" panose="020F0400000000000000" pitchFamily="34" charset="-128"/>
              <a:ea typeface="Hiragino Maru Gothic Pro W4" panose="020F0400000000000000" pitchFamily="34" charset="-128"/>
            </a:endParaRPr>
          </a:p>
          <a:p>
            <a:r>
              <a:rPr lang="ja-JP" altLang="en-US" sz="3200">
                <a:latin typeface="Hiragino Maru Gothic Pro W4" panose="020F0400000000000000" pitchFamily="34" charset="-128"/>
                <a:ea typeface="Hiragino Maru Gothic Pro W4" panose="020F0400000000000000" pitchFamily="34" charset="-128"/>
              </a:rPr>
              <a:t>と誘われたら</a:t>
            </a:r>
            <a:endParaRPr lang="en-US" altLang="ja-JP" sz="3200" dirty="0">
              <a:latin typeface="Hiragino Maru Gothic Pro W4" panose="020F0400000000000000" pitchFamily="34" charset="-128"/>
              <a:ea typeface="Hiragino Maru Gothic Pro W4" panose="020F0400000000000000" pitchFamily="34" charset="-128"/>
            </a:endParaRPr>
          </a:p>
          <a:p>
            <a:r>
              <a:rPr kumimoji="1" lang="ja-JP" altLang="en-US" sz="3200">
                <a:latin typeface="Hiragino Maru Gothic Pro W4" panose="020F0400000000000000" pitchFamily="34" charset="-128"/>
                <a:ea typeface="Hiragino Maru Gothic Pro W4" panose="020F0400000000000000" pitchFamily="34" charset="-128"/>
              </a:rPr>
              <a:t>どのように断りますか？</a:t>
            </a:r>
          </a:p>
        </p:txBody>
      </p:sp>
      <p:sp>
        <p:nvSpPr>
          <p:cNvPr id="3" name="テキスト ボックス 2">
            <a:extLst>
              <a:ext uri="{FF2B5EF4-FFF2-40B4-BE49-F238E27FC236}">
                <a16:creationId xmlns:a16="http://schemas.microsoft.com/office/drawing/2014/main" id="{05EC7646-2063-6144-9B64-95856EC7D1FC}"/>
              </a:ext>
            </a:extLst>
          </p:cNvPr>
          <p:cNvSpPr txBox="1"/>
          <p:nvPr/>
        </p:nvSpPr>
        <p:spPr>
          <a:xfrm>
            <a:off x="909922" y="2661705"/>
            <a:ext cx="7007046" cy="523220"/>
          </a:xfrm>
          <a:prstGeom prst="rect">
            <a:avLst/>
          </a:prstGeom>
          <a:solidFill>
            <a:schemeClr val="accent4">
              <a:lumMod val="20000"/>
              <a:lumOff val="80000"/>
            </a:schemeClr>
          </a:solidFill>
          <a:ln w="38100">
            <a:solidFill>
              <a:srgbClr val="FF0000"/>
            </a:solidFill>
          </a:ln>
        </p:spPr>
        <p:txBody>
          <a:bodyPr wrap="none" rtlCol="0">
            <a:spAutoFit/>
          </a:bodyPr>
          <a:lstStyle/>
          <a:p>
            <a:r>
              <a:rPr lang="ja-JP" altLang="en-US" sz="2800">
                <a:solidFill>
                  <a:srgbClr val="FF0000"/>
                </a:solidFill>
                <a:latin typeface="Hiragino Maru Gothic Pro W4" panose="020F0400000000000000" pitchFamily="34" charset="-128"/>
                <a:ea typeface="Hiragino Maru Gothic Pro W4" panose="020F0400000000000000" pitchFamily="34" charset="-128"/>
              </a:rPr>
              <a:t>誘われた時の断り方を考えておきましょう</a:t>
            </a:r>
            <a:endParaRPr kumimoji="1" lang="ja-JP" altLang="en-US" sz="2800">
              <a:solidFill>
                <a:srgbClr val="FF0000"/>
              </a:solidFill>
              <a:latin typeface="Hiragino Maru Gothic Pro W4" panose="020F0400000000000000" pitchFamily="34" charset="-128"/>
              <a:ea typeface="Hiragino Maru Gothic Pro W4" panose="020F0400000000000000" pitchFamily="34" charset="-128"/>
            </a:endParaRPr>
          </a:p>
        </p:txBody>
      </p:sp>
      <p:sp>
        <p:nvSpPr>
          <p:cNvPr id="6" name="テキスト ボックス 5">
            <a:extLst>
              <a:ext uri="{FF2B5EF4-FFF2-40B4-BE49-F238E27FC236}">
                <a16:creationId xmlns:a16="http://schemas.microsoft.com/office/drawing/2014/main" id="{6A791708-7F19-E641-9CF2-AFCDAE6E6B1B}"/>
              </a:ext>
            </a:extLst>
          </p:cNvPr>
          <p:cNvSpPr txBox="1"/>
          <p:nvPr/>
        </p:nvSpPr>
        <p:spPr>
          <a:xfrm>
            <a:off x="2097044" y="5540452"/>
            <a:ext cx="4493538" cy="954107"/>
          </a:xfrm>
          <a:prstGeom prst="rect">
            <a:avLst/>
          </a:prstGeom>
          <a:noFill/>
        </p:spPr>
        <p:txBody>
          <a:bodyPr wrap="none" rtlCol="0">
            <a:spAutoFit/>
          </a:bodyPr>
          <a:lstStyle/>
          <a:p>
            <a:r>
              <a:rPr kumimoji="1" lang="ja-JP" altLang="en-US" sz="2800">
                <a:solidFill>
                  <a:srgbClr val="FF0000"/>
                </a:solidFill>
                <a:latin typeface="Hiragino Maru Gothic Pro W4" panose="020F0400000000000000" pitchFamily="34" charset="-128"/>
                <a:ea typeface="Hiragino Maru Gothic Pro W4" panose="020F0400000000000000" pitchFamily="34" charset="-128"/>
              </a:rPr>
              <a:t>相手によっては</a:t>
            </a:r>
            <a:endParaRPr kumimoji="1" lang="en-US" altLang="ja-JP" sz="2800" dirty="0">
              <a:solidFill>
                <a:srgbClr val="FF0000"/>
              </a:solidFill>
              <a:latin typeface="Hiragino Maru Gothic Pro W4" panose="020F0400000000000000" pitchFamily="34" charset="-128"/>
              <a:ea typeface="Hiragino Maru Gothic Pro W4" panose="020F0400000000000000" pitchFamily="34" charset="-128"/>
            </a:endParaRPr>
          </a:p>
          <a:p>
            <a:r>
              <a:rPr kumimoji="1" lang="ja-JP" altLang="en-US" sz="2800">
                <a:solidFill>
                  <a:srgbClr val="FF0000"/>
                </a:solidFill>
                <a:latin typeface="Hiragino Maru Gothic Pro W4" panose="020F0400000000000000" pitchFamily="34" charset="-128"/>
                <a:ea typeface="Hiragino Maru Gothic Pro W4" panose="020F0400000000000000" pitchFamily="34" charset="-128"/>
              </a:rPr>
              <a:t>素早くその場から離れよう</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1248013" y="3429000"/>
            <a:ext cx="6647974" cy="2722155"/>
          </a:xfrm>
          <a:prstGeom prst="rect">
            <a:avLst/>
          </a:prstGeom>
          <a:noFill/>
        </p:spPr>
        <p:txBody>
          <a:bodyPr wrap="none" rtlCol="0">
            <a:spAutoFit/>
          </a:bodyPr>
          <a:lstStyle/>
          <a:p>
            <a:pPr algn="ctr">
              <a:lnSpc>
                <a:spcPts val="7080"/>
              </a:lnSpc>
            </a:pPr>
            <a:r>
              <a:rPr kumimoji="1" lang="ja-JP" altLang="en-US" sz="4200">
                <a:latin typeface="Hiragino Maru Gothic Pro W4" panose="020F0400000000000000" pitchFamily="34" charset="-128"/>
                <a:ea typeface="Hiragino Maru Gothic Pro W4" panose="020F0400000000000000" pitchFamily="34" charset="-128"/>
              </a:rPr>
              <a:t>家族や周りの人に</a:t>
            </a:r>
            <a:endParaRPr kumimoji="1" lang="en-US" altLang="ja-JP" sz="4200" dirty="0">
              <a:latin typeface="Hiragino Maru Gothic Pro W4" panose="020F0400000000000000" pitchFamily="34" charset="-128"/>
              <a:ea typeface="Hiragino Maru Gothic Pro W4" panose="020F0400000000000000" pitchFamily="34" charset="-128"/>
            </a:endParaRPr>
          </a:p>
          <a:p>
            <a:pPr algn="ctr">
              <a:lnSpc>
                <a:spcPts val="7080"/>
              </a:lnSpc>
            </a:pPr>
            <a:r>
              <a:rPr lang="ja-JP" altLang="en-US" sz="4200">
                <a:latin typeface="Hiragino Maru Gothic Pro W4" panose="020F0400000000000000" pitchFamily="34" charset="-128"/>
                <a:ea typeface="Hiragino Maru Gothic Pro W4" panose="020F0400000000000000" pitchFamily="34" charset="-128"/>
              </a:rPr>
              <a:t>タバコをやめてもらうには</a:t>
            </a:r>
            <a:endParaRPr lang="en-US" altLang="ja-JP" sz="4200" dirty="0">
              <a:latin typeface="Hiragino Maru Gothic Pro W4" panose="020F0400000000000000" pitchFamily="34" charset="-128"/>
              <a:ea typeface="Hiragino Maru Gothic Pro W4" panose="020F0400000000000000" pitchFamily="34" charset="-128"/>
            </a:endParaRPr>
          </a:p>
          <a:p>
            <a:pPr algn="ctr">
              <a:lnSpc>
                <a:spcPts val="7080"/>
              </a:lnSpc>
            </a:pPr>
            <a:r>
              <a:rPr kumimoji="1" lang="ja-JP" altLang="en-US" sz="4200">
                <a:latin typeface="Hiragino Maru Gothic Pro W4" panose="020F0400000000000000" pitchFamily="34" charset="-128"/>
                <a:ea typeface="Hiragino Maru Gothic Pro W4" panose="020F0400000000000000" pitchFamily="34" charset="-128"/>
              </a:rPr>
              <a:t>どうしたらいいでしょう？</a:t>
            </a:r>
            <a:endParaRPr kumimoji="1" lang="en-US" altLang="ja-JP" sz="4200" dirty="0">
              <a:latin typeface="Hiragino Maru Gothic Pro W4" panose="020F0400000000000000" pitchFamily="34" charset="-128"/>
              <a:ea typeface="Hiragino Maru Gothic Pro W4" panose="020F0400000000000000" pitchFamily="34" charset="-128"/>
            </a:endParaRPr>
          </a:p>
        </p:txBody>
      </p:sp>
      <p:pic>
        <p:nvPicPr>
          <p:cNvPr id="6" name="図 5" descr="ロゴ が含まれている画像&#10;&#10;自動的に生成された説明">
            <a:extLst>
              <a:ext uri="{FF2B5EF4-FFF2-40B4-BE49-F238E27FC236}">
                <a16:creationId xmlns:a16="http://schemas.microsoft.com/office/drawing/2014/main" id="{2E88C731-89EA-094D-AE19-9B498E29C69C}"/>
              </a:ext>
            </a:extLst>
          </p:cNvPr>
          <p:cNvPicPr>
            <a:picLocks noChangeAspect="1"/>
          </p:cNvPicPr>
          <p:nvPr/>
        </p:nvPicPr>
        <p:blipFill>
          <a:blip r:embed="rId4"/>
          <a:stretch>
            <a:fillRect/>
          </a:stretch>
        </p:blipFill>
        <p:spPr>
          <a:xfrm>
            <a:off x="141141" y="305927"/>
            <a:ext cx="1716235" cy="1214221"/>
          </a:xfrm>
          <a:prstGeom prst="rect">
            <a:avLst/>
          </a:prstGeom>
        </p:spPr>
      </p:pic>
    </p:spTree>
    <p:extLst>
      <p:ext uri="{BB962C8B-B14F-4D97-AF65-F5344CB8AC3E}">
        <p14:creationId xmlns:p14="http://schemas.microsoft.com/office/powerpoint/2010/main" val="6015785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54222C5D-80F1-1C4F-A049-14EAD5623840}"/>
              </a:ext>
            </a:extLst>
          </p:cNvPr>
          <p:cNvSpPr txBox="1"/>
          <p:nvPr/>
        </p:nvSpPr>
        <p:spPr>
          <a:xfrm>
            <a:off x="3566208" y="6381908"/>
            <a:ext cx="5416868" cy="338554"/>
          </a:xfrm>
          <a:prstGeom prst="rect">
            <a:avLst/>
          </a:prstGeom>
          <a:noFill/>
        </p:spPr>
        <p:txBody>
          <a:bodyPr wrap="none" rtlCol="0">
            <a:spAutoFit/>
          </a:bodyPr>
          <a:lstStyle/>
          <a:p>
            <a:r>
              <a:rPr kumimoji="1" lang="ja-JP" altLang="en-US" sz="1600">
                <a:latin typeface="Hiragino Maru Gothic Pro W4" panose="020F0400000000000000" pitchFamily="34" charset="-128"/>
                <a:ea typeface="Hiragino Maru Gothic Pro W4" panose="020F0400000000000000" pitchFamily="34" charset="-128"/>
              </a:rPr>
              <a:t>国民健康･栄養調査より　国立がん研究センターにて作成</a:t>
            </a:r>
          </a:p>
        </p:txBody>
      </p:sp>
      <p:grpSp>
        <p:nvGrpSpPr>
          <p:cNvPr id="13" name="グループ化 12">
            <a:extLst>
              <a:ext uri="{FF2B5EF4-FFF2-40B4-BE49-F238E27FC236}">
                <a16:creationId xmlns:a16="http://schemas.microsoft.com/office/drawing/2014/main" id="{97A9EDA0-C02C-BA4C-BACB-04071F51A49E}"/>
              </a:ext>
            </a:extLst>
          </p:cNvPr>
          <p:cNvGrpSpPr/>
          <p:nvPr/>
        </p:nvGrpSpPr>
        <p:grpSpPr>
          <a:xfrm>
            <a:off x="425821" y="1484784"/>
            <a:ext cx="8292357" cy="4756257"/>
            <a:chOff x="96067" y="1065757"/>
            <a:chExt cx="8887009" cy="5103276"/>
          </a:xfrm>
        </p:grpSpPr>
        <p:pic>
          <p:nvPicPr>
            <p:cNvPr id="3" name="図 2" descr="グラフ, 折れ線グラフ&#10;&#10;自動的に生成された説明">
              <a:extLst>
                <a:ext uri="{FF2B5EF4-FFF2-40B4-BE49-F238E27FC236}">
                  <a16:creationId xmlns:a16="http://schemas.microsoft.com/office/drawing/2014/main" id="{26FA6A0F-4560-1D4E-94E9-D9AC876424BB}"/>
                </a:ext>
              </a:extLst>
            </p:cNvPr>
            <p:cNvPicPr>
              <a:picLocks noChangeAspect="1"/>
            </p:cNvPicPr>
            <p:nvPr/>
          </p:nvPicPr>
          <p:blipFill rotWithShape="1">
            <a:blip r:embed="rId3">
              <a:extLst>
                <a:ext uri="{28A0092B-C50C-407E-A947-70E740481C1C}">
                  <a14:useLocalDpi xmlns:a14="http://schemas.microsoft.com/office/drawing/2010/main" val="0"/>
                </a:ext>
              </a:extLst>
            </a:blip>
            <a:srcRect t="13326" r="2598" b="13436"/>
            <a:stretch/>
          </p:blipFill>
          <p:spPr>
            <a:xfrm>
              <a:off x="96067" y="1065757"/>
              <a:ext cx="8887009" cy="5103276"/>
            </a:xfrm>
            <a:prstGeom prst="rect">
              <a:avLst/>
            </a:prstGeom>
          </p:spPr>
        </p:pic>
        <p:sp>
          <p:nvSpPr>
            <p:cNvPr id="12" name="フリーフォーム 11">
              <a:extLst>
                <a:ext uri="{FF2B5EF4-FFF2-40B4-BE49-F238E27FC236}">
                  <a16:creationId xmlns:a16="http://schemas.microsoft.com/office/drawing/2014/main" id="{3C579DD5-F680-4F41-96C6-40B193CE9303}"/>
                </a:ext>
              </a:extLst>
            </p:cNvPr>
            <p:cNvSpPr/>
            <p:nvPr/>
          </p:nvSpPr>
          <p:spPr>
            <a:xfrm>
              <a:off x="685800" y="2348880"/>
              <a:ext cx="8062664" cy="1458395"/>
            </a:xfrm>
            <a:custGeom>
              <a:avLst/>
              <a:gdLst>
                <a:gd name="connsiteX0" fmla="*/ 0 w 8001000"/>
                <a:gd name="connsiteY0" fmla="*/ 0 h 1458395"/>
                <a:gd name="connsiteX1" fmla="*/ 101600 w 8001000"/>
                <a:gd name="connsiteY1" fmla="*/ 25400 h 1458395"/>
                <a:gd name="connsiteX2" fmla="*/ 177800 w 8001000"/>
                <a:gd name="connsiteY2" fmla="*/ 42333 h 1458395"/>
                <a:gd name="connsiteX3" fmla="*/ 228600 w 8001000"/>
                <a:gd name="connsiteY3" fmla="*/ 59267 h 1458395"/>
                <a:gd name="connsiteX4" fmla="*/ 279400 w 8001000"/>
                <a:gd name="connsiteY4" fmla="*/ 84667 h 1458395"/>
                <a:gd name="connsiteX5" fmla="*/ 330200 w 8001000"/>
                <a:gd name="connsiteY5" fmla="*/ 118533 h 1458395"/>
                <a:gd name="connsiteX6" fmla="*/ 381000 w 8001000"/>
                <a:gd name="connsiteY6" fmla="*/ 93133 h 1458395"/>
                <a:gd name="connsiteX7" fmla="*/ 431800 w 8001000"/>
                <a:gd name="connsiteY7" fmla="*/ 76200 h 1458395"/>
                <a:gd name="connsiteX8" fmla="*/ 533400 w 8001000"/>
                <a:gd name="connsiteY8" fmla="*/ 42333 h 1458395"/>
                <a:gd name="connsiteX9" fmla="*/ 558800 w 8001000"/>
                <a:gd name="connsiteY9" fmla="*/ 33867 h 1458395"/>
                <a:gd name="connsiteX10" fmla="*/ 626533 w 8001000"/>
                <a:gd name="connsiteY10" fmla="*/ 16933 h 1458395"/>
                <a:gd name="connsiteX11" fmla="*/ 660400 w 8001000"/>
                <a:gd name="connsiteY11" fmla="*/ 25400 h 1458395"/>
                <a:gd name="connsiteX12" fmla="*/ 736600 w 8001000"/>
                <a:gd name="connsiteY12" fmla="*/ 50800 h 1458395"/>
                <a:gd name="connsiteX13" fmla="*/ 787400 w 8001000"/>
                <a:gd name="connsiteY13" fmla="*/ 67733 h 1458395"/>
                <a:gd name="connsiteX14" fmla="*/ 863600 w 8001000"/>
                <a:gd name="connsiteY14" fmla="*/ 76200 h 1458395"/>
                <a:gd name="connsiteX15" fmla="*/ 905933 w 8001000"/>
                <a:gd name="connsiteY15" fmla="*/ 84667 h 1458395"/>
                <a:gd name="connsiteX16" fmla="*/ 956733 w 8001000"/>
                <a:gd name="connsiteY16" fmla="*/ 101600 h 1458395"/>
                <a:gd name="connsiteX17" fmla="*/ 1024467 w 8001000"/>
                <a:gd name="connsiteY17" fmla="*/ 135467 h 1458395"/>
                <a:gd name="connsiteX18" fmla="*/ 1075267 w 8001000"/>
                <a:gd name="connsiteY18" fmla="*/ 152400 h 1458395"/>
                <a:gd name="connsiteX19" fmla="*/ 1100667 w 8001000"/>
                <a:gd name="connsiteY19" fmla="*/ 160867 h 1458395"/>
                <a:gd name="connsiteX20" fmla="*/ 1185333 w 8001000"/>
                <a:gd name="connsiteY20" fmla="*/ 169333 h 1458395"/>
                <a:gd name="connsiteX21" fmla="*/ 1261533 w 8001000"/>
                <a:gd name="connsiteY21" fmla="*/ 194733 h 1458395"/>
                <a:gd name="connsiteX22" fmla="*/ 1286933 w 8001000"/>
                <a:gd name="connsiteY22" fmla="*/ 203200 h 1458395"/>
                <a:gd name="connsiteX23" fmla="*/ 1312333 w 8001000"/>
                <a:gd name="connsiteY23" fmla="*/ 211667 h 1458395"/>
                <a:gd name="connsiteX24" fmla="*/ 1346200 w 8001000"/>
                <a:gd name="connsiteY24" fmla="*/ 220133 h 1458395"/>
                <a:gd name="connsiteX25" fmla="*/ 1388533 w 8001000"/>
                <a:gd name="connsiteY25" fmla="*/ 228600 h 1458395"/>
                <a:gd name="connsiteX26" fmla="*/ 1439333 w 8001000"/>
                <a:gd name="connsiteY26" fmla="*/ 245533 h 1458395"/>
                <a:gd name="connsiteX27" fmla="*/ 1464733 w 8001000"/>
                <a:gd name="connsiteY27" fmla="*/ 254000 h 1458395"/>
                <a:gd name="connsiteX28" fmla="*/ 1532467 w 8001000"/>
                <a:gd name="connsiteY28" fmla="*/ 270933 h 1458395"/>
                <a:gd name="connsiteX29" fmla="*/ 1617133 w 8001000"/>
                <a:gd name="connsiteY29" fmla="*/ 279400 h 1458395"/>
                <a:gd name="connsiteX30" fmla="*/ 1642533 w 8001000"/>
                <a:gd name="connsiteY30" fmla="*/ 287867 h 1458395"/>
                <a:gd name="connsiteX31" fmla="*/ 1676400 w 8001000"/>
                <a:gd name="connsiteY31" fmla="*/ 296333 h 1458395"/>
                <a:gd name="connsiteX32" fmla="*/ 1701800 w 8001000"/>
                <a:gd name="connsiteY32" fmla="*/ 313267 h 1458395"/>
                <a:gd name="connsiteX33" fmla="*/ 1727200 w 8001000"/>
                <a:gd name="connsiteY33" fmla="*/ 321733 h 1458395"/>
                <a:gd name="connsiteX34" fmla="*/ 1778000 w 8001000"/>
                <a:gd name="connsiteY34" fmla="*/ 347133 h 1458395"/>
                <a:gd name="connsiteX35" fmla="*/ 1803400 w 8001000"/>
                <a:gd name="connsiteY35" fmla="*/ 364067 h 1458395"/>
                <a:gd name="connsiteX36" fmla="*/ 1837267 w 8001000"/>
                <a:gd name="connsiteY36" fmla="*/ 372533 h 1458395"/>
                <a:gd name="connsiteX37" fmla="*/ 1862667 w 8001000"/>
                <a:gd name="connsiteY37" fmla="*/ 381000 h 1458395"/>
                <a:gd name="connsiteX38" fmla="*/ 1947333 w 8001000"/>
                <a:gd name="connsiteY38" fmla="*/ 397933 h 1458395"/>
                <a:gd name="connsiteX39" fmla="*/ 1998133 w 8001000"/>
                <a:gd name="connsiteY39" fmla="*/ 414867 h 1458395"/>
                <a:gd name="connsiteX40" fmla="*/ 2023533 w 8001000"/>
                <a:gd name="connsiteY40" fmla="*/ 423333 h 1458395"/>
                <a:gd name="connsiteX41" fmla="*/ 2099733 w 8001000"/>
                <a:gd name="connsiteY41" fmla="*/ 440267 h 1458395"/>
                <a:gd name="connsiteX42" fmla="*/ 2150533 w 8001000"/>
                <a:gd name="connsiteY42" fmla="*/ 474133 h 1458395"/>
                <a:gd name="connsiteX43" fmla="*/ 2175933 w 8001000"/>
                <a:gd name="connsiteY43" fmla="*/ 491067 h 1458395"/>
                <a:gd name="connsiteX44" fmla="*/ 2201333 w 8001000"/>
                <a:gd name="connsiteY44" fmla="*/ 499533 h 1458395"/>
                <a:gd name="connsiteX45" fmla="*/ 2226733 w 8001000"/>
                <a:gd name="connsiteY45" fmla="*/ 516467 h 1458395"/>
                <a:gd name="connsiteX46" fmla="*/ 2277533 w 8001000"/>
                <a:gd name="connsiteY46" fmla="*/ 533400 h 1458395"/>
                <a:gd name="connsiteX47" fmla="*/ 2319867 w 8001000"/>
                <a:gd name="connsiteY47" fmla="*/ 524933 h 1458395"/>
                <a:gd name="connsiteX48" fmla="*/ 2370667 w 8001000"/>
                <a:gd name="connsiteY48" fmla="*/ 482600 h 1458395"/>
                <a:gd name="connsiteX49" fmla="*/ 2396067 w 8001000"/>
                <a:gd name="connsiteY49" fmla="*/ 474133 h 1458395"/>
                <a:gd name="connsiteX50" fmla="*/ 2421467 w 8001000"/>
                <a:gd name="connsiteY50" fmla="*/ 448733 h 1458395"/>
                <a:gd name="connsiteX51" fmla="*/ 2472267 w 8001000"/>
                <a:gd name="connsiteY51" fmla="*/ 414867 h 1458395"/>
                <a:gd name="connsiteX52" fmla="*/ 2489200 w 8001000"/>
                <a:gd name="connsiteY52" fmla="*/ 397933 h 1458395"/>
                <a:gd name="connsiteX53" fmla="*/ 2540000 w 8001000"/>
                <a:gd name="connsiteY53" fmla="*/ 381000 h 1458395"/>
                <a:gd name="connsiteX54" fmla="*/ 2565400 w 8001000"/>
                <a:gd name="connsiteY54" fmla="*/ 364067 h 1458395"/>
                <a:gd name="connsiteX55" fmla="*/ 2616200 w 8001000"/>
                <a:gd name="connsiteY55" fmla="*/ 347133 h 1458395"/>
                <a:gd name="connsiteX56" fmla="*/ 2667000 w 8001000"/>
                <a:gd name="connsiteY56" fmla="*/ 381000 h 1458395"/>
                <a:gd name="connsiteX57" fmla="*/ 2692400 w 8001000"/>
                <a:gd name="connsiteY57" fmla="*/ 389467 h 1458395"/>
                <a:gd name="connsiteX58" fmla="*/ 2717800 w 8001000"/>
                <a:gd name="connsiteY58" fmla="*/ 406400 h 1458395"/>
                <a:gd name="connsiteX59" fmla="*/ 2768600 w 8001000"/>
                <a:gd name="connsiteY59" fmla="*/ 423333 h 1458395"/>
                <a:gd name="connsiteX60" fmla="*/ 2794000 w 8001000"/>
                <a:gd name="connsiteY60" fmla="*/ 431800 h 1458395"/>
                <a:gd name="connsiteX61" fmla="*/ 2819400 w 8001000"/>
                <a:gd name="connsiteY61" fmla="*/ 440267 h 1458395"/>
                <a:gd name="connsiteX62" fmla="*/ 2895600 w 8001000"/>
                <a:gd name="connsiteY62" fmla="*/ 457200 h 1458395"/>
                <a:gd name="connsiteX63" fmla="*/ 2946400 w 8001000"/>
                <a:gd name="connsiteY63" fmla="*/ 482600 h 1458395"/>
                <a:gd name="connsiteX64" fmla="*/ 2971800 w 8001000"/>
                <a:gd name="connsiteY64" fmla="*/ 491067 h 1458395"/>
                <a:gd name="connsiteX65" fmla="*/ 2997200 w 8001000"/>
                <a:gd name="connsiteY65" fmla="*/ 508000 h 1458395"/>
                <a:gd name="connsiteX66" fmla="*/ 3056467 w 8001000"/>
                <a:gd name="connsiteY66" fmla="*/ 541867 h 1458395"/>
                <a:gd name="connsiteX67" fmla="*/ 3081867 w 8001000"/>
                <a:gd name="connsiteY67" fmla="*/ 567267 h 1458395"/>
                <a:gd name="connsiteX68" fmla="*/ 3107267 w 8001000"/>
                <a:gd name="connsiteY68" fmla="*/ 584200 h 1458395"/>
                <a:gd name="connsiteX69" fmla="*/ 3132667 w 8001000"/>
                <a:gd name="connsiteY69" fmla="*/ 609600 h 1458395"/>
                <a:gd name="connsiteX70" fmla="*/ 3158067 w 8001000"/>
                <a:gd name="connsiteY70" fmla="*/ 626533 h 1458395"/>
                <a:gd name="connsiteX71" fmla="*/ 3208867 w 8001000"/>
                <a:gd name="connsiteY71" fmla="*/ 651933 h 1458395"/>
                <a:gd name="connsiteX72" fmla="*/ 3251200 w 8001000"/>
                <a:gd name="connsiteY72" fmla="*/ 694267 h 1458395"/>
                <a:gd name="connsiteX73" fmla="*/ 3268133 w 8001000"/>
                <a:gd name="connsiteY73" fmla="*/ 719667 h 1458395"/>
                <a:gd name="connsiteX74" fmla="*/ 3344333 w 8001000"/>
                <a:gd name="connsiteY74" fmla="*/ 762000 h 1458395"/>
                <a:gd name="connsiteX75" fmla="*/ 3378200 w 8001000"/>
                <a:gd name="connsiteY75" fmla="*/ 753533 h 1458395"/>
                <a:gd name="connsiteX76" fmla="*/ 3437467 w 8001000"/>
                <a:gd name="connsiteY76" fmla="*/ 736600 h 1458395"/>
                <a:gd name="connsiteX77" fmla="*/ 3581400 w 8001000"/>
                <a:gd name="connsiteY77" fmla="*/ 745067 h 1458395"/>
                <a:gd name="connsiteX78" fmla="*/ 3623733 w 8001000"/>
                <a:gd name="connsiteY78" fmla="*/ 753533 h 1458395"/>
                <a:gd name="connsiteX79" fmla="*/ 3953933 w 8001000"/>
                <a:gd name="connsiteY79" fmla="*/ 762000 h 1458395"/>
                <a:gd name="connsiteX80" fmla="*/ 4030133 w 8001000"/>
                <a:gd name="connsiteY80" fmla="*/ 770467 h 1458395"/>
                <a:gd name="connsiteX81" fmla="*/ 4089400 w 8001000"/>
                <a:gd name="connsiteY81" fmla="*/ 787400 h 1458395"/>
                <a:gd name="connsiteX82" fmla="*/ 4114800 w 8001000"/>
                <a:gd name="connsiteY82" fmla="*/ 804333 h 1458395"/>
                <a:gd name="connsiteX83" fmla="*/ 4140200 w 8001000"/>
                <a:gd name="connsiteY83" fmla="*/ 812800 h 1458395"/>
                <a:gd name="connsiteX84" fmla="*/ 4191000 w 8001000"/>
                <a:gd name="connsiteY84" fmla="*/ 846667 h 1458395"/>
                <a:gd name="connsiteX85" fmla="*/ 4216400 w 8001000"/>
                <a:gd name="connsiteY85" fmla="*/ 863600 h 1458395"/>
                <a:gd name="connsiteX86" fmla="*/ 4241800 w 8001000"/>
                <a:gd name="connsiteY86" fmla="*/ 880533 h 1458395"/>
                <a:gd name="connsiteX87" fmla="*/ 4292600 w 8001000"/>
                <a:gd name="connsiteY87" fmla="*/ 897467 h 1458395"/>
                <a:gd name="connsiteX88" fmla="*/ 4368800 w 8001000"/>
                <a:gd name="connsiteY88" fmla="*/ 889000 h 1458395"/>
                <a:gd name="connsiteX89" fmla="*/ 4419600 w 8001000"/>
                <a:gd name="connsiteY89" fmla="*/ 880533 h 1458395"/>
                <a:gd name="connsiteX90" fmla="*/ 4504267 w 8001000"/>
                <a:gd name="connsiteY90" fmla="*/ 872067 h 1458395"/>
                <a:gd name="connsiteX91" fmla="*/ 4563533 w 8001000"/>
                <a:gd name="connsiteY91" fmla="*/ 855133 h 1458395"/>
                <a:gd name="connsiteX92" fmla="*/ 4614333 w 8001000"/>
                <a:gd name="connsiteY92" fmla="*/ 838200 h 1458395"/>
                <a:gd name="connsiteX93" fmla="*/ 4639733 w 8001000"/>
                <a:gd name="connsiteY93" fmla="*/ 829733 h 1458395"/>
                <a:gd name="connsiteX94" fmla="*/ 4707467 w 8001000"/>
                <a:gd name="connsiteY94" fmla="*/ 863600 h 1458395"/>
                <a:gd name="connsiteX95" fmla="*/ 4724400 w 8001000"/>
                <a:gd name="connsiteY95" fmla="*/ 889000 h 1458395"/>
                <a:gd name="connsiteX96" fmla="*/ 4749800 w 8001000"/>
                <a:gd name="connsiteY96" fmla="*/ 905933 h 1458395"/>
                <a:gd name="connsiteX97" fmla="*/ 4766733 w 8001000"/>
                <a:gd name="connsiteY97" fmla="*/ 922867 h 1458395"/>
                <a:gd name="connsiteX98" fmla="*/ 4792133 w 8001000"/>
                <a:gd name="connsiteY98" fmla="*/ 973667 h 1458395"/>
                <a:gd name="connsiteX99" fmla="*/ 4809067 w 8001000"/>
                <a:gd name="connsiteY99" fmla="*/ 990600 h 1458395"/>
                <a:gd name="connsiteX100" fmla="*/ 4842933 w 8001000"/>
                <a:gd name="connsiteY100" fmla="*/ 1041400 h 1458395"/>
                <a:gd name="connsiteX101" fmla="*/ 4859867 w 8001000"/>
                <a:gd name="connsiteY101" fmla="*/ 1066800 h 1458395"/>
                <a:gd name="connsiteX102" fmla="*/ 4885267 w 8001000"/>
                <a:gd name="connsiteY102" fmla="*/ 1083733 h 1458395"/>
                <a:gd name="connsiteX103" fmla="*/ 4961467 w 8001000"/>
                <a:gd name="connsiteY103" fmla="*/ 1134533 h 1458395"/>
                <a:gd name="connsiteX104" fmla="*/ 5037667 w 8001000"/>
                <a:gd name="connsiteY104" fmla="*/ 1126067 h 1458395"/>
                <a:gd name="connsiteX105" fmla="*/ 5063067 w 8001000"/>
                <a:gd name="connsiteY105" fmla="*/ 1117600 h 1458395"/>
                <a:gd name="connsiteX106" fmla="*/ 5181600 w 8001000"/>
                <a:gd name="connsiteY106" fmla="*/ 1100667 h 1458395"/>
                <a:gd name="connsiteX107" fmla="*/ 5181600 w 8001000"/>
                <a:gd name="connsiteY107" fmla="*/ 1100667 h 1458395"/>
                <a:gd name="connsiteX108" fmla="*/ 5300133 w 8001000"/>
                <a:gd name="connsiteY108" fmla="*/ 1083733 h 1458395"/>
                <a:gd name="connsiteX109" fmla="*/ 5325533 w 8001000"/>
                <a:gd name="connsiteY109" fmla="*/ 1075267 h 1458395"/>
                <a:gd name="connsiteX110" fmla="*/ 5367867 w 8001000"/>
                <a:gd name="connsiteY110" fmla="*/ 1066800 h 1458395"/>
                <a:gd name="connsiteX111" fmla="*/ 5435600 w 8001000"/>
                <a:gd name="connsiteY111" fmla="*/ 1049867 h 1458395"/>
                <a:gd name="connsiteX112" fmla="*/ 5469467 w 8001000"/>
                <a:gd name="connsiteY112" fmla="*/ 1041400 h 1458395"/>
                <a:gd name="connsiteX113" fmla="*/ 5520267 w 8001000"/>
                <a:gd name="connsiteY113" fmla="*/ 1032933 h 1458395"/>
                <a:gd name="connsiteX114" fmla="*/ 5731933 w 8001000"/>
                <a:gd name="connsiteY114" fmla="*/ 1058333 h 1458395"/>
                <a:gd name="connsiteX115" fmla="*/ 5765800 w 8001000"/>
                <a:gd name="connsiteY115" fmla="*/ 1066800 h 1458395"/>
                <a:gd name="connsiteX116" fmla="*/ 5816600 w 8001000"/>
                <a:gd name="connsiteY116" fmla="*/ 1083733 h 1458395"/>
                <a:gd name="connsiteX117" fmla="*/ 5867400 w 8001000"/>
                <a:gd name="connsiteY117" fmla="*/ 1100667 h 1458395"/>
                <a:gd name="connsiteX118" fmla="*/ 5892800 w 8001000"/>
                <a:gd name="connsiteY118" fmla="*/ 1109133 h 1458395"/>
                <a:gd name="connsiteX119" fmla="*/ 5960533 w 8001000"/>
                <a:gd name="connsiteY119" fmla="*/ 1117600 h 1458395"/>
                <a:gd name="connsiteX120" fmla="*/ 6011333 w 8001000"/>
                <a:gd name="connsiteY120" fmla="*/ 1126067 h 1458395"/>
                <a:gd name="connsiteX121" fmla="*/ 6129867 w 8001000"/>
                <a:gd name="connsiteY121" fmla="*/ 1134533 h 1458395"/>
                <a:gd name="connsiteX122" fmla="*/ 6180667 w 8001000"/>
                <a:gd name="connsiteY122" fmla="*/ 1143000 h 1458395"/>
                <a:gd name="connsiteX123" fmla="*/ 6299200 w 8001000"/>
                <a:gd name="connsiteY123" fmla="*/ 1159933 h 1458395"/>
                <a:gd name="connsiteX124" fmla="*/ 6350000 w 8001000"/>
                <a:gd name="connsiteY124" fmla="*/ 1176867 h 1458395"/>
                <a:gd name="connsiteX125" fmla="*/ 6375400 w 8001000"/>
                <a:gd name="connsiteY125" fmla="*/ 1193800 h 1458395"/>
                <a:gd name="connsiteX126" fmla="*/ 6426200 w 8001000"/>
                <a:gd name="connsiteY126" fmla="*/ 1210733 h 1458395"/>
                <a:gd name="connsiteX127" fmla="*/ 6485467 w 8001000"/>
                <a:gd name="connsiteY127" fmla="*/ 1227667 h 1458395"/>
                <a:gd name="connsiteX128" fmla="*/ 6544733 w 8001000"/>
                <a:gd name="connsiteY128" fmla="*/ 1244600 h 1458395"/>
                <a:gd name="connsiteX129" fmla="*/ 6595533 w 8001000"/>
                <a:gd name="connsiteY129" fmla="*/ 1253067 h 1458395"/>
                <a:gd name="connsiteX130" fmla="*/ 6934200 w 8001000"/>
                <a:gd name="connsiteY130" fmla="*/ 1253067 h 1458395"/>
                <a:gd name="connsiteX131" fmla="*/ 7171267 w 8001000"/>
                <a:gd name="connsiteY131" fmla="*/ 1244600 h 1458395"/>
                <a:gd name="connsiteX132" fmla="*/ 7230533 w 8001000"/>
                <a:gd name="connsiteY132" fmla="*/ 1253067 h 1458395"/>
                <a:gd name="connsiteX133" fmla="*/ 7289800 w 8001000"/>
                <a:gd name="connsiteY133" fmla="*/ 1270000 h 1458395"/>
                <a:gd name="connsiteX134" fmla="*/ 7408333 w 8001000"/>
                <a:gd name="connsiteY134" fmla="*/ 1286933 h 1458395"/>
                <a:gd name="connsiteX135" fmla="*/ 7467600 w 8001000"/>
                <a:gd name="connsiteY135" fmla="*/ 1295400 h 1458395"/>
                <a:gd name="connsiteX136" fmla="*/ 7569200 w 8001000"/>
                <a:gd name="connsiteY136" fmla="*/ 1303867 h 1458395"/>
                <a:gd name="connsiteX137" fmla="*/ 7603067 w 8001000"/>
                <a:gd name="connsiteY137" fmla="*/ 1312333 h 1458395"/>
                <a:gd name="connsiteX138" fmla="*/ 7628467 w 8001000"/>
                <a:gd name="connsiteY138" fmla="*/ 1320800 h 1458395"/>
                <a:gd name="connsiteX139" fmla="*/ 7713133 w 8001000"/>
                <a:gd name="connsiteY139" fmla="*/ 1337733 h 1458395"/>
                <a:gd name="connsiteX140" fmla="*/ 7763933 w 8001000"/>
                <a:gd name="connsiteY140" fmla="*/ 1354667 h 1458395"/>
                <a:gd name="connsiteX141" fmla="*/ 7814733 w 8001000"/>
                <a:gd name="connsiteY141" fmla="*/ 1380067 h 1458395"/>
                <a:gd name="connsiteX142" fmla="*/ 7882467 w 8001000"/>
                <a:gd name="connsiteY142" fmla="*/ 1439333 h 1458395"/>
                <a:gd name="connsiteX143" fmla="*/ 7899400 w 8001000"/>
                <a:gd name="connsiteY143" fmla="*/ 1456267 h 1458395"/>
                <a:gd name="connsiteX144" fmla="*/ 8001000 w 8001000"/>
                <a:gd name="connsiteY144" fmla="*/ 1456267 h 145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8001000" h="1458395">
                  <a:moveTo>
                    <a:pt x="0" y="0"/>
                  </a:moveTo>
                  <a:cubicBezTo>
                    <a:pt x="33867" y="8467"/>
                    <a:pt x="67369" y="18553"/>
                    <a:pt x="101600" y="25400"/>
                  </a:cubicBezTo>
                  <a:cubicBezTo>
                    <a:pt x="125754" y="30231"/>
                    <a:pt x="153899" y="35163"/>
                    <a:pt x="177800" y="42333"/>
                  </a:cubicBezTo>
                  <a:cubicBezTo>
                    <a:pt x="194897" y="47462"/>
                    <a:pt x="213748" y="49366"/>
                    <a:pt x="228600" y="59267"/>
                  </a:cubicBezTo>
                  <a:cubicBezTo>
                    <a:pt x="341359" y="134438"/>
                    <a:pt x="174240" y="26245"/>
                    <a:pt x="279400" y="84667"/>
                  </a:cubicBezTo>
                  <a:cubicBezTo>
                    <a:pt x="297190" y="94550"/>
                    <a:pt x="330200" y="118533"/>
                    <a:pt x="330200" y="118533"/>
                  </a:cubicBezTo>
                  <a:cubicBezTo>
                    <a:pt x="422822" y="87661"/>
                    <a:pt x="282535" y="136896"/>
                    <a:pt x="381000" y="93133"/>
                  </a:cubicBezTo>
                  <a:cubicBezTo>
                    <a:pt x="397311" y="85884"/>
                    <a:pt x="414867" y="81844"/>
                    <a:pt x="431800" y="76200"/>
                  </a:cubicBezTo>
                  <a:lnTo>
                    <a:pt x="533400" y="42333"/>
                  </a:lnTo>
                  <a:cubicBezTo>
                    <a:pt x="541867" y="39511"/>
                    <a:pt x="550142" y="36032"/>
                    <a:pt x="558800" y="33867"/>
                  </a:cubicBezTo>
                  <a:lnTo>
                    <a:pt x="626533" y="16933"/>
                  </a:lnTo>
                  <a:cubicBezTo>
                    <a:pt x="637822" y="19755"/>
                    <a:pt x="649254" y="22056"/>
                    <a:pt x="660400" y="25400"/>
                  </a:cubicBezTo>
                  <a:cubicBezTo>
                    <a:pt x="660435" y="25410"/>
                    <a:pt x="723883" y="46561"/>
                    <a:pt x="736600" y="50800"/>
                  </a:cubicBezTo>
                  <a:cubicBezTo>
                    <a:pt x="736605" y="50802"/>
                    <a:pt x="787394" y="67732"/>
                    <a:pt x="787400" y="67733"/>
                  </a:cubicBezTo>
                  <a:cubicBezTo>
                    <a:pt x="812800" y="70555"/>
                    <a:pt x="838301" y="72586"/>
                    <a:pt x="863600" y="76200"/>
                  </a:cubicBezTo>
                  <a:cubicBezTo>
                    <a:pt x="877846" y="78235"/>
                    <a:pt x="892050" y="80881"/>
                    <a:pt x="905933" y="84667"/>
                  </a:cubicBezTo>
                  <a:cubicBezTo>
                    <a:pt x="923153" y="89363"/>
                    <a:pt x="956733" y="101600"/>
                    <a:pt x="956733" y="101600"/>
                  </a:cubicBezTo>
                  <a:cubicBezTo>
                    <a:pt x="986288" y="131154"/>
                    <a:pt x="966095" y="116010"/>
                    <a:pt x="1024467" y="135467"/>
                  </a:cubicBezTo>
                  <a:lnTo>
                    <a:pt x="1075267" y="152400"/>
                  </a:lnTo>
                  <a:cubicBezTo>
                    <a:pt x="1083734" y="155222"/>
                    <a:pt x="1091787" y="159979"/>
                    <a:pt x="1100667" y="160867"/>
                  </a:cubicBezTo>
                  <a:lnTo>
                    <a:pt x="1185333" y="169333"/>
                  </a:lnTo>
                  <a:lnTo>
                    <a:pt x="1261533" y="194733"/>
                  </a:lnTo>
                  <a:lnTo>
                    <a:pt x="1286933" y="203200"/>
                  </a:lnTo>
                  <a:cubicBezTo>
                    <a:pt x="1295400" y="206022"/>
                    <a:pt x="1303675" y="209503"/>
                    <a:pt x="1312333" y="211667"/>
                  </a:cubicBezTo>
                  <a:cubicBezTo>
                    <a:pt x="1323622" y="214489"/>
                    <a:pt x="1334841" y="217609"/>
                    <a:pt x="1346200" y="220133"/>
                  </a:cubicBezTo>
                  <a:cubicBezTo>
                    <a:pt x="1360248" y="223255"/>
                    <a:pt x="1374650" y="224814"/>
                    <a:pt x="1388533" y="228600"/>
                  </a:cubicBezTo>
                  <a:cubicBezTo>
                    <a:pt x="1405753" y="233296"/>
                    <a:pt x="1422400" y="239889"/>
                    <a:pt x="1439333" y="245533"/>
                  </a:cubicBezTo>
                  <a:cubicBezTo>
                    <a:pt x="1447800" y="248355"/>
                    <a:pt x="1456075" y="251836"/>
                    <a:pt x="1464733" y="254000"/>
                  </a:cubicBezTo>
                  <a:cubicBezTo>
                    <a:pt x="1487311" y="259644"/>
                    <a:pt x="1509310" y="268617"/>
                    <a:pt x="1532467" y="270933"/>
                  </a:cubicBezTo>
                  <a:lnTo>
                    <a:pt x="1617133" y="279400"/>
                  </a:lnTo>
                  <a:cubicBezTo>
                    <a:pt x="1625600" y="282222"/>
                    <a:pt x="1633952" y="285415"/>
                    <a:pt x="1642533" y="287867"/>
                  </a:cubicBezTo>
                  <a:cubicBezTo>
                    <a:pt x="1653722" y="291064"/>
                    <a:pt x="1665704" y="291749"/>
                    <a:pt x="1676400" y="296333"/>
                  </a:cubicBezTo>
                  <a:cubicBezTo>
                    <a:pt x="1685753" y="300341"/>
                    <a:pt x="1692698" y="308716"/>
                    <a:pt x="1701800" y="313267"/>
                  </a:cubicBezTo>
                  <a:cubicBezTo>
                    <a:pt x="1709782" y="317258"/>
                    <a:pt x="1718733" y="318911"/>
                    <a:pt x="1727200" y="321733"/>
                  </a:cubicBezTo>
                  <a:cubicBezTo>
                    <a:pt x="1799994" y="370264"/>
                    <a:pt x="1707893" y="312079"/>
                    <a:pt x="1778000" y="347133"/>
                  </a:cubicBezTo>
                  <a:cubicBezTo>
                    <a:pt x="1787102" y="351684"/>
                    <a:pt x="1794047" y="360059"/>
                    <a:pt x="1803400" y="364067"/>
                  </a:cubicBezTo>
                  <a:cubicBezTo>
                    <a:pt x="1814096" y="368651"/>
                    <a:pt x="1826078" y="369336"/>
                    <a:pt x="1837267" y="372533"/>
                  </a:cubicBezTo>
                  <a:cubicBezTo>
                    <a:pt x="1845848" y="374985"/>
                    <a:pt x="1853955" y="379064"/>
                    <a:pt x="1862667" y="381000"/>
                  </a:cubicBezTo>
                  <a:cubicBezTo>
                    <a:pt x="1921499" y="394074"/>
                    <a:pt x="1899148" y="383477"/>
                    <a:pt x="1947333" y="397933"/>
                  </a:cubicBezTo>
                  <a:cubicBezTo>
                    <a:pt x="1964430" y="403062"/>
                    <a:pt x="1981200" y="409223"/>
                    <a:pt x="1998133" y="414867"/>
                  </a:cubicBezTo>
                  <a:cubicBezTo>
                    <a:pt x="2006600" y="417689"/>
                    <a:pt x="2014875" y="421168"/>
                    <a:pt x="2023533" y="423333"/>
                  </a:cubicBezTo>
                  <a:cubicBezTo>
                    <a:pt x="2071361" y="435290"/>
                    <a:pt x="2045990" y="429518"/>
                    <a:pt x="2099733" y="440267"/>
                  </a:cubicBezTo>
                  <a:lnTo>
                    <a:pt x="2150533" y="474133"/>
                  </a:lnTo>
                  <a:cubicBezTo>
                    <a:pt x="2159000" y="479778"/>
                    <a:pt x="2166279" y="487849"/>
                    <a:pt x="2175933" y="491067"/>
                  </a:cubicBezTo>
                  <a:lnTo>
                    <a:pt x="2201333" y="499533"/>
                  </a:lnTo>
                  <a:cubicBezTo>
                    <a:pt x="2209800" y="505178"/>
                    <a:pt x="2217434" y="512334"/>
                    <a:pt x="2226733" y="516467"/>
                  </a:cubicBezTo>
                  <a:cubicBezTo>
                    <a:pt x="2243044" y="523716"/>
                    <a:pt x="2277533" y="533400"/>
                    <a:pt x="2277533" y="533400"/>
                  </a:cubicBezTo>
                  <a:cubicBezTo>
                    <a:pt x="2291644" y="530578"/>
                    <a:pt x="2306392" y="529986"/>
                    <a:pt x="2319867" y="524933"/>
                  </a:cubicBezTo>
                  <a:cubicBezTo>
                    <a:pt x="2351525" y="513061"/>
                    <a:pt x="2342431" y="501424"/>
                    <a:pt x="2370667" y="482600"/>
                  </a:cubicBezTo>
                  <a:cubicBezTo>
                    <a:pt x="2378093" y="477649"/>
                    <a:pt x="2387600" y="476955"/>
                    <a:pt x="2396067" y="474133"/>
                  </a:cubicBezTo>
                  <a:cubicBezTo>
                    <a:pt x="2404534" y="465666"/>
                    <a:pt x="2412016" y="456084"/>
                    <a:pt x="2421467" y="448733"/>
                  </a:cubicBezTo>
                  <a:cubicBezTo>
                    <a:pt x="2437531" y="436239"/>
                    <a:pt x="2457877" y="429258"/>
                    <a:pt x="2472267" y="414867"/>
                  </a:cubicBezTo>
                  <a:cubicBezTo>
                    <a:pt x="2477911" y="409222"/>
                    <a:pt x="2482060" y="401503"/>
                    <a:pt x="2489200" y="397933"/>
                  </a:cubicBezTo>
                  <a:cubicBezTo>
                    <a:pt x="2505165" y="389950"/>
                    <a:pt x="2525148" y="390901"/>
                    <a:pt x="2540000" y="381000"/>
                  </a:cubicBezTo>
                  <a:cubicBezTo>
                    <a:pt x="2548467" y="375356"/>
                    <a:pt x="2556101" y="368200"/>
                    <a:pt x="2565400" y="364067"/>
                  </a:cubicBezTo>
                  <a:cubicBezTo>
                    <a:pt x="2581711" y="356818"/>
                    <a:pt x="2616200" y="347133"/>
                    <a:pt x="2616200" y="347133"/>
                  </a:cubicBezTo>
                  <a:cubicBezTo>
                    <a:pt x="2676595" y="367265"/>
                    <a:pt x="2603579" y="338719"/>
                    <a:pt x="2667000" y="381000"/>
                  </a:cubicBezTo>
                  <a:cubicBezTo>
                    <a:pt x="2674426" y="385951"/>
                    <a:pt x="2684418" y="385476"/>
                    <a:pt x="2692400" y="389467"/>
                  </a:cubicBezTo>
                  <a:cubicBezTo>
                    <a:pt x="2701501" y="394018"/>
                    <a:pt x="2708501" y="402267"/>
                    <a:pt x="2717800" y="406400"/>
                  </a:cubicBezTo>
                  <a:cubicBezTo>
                    <a:pt x="2734111" y="413649"/>
                    <a:pt x="2751667" y="417689"/>
                    <a:pt x="2768600" y="423333"/>
                  </a:cubicBezTo>
                  <a:lnTo>
                    <a:pt x="2794000" y="431800"/>
                  </a:lnTo>
                  <a:cubicBezTo>
                    <a:pt x="2802467" y="434622"/>
                    <a:pt x="2810649" y="438517"/>
                    <a:pt x="2819400" y="440267"/>
                  </a:cubicBezTo>
                  <a:cubicBezTo>
                    <a:pt x="2848504" y="446087"/>
                    <a:pt x="2867696" y="449227"/>
                    <a:pt x="2895600" y="457200"/>
                  </a:cubicBezTo>
                  <a:cubicBezTo>
                    <a:pt x="2945255" y="471388"/>
                    <a:pt x="2896926" y="457863"/>
                    <a:pt x="2946400" y="482600"/>
                  </a:cubicBezTo>
                  <a:cubicBezTo>
                    <a:pt x="2954382" y="486591"/>
                    <a:pt x="2963818" y="487076"/>
                    <a:pt x="2971800" y="491067"/>
                  </a:cubicBezTo>
                  <a:cubicBezTo>
                    <a:pt x="2980901" y="495618"/>
                    <a:pt x="2988365" y="502952"/>
                    <a:pt x="2997200" y="508000"/>
                  </a:cubicBezTo>
                  <a:cubicBezTo>
                    <a:pt x="3023554" y="523059"/>
                    <a:pt x="3033961" y="523111"/>
                    <a:pt x="3056467" y="541867"/>
                  </a:cubicBezTo>
                  <a:cubicBezTo>
                    <a:pt x="3065665" y="549532"/>
                    <a:pt x="3072669" y="559602"/>
                    <a:pt x="3081867" y="567267"/>
                  </a:cubicBezTo>
                  <a:cubicBezTo>
                    <a:pt x="3089684" y="573781"/>
                    <a:pt x="3099450" y="577686"/>
                    <a:pt x="3107267" y="584200"/>
                  </a:cubicBezTo>
                  <a:cubicBezTo>
                    <a:pt x="3116465" y="591865"/>
                    <a:pt x="3123469" y="601935"/>
                    <a:pt x="3132667" y="609600"/>
                  </a:cubicBezTo>
                  <a:cubicBezTo>
                    <a:pt x="3140484" y="616114"/>
                    <a:pt x="3148966" y="621982"/>
                    <a:pt x="3158067" y="626533"/>
                  </a:cubicBezTo>
                  <a:cubicBezTo>
                    <a:pt x="3192702" y="643851"/>
                    <a:pt x="3176518" y="623627"/>
                    <a:pt x="3208867" y="651933"/>
                  </a:cubicBezTo>
                  <a:cubicBezTo>
                    <a:pt x="3223886" y="665074"/>
                    <a:pt x="3240130" y="677662"/>
                    <a:pt x="3251200" y="694267"/>
                  </a:cubicBezTo>
                  <a:cubicBezTo>
                    <a:pt x="3256844" y="702734"/>
                    <a:pt x="3260475" y="712966"/>
                    <a:pt x="3268133" y="719667"/>
                  </a:cubicBezTo>
                  <a:cubicBezTo>
                    <a:pt x="3303963" y="751018"/>
                    <a:pt x="3309448" y="750371"/>
                    <a:pt x="3344333" y="762000"/>
                  </a:cubicBezTo>
                  <a:cubicBezTo>
                    <a:pt x="3355622" y="759178"/>
                    <a:pt x="3367011" y="756730"/>
                    <a:pt x="3378200" y="753533"/>
                  </a:cubicBezTo>
                  <a:cubicBezTo>
                    <a:pt x="3463226" y="729241"/>
                    <a:pt x="3331592" y="763070"/>
                    <a:pt x="3437467" y="736600"/>
                  </a:cubicBezTo>
                  <a:cubicBezTo>
                    <a:pt x="3485445" y="739422"/>
                    <a:pt x="3533537" y="740716"/>
                    <a:pt x="3581400" y="745067"/>
                  </a:cubicBezTo>
                  <a:cubicBezTo>
                    <a:pt x="3595731" y="746370"/>
                    <a:pt x="3609357" y="752880"/>
                    <a:pt x="3623733" y="753533"/>
                  </a:cubicBezTo>
                  <a:cubicBezTo>
                    <a:pt x="3733722" y="758532"/>
                    <a:pt x="3843866" y="759178"/>
                    <a:pt x="3953933" y="762000"/>
                  </a:cubicBezTo>
                  <a:cubicBezTo>
                    <a:pt x="3979333" y="764822"/>
                    <a:pt x="4004874" y="766581"/>
                    <a:pt x="4030133" y="770467"/>
                  </a:cubicBezTo>
                  <a:cubicBezTo>
                    <a:pt x="4037975" y="771673"/>
                    <a:pt x="4079562" y="782481"/>
                    <a:pt x="4089400" y="787400"/>
                  </a:cubicBezTo>
                  <a:cubicBezTo>
                    <a:pt x="4098501" y="791951"/>
                    <a:pt x="4105699" y="799782"/>
                    <a:pt x="4114800" y="804333"/>
                  </a:cubicBezTo>
                  <a:cubicBezTo>
                    <a:pt x="4122782" y="808324"/>
                    <a:pt x="4132398" y="808466"/>
                    <a:pt x="4140200" y="812800"/>
                  </a:cubicBezTo>
                  <a:cubicBezTo>
                    <a:pt x="4157990" y="822684"/>
                    <a:pt x="4174067" y="835378"/>
                    <a:pt x="4191000" y="846667"/>
                  </a:cubicBezTo>
                  <a:lnTo>
                    <a:pt x="4216400" y="863600"/>
                  </a:lnTo>
                  <a:cubicBezTo>
                    <a:pt x="4224867" y="869244"/>
                    <a:pt x="4232147" y="877315"/>
                    <a:pt x="4241800" y="880533"/>
                  </a:cubicBezTo>
                  <a:lnTo>
                    <a:pt x="4292600" y="897467"/>
                  </a:lnTo>
                  <a:cubicBezTo>
                    <a:pt x="4318000" y="894645"/>
                    <a:pt x="4343468" y="892378"/>
                    <a:pt x="4368800" y="889000"/>
                  </a:cubicBezTo>
                  <a:cubicBezTo>
                    <a:pt x="4385816" y="886731"/>
                    <a:pt x="4402566" y="882662"/>
                    <a:pt x="4419600" y="880533"/>
                  </a:cubicBezTo>
                  <a:cubicBezTo>
                    <a:pt x="4447744" y="877015"/>
                    <a:pt x="4476045" y="874889"/>
                    <a:pt x="4504267" y="872067"/>
                  </a:cubicBezTo>
                  <a:cubicBezTo>
                    <a:pt x="4589601" y="843621"/>
                    <a:pt x="4457259" y="887015"/>
                    <a:pt x="4563533" y="855133"/>
                  </a:cubicBezTo>
                  <a:cubicBezTo>
                    <a:pt x="4580629" y="850004"/>
                    <a:pt x="4597400" y="843844"/>
                    <a:pt x="4614333" y="838200"/>
                  </a:cubicBezTo>
                  <a:lnTo>
                    <a:pt x="4639733" y="829733"/>
                  </a:lnTo>
                  <a:cubicBezTo>
                    <a:pt x="4675421" y="838655"/>
                    <a:pt x="4678683" y="834816"/>
                    <a:pt x="4707467" y="863600"/>
                  </a:cubicBezTo>
                  <a:cubicBezTo>
                    <a:pt x="4714662" y="870795"/>
                    <a:pt x="4717205" y="881805"/>
                    <a:pt x="4724400" y="889000"/>
                  </a:cubicBezTo>
                  <a:cubicBezTo>
                    <a:pt x="4731595" y="896195"/>
                    <a:pt x="4741854" y="899576"/>
                    <a:pt x="4749800" y="905933"/>
                  </a:cubicBezTo>
                  <a:cubicBezTo>
                    <a:pt x="4756033" y="910920"/>
                    <a:pt x="4761089" y="917222"/>
                    <a:pt x="4766733" y="922867"/>
                  </a:cubicBezTo>
                  <a:cubicBezTo>
                    <a:pt x="4775675" y="949693"/>
                    <a:pt x="4773377" y="950222"/>
                    <a:pt x="4792133" y="973667"/>
                  </a:cubicBezTo>
                  <a:cubicBezTo>
                    <a:pt x="4797120" y="979900"/>
                    <a:pt x="4804277" y="984214"/>
                    <a:pt x="4809067" y="990600"/>
                  </a:cubicBezTo>
                  <a:cubicBezTo>
                    <a:pt x="4821278" y="1006881"/>
                    <a:pt x="4831644" y="1024467"/>
                    <a:pt x="4842933" y="1041400"/>
                  </a:cubicBezTo>
                  <a:cubicBezTo>
                    <a:pt x="4848578" y="1049867"/>
                    <a:pt x="4851400" y="1061156"/>
                    <a:pt x="4859867" y="1066800"/>
                  </a:cubicBezTo>
                  <a:cubicBezTo>
                    <a:pt x="4868334" y="1072444"/>
                    <a:pt x="4877609" y="1077032"/>
                    <a:pt x="4885267" y="1083733"/>
                  </a:cubicBezTo>
                  <a:cubicBezTo>
                    <a:pt x="4945941" y="1136823"/>
                    <a:pt x="4902343" y="1119753"/>
                    <a:pt x="4961467" y="1134533"/>
                  </a:cubicBezTo>
                  <a:cubicBezTo>
                    <a:pt x="4986867" y="1131711"/>
                    <a:pt x="5012458" y="1130268"/>
                    <a:pt x="5037667" y="1126067"/>
                  </a:cubicBezTo>
                  <a:cubicBezTo>
                    <a:pt x="5046470" y="1124600"/>
                    <a:pt x="5054278" y="1119151"/>
                    <a:pt x="5063067" y="1117600"/>
                  </a:cubicBezTo>
                  <a:cubicBezTo>
                    <a:pt x="5102372" y="1110664"/>
                    <a:pt x="5142089" y="1106311"/>
                    <a:pt x="5181600" y="1100667"/>
                  </a:cubicBezTo>
                  <a:lnTo>
                    <a:pt x="5181600" y="1100667"/>
                  </a:lnTo>
                  <a:cubicBezTo>
                    <a:pt x="5229025" y="1095397"/>
                    <a:pt x="5256997" y="1094517"/>
                    <a:pt x="5300133" y="1083733"/>
                  </a:cubicBezTo>
                  <a:cubicBezTo>
                    <a:pt x="5308791" y="1081569"/>
                    <a:pt x="5316875" y="1077431"/>
                    <a:pt x="5325533" y="1075267"/>
                  </a:cubicBezTo>
                  <a:cubicBezTo>
                    <a:pt x="5339494" y="1071777"/>
                    <a:pt x="5353845" y="1070036"/>
                    <a:pt x="5367867" y="1066800"/>
                  </a:cubicBezTo>
                  <a:cubicBezTo>
                    <a:pt x="5390544" y="1061567"/>
                    <a:pt x="5413022" y="1055511"/>
                    <a:pt x="5435600" y="1049867"/>
                  </a:cubicBezTo>
                  <a:cubicBezTo>
                    <a:pt x="5446889" y="1047045"/>
                    <a:pt x="5457989" y="1043313"/>
                    <a:pt x="5469467" y="1041400"/>
                  </a:cubicBezTo>
                  <a:lnTo>
                    <a:pt x="5520267" y="1032933"/>
                  </a:lnTo>
                  <a:cubicBezTo>
                    <a:pt x="5593400" y="1038559"/>
                    <a:pt x="5660438" y="1040459"/>
                    <a:pt x="5731933" y="1058333"/>
                  </a:cubicBezTo>
                  <a:cubicBezTo>
                    <a:pt x="5743222" y="1061155"/>
                    <a:pt x="5754654" y="1063456"/>
                    <a:pt x="5765800" y="1066800"/>
                  </a:cubicBezTo>
                  <a:cubicBezTo>
                    <a:pt x="5782897" y="1071929"/>
                    <a:pt x="5799667" y="1078089"/>
                    <a:pt x="5816600" y="1083733"/>
                  </a:cubicBezTo>
                  <a:lnTo>
                    <a:pt x="5867400" y="1100667"/>
                  </a:lnTo>
                  <a:cubicBezTo>
                    <a:pt x="5875867" y="1103489"/>
                    <a:pt x="5883944" y="1108026"/>
                    <a:pt x="5892800" y="1109133"/>
                  </a:cubicBezTo>
                  <a:lnTo>
                    <a:pt x="5960533" y="1117600"/>
                  </a:lnTo>
                  <a:cubicBezTo>
                    <a:pt x="5977527" y="1120028"/>
                    <a:pt x="5994251" y="1124359"/>
                    <a:pt x="6011333" y="1126067"/>
                  </a:cubicBezTo>
                  <a:cubicBezTo>
                    <a:pt x="6050748" y="1130008"/>
                    <a:pt x="6090356" y="1131711"/>
                    <a:pt x="6129867" y="1134533"/>
                  </a:cubicBezTo>
                  <a:cubicBezTo>
                    <a:pt x="6146800" y="1137355"/>
                    <a:pt x="6163673" y="1140572"/>
                    <a:pt x="6180667" y="1143000"/>
                  </a:cubicBezTo>
                  <a:cubicBezTo>
                    <a:pt x="6329063" y="1164200"/>
                    <a:pt x="6177950" y="1139726"/>
                    <a:pt x="6299200" y="1159933"/>
                  </a:cubicBezTo>
                  <a:cubicBezTo>
                    <a:pt x="6316133" y="1165578"/>
                    <a:pt x="6335148" y="1166966"/>
                    <a:pt x="6350000" y="1176867"/>
                  </a:cubicBezTo>
                  <a:cubicBezTo>
                    <a:pt x="6358467" y="1182511"/>
                    <a:pt x="6366101" y="1189667"/>
                    <a:pt x="6375400" y="1193800"/>
                  </a:cubicBezTo>
                  <a:cubicBezTo>
                    <a:pt x="6391711" y="1201049"/>
                    <a:pt x="6409267" y="1205089"/>
                    <a:pt x="6426200" y="1210733"/>
                  </a:cubicBezTo>
                  <a:cubicBezTo>
                    <a:pt x="6487097" y="1231032"/>
                    <a:pt x="6411053" y="1206406"/>
                    <a:pt x="6485467" y="1227667"/>
                  </a:cubicBezTo>
                  <a:cubicBezTo>
                    <a:pt x="6523115" y="1238423"/>
                    <a:pt x="6500633" y="1235780"/>
                    <a:pt x="6544733" y="1244600"/>
                  </a:cubicBezTo>
                  <a:cubicBezTo>
                    <a:pt x="6561567" y="1247967"/>
                    <a:pt x="6578600" y="1250245"/>
                    <a:pt x="6595533" y="1253067"/>
                  </a:cubicBezTo>
                  <a:cubicBezTo>
                    <a:pt x="6843287" y="1234008"/>
                    <a:pt x="6541056" y="1253067"/>
                    <a:pt x="6934200" y="1253067"/>
                  </a:cubicBezTo>
                  <a:cubicBezTo>
                    <a:pt x="7013273" y="1253067"/>
                    <a:pt x="7092245" y="1247422"/>
                    <a:pt x="7171267" y="1244600"/>
                  </a:cubicBezTo>
                  <a:cubicBezTo>
                    <a:pt x="7191022" y="1247422"/>
                    <a:pt x="7210965" y="1249153"/>
                    <a:pt x="7230533" y="1253067"/>
                  </a:cubicBezTo>
                  <a:cubicBezTo>
                    <a:pt x="7331165" y="1273193"/>
                    <a:pt x="7163577" y="1248963"/>
                    <a:pt x="7289800" y="1270000"/>
                  </a:cubicBezTo>
                  <a:cubicBezTo>
                    <a:pt x="7329169" y="1276562"/>
                    <a:pt x="7368822" y="1281289"/>
                    <a:pt x="7408333" y="1286933"/>
                  </a:cubicBezTo>
                  <a:cubicBezTo>
                    <a:pt x="7428089" y="1289755"/>
                    <a:pt x="7447713" y="1293743"/>
                    <a:pt x="7467600" y="1295400"/>
                  </a:cubicBezTo>
                  <a:lnTo>
                    <a:pt x="7569200" y="1303867"/>
                  </a:lnTo>
                  <a:cubicBezTo>
                    <a:pt x="7580489" y="1306689"/>
                    <a:pt x="7591878" y="1309136"/>
                    <a:pt x="7603067" y="1312333"/>
                  </a:cubicBezTo>
                  <a:cubicBezTo>
                    <a:pt x="7611648" y="1314785"/>
                    <a:pt x="7619771" y="1318793"/>
                    <a:pt x="7628467" y="1320800"/>
                  </a:cubicBezTo>
                  <a:cubicBezTo>
                    <a:pt x="7656511" y="1327272"/>
                    <a:pt x="7685829" y="1328631"/>
                    <a:pt x="7713133" y="1337733"/>
                  </a:cubicBezTo>
                  <a:cubicBezTo>
                    <a:pt x="7730066" y="1343378"/>
                    <a:pt x="7749081" y="1344766"/>
                    <a:pt x="7763933" y="1354667"/>
                  </a:cubicBezTo>
                  <a:cubicBezTo>
                    <a:pt x="7796759" y="1376550"/>
                    <a:pt x="7779680" y="1368382"/>
                    <a:pt x="7814733" y="1380067"/>
                  </a:cubicBezTo>
                  <a:cubicBezTo>
                    <a:pt x="7919203" y="1484535"/>
                    <a:pt x="7812448" y="1383317"/>
                    <a:pt x="7882467" y="1439333"/>
                  </a:cubicBezTo>
                  <a:cubicBezTo>
                    <a:pt x="7888700" y="1444320"/>
                    <a:pt x="7891498" y="1455138"/>
                    <a:pt x="7899400" y="1456267"/>
                  </a:cubicBezTo>
                  <a:cubicBezTo>
                    <a:pt x="7932926" y="1461057"/>
                    <a:pt x="7967133" y="1456267"/>
                    <a:pt x="8001000" y="1456267"/>
                  </a:cubicBez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 name="テキスト ボックス 13">
            <a:extLst>
              <a:ext uri="{FF2B5EF4-FFF2-40B4-BE49-F238E27FC236}">
                <a16:creationId xmlns:a16="http://schemas.microsoft.com/office/drawing/2014/main" id="{550BA8D8-D787-0E4F-9E1D-E495E87C8790}"/>
              </a:ext>
            </a:extLst>
          </p:cNvPr>
          <p:cNvSpPr txBox="1"/>
          <p:nvPr/>
        </p:nvSpPr>
        <p:spPr>
          <a:xfrm>
            <a:off x="723830" y="266699"/>
            <a:ext cx="7696338" cy="1077218"/>
          </a:xfrm>
          <a:prstGeom prst="rect">
            <a:avLst/>
          </a:prstGeom>
          <a:solidFill>
            <a:schemeClr val="accent4">
              <a:lumMod val="20000"/>
              <a:lumOff val="80000"/>
            </a:schemeClr>
          </a:solidFill>
          <a:ln>
            <a:solidFill>
              <a:srgbClr val="0432FF"/>
            </a:solidFill>
          </a:ln>
        </p:spPr>
        <p:txBody>
          <a:bodyPr wrap="none" rtlCol="0">
            <a:spAutoFit/>
          </a:bodyPr>
          <a:lstStyle/>
          <a:p>
            <a:pPr algn="ctr"/>
            <a:r>
              <a:rPr kumimoji="1" lang="ja-JP" altLang="en-US" sz="3200">
                <a:latin typeface="Hiragino Maru Gothic Pro W4" panose="020F0400000000000000" pitchFamily="34" charset="-128"/>
                <a:ea typeface="Hiragino Maru Gothic Pro W4" panose="020F0400000000000000" pitchFamily="34" charset="-128"/>
              </a:rPr>
              <a:t>実は</a:t>
            </a:r>
            <a:r>
              <a:rPr kumimoji="1" lang="en-US" altLang="ja-JP" sz="3200" dirty="0">
                <a:latin typeface="Hiragino Maru Gothic Pro W4" panose="020F0400000000000000" pitchFamily="34" charset="-128"/>
                <a:ea typeface="Hiragino Maru Gothic Pro W4" panose="020F0400000000000000" pitchFamily="34" charset="-128"/>
              </a:rPr>
              <a:t>30</a:t>
            </a:r>
            <a:r>
              <a:rPr lang="ja-JP" altLang="en-US" sz="3200">
                <a:latin typeface="Hiragino Maru Gothic Pro W4" panose="020F0400000000000000" pitchFamily="34" charset="-128"/>
                <a:ea typeface="Hiragino Maru Gothic Pro W4" panose="020F0400000000000000" pitchFamily="34" charset="-128"/>
              </a:rPr>
              <a:t>才</a:t>
            </a:r>
            <a:r>
              <a:rPr lang="en-US" altLang="ja-JP" sz="3200" dirty="0">
                <a:latin typeface="Hiragino Maru Gothic Pro W4" panose="020F0400000000000000" pitchFamily="34" charset="-128"/>
                <a:ea typeface="Hiragino Maru Gothic Pro W4" panose="020F0400000000000000" pitchFamily="34" charset="-128"/>
              </a:rPr>
              <a:t>〜49</a:t>
            </a:r>
            <a:r>
              <a:rPr lang="ja-JP" altLang="en-US" sz="3200">
                <a:latin typeface="Hiragino Maru Gothic Pro W4" panose="020F0400000000000000" pitchFamily="34" charset="-128"/>
                <a:ea typeface="Hiragino Maru Gothic Pro W4" panose="020F0400000000000000" pitchFamily="34" charset="-128"/>
              </a:rPr>
              <a:t>才</a:t>
            </a:r>
            <a:r>
              <a:rPr kumimoji="1" lang="ja-JP" altLang="en-US" sz="3200">
                <a:latin typeface="Hiragino Maru Gothic Pro W4" panose="020F0400000000000000" pitchFamily="34" charset="-128"/>
                <a:ea typeface="Hiragino Maru Gothic Pro W4" panose="020F0400000000000000" pitchFamily="34" charset="-128"/>
              </a:rPr>
              <a:t>の人（両親の世代）が</a:t>
            </a:r>
            <a:endParaRPr kumimoji="1" lang="en-US" altLang="ja-JP" sz="3200" dirty="0">
              <a:latin typeface="Hiragino Maru Gothic Pro W4" panose="020F0400000000000000" pitchFamily="34" charset="-128"/>
              <a:ea typeface="Hiragino Maru Gothic Pro W4" panose="020F0400000000000000" pitchFamily="34" charset="-128"/>
            </a:endParaRPr>
          </a:p>
          <a:p>
            <a:pPr algn="ctr"/>
            <a:r>
              <a:rPr kumimoji="1" lang="ja-JP" altLang="en-US" sz="3200">
                <a:latin typeface="Hiragino Maru Gothic Pro W4" panose="020F0400000000000000" pitchFamily="34" charset="-128"/>
                <a:ea typeface="Hiragino Maru Gothic Pro W4" panose="020F0400000000000000" pitchFamily="34" charset="-128"/>
              </a:rPr>
              <a:t>一番吸っている。</a:t>
            </a:r>
          </a:p>
        </p:txBody>
      </p:sp>
      <p:sp>
        <p:nvSpPr>
          <p:cNvPr id="4" name="テキスト ボックス 3">
            <a:extLst>
              <a:ext uri="{FF2B5EF4-FFF2-40B4-BE49-F238E27FC236}">
                <a16:creationId xmlns:a16="http://schemas.microsoft.com/office/drawing/2014/main" id="{4952E8D5-453B-1548-B033-CAE6161A28E8}"/>
              </a:ext>
            </a:extLst>
          </p:cNvPr>
          <p:cNvSpPr txBox="1"/>
          <p:nvPr/>
        </p:nvSpPr>
        <p:spPr>
          <a:xfrm>
            <a:off x="5852386" y="1648471"/>
            <a:ext cx="2646878" cy="1077218"/>
          </a:xfrm>
          <a:prstGeom prst="rect">
            <a:avLst/>
          </a:prstGeom>
          <a:solidFill>
            <a:schemeClr val="bg1"/>
          </a:solidFill>
        </p:spPr>
        <p:txBody>
          <a:bodyPr wrap="none" rtlCol="0">
            <a:spAutoFit/>
          </a:bodyPr>
          <a:lstStyle/>
          <a:p>
            <a:r>
              <a:rPr kumimoji="1" lang="ja-JP" altLang="en-US" sz="3200">
                <a:latin typeface="Hiragino Maru Gothic Pro W4" panose="020F0400000000000000" pitchFamily="34" charset="-128"/>
                <a:ea typeface="Hiragino Maru Gothic Pro W4" panose="020F0400000000000000" pitchFamily="34" charset="-128"/>
              </a:rPr>
              <a:t>男性成人の</a:t>
            </a:r>
            <a:endParaRPr kumimoji="1" lang="en-US" altLang="ja-JP" sz="3200" dirty="0">
              <a:latin typeface="Hiragino Maru Gothic Pro W4" panose="020F0400000000000000" pitchFamily="34" charset="-128"/>
              <a:ea typeface="Hiragino Maru Gothic Pro W4" panose="020F0400000000000000" pitchFamily="34" charset="-128"/>
            </a:endParaRPr>
          </a:p>
          <a:p>
            <a:r>
              <a:rPr kumimoji="1" lang="ja-JP" altLang="en-US" sz="3200">
                <a:latin typeface="Hiragino Maru Gothic Pro W4" panose="020F0400000000000000" pitchFamily="34" charset="-128"/>
                <a:ea typeface="Hiragino Maru Gothic Pro W4" panose="020F0400000000000000" pitchFamily="34" charset="-128"/>
              </a:rPr>
              <a:t>喫煙率の推移</a:t>
            </a:r>
          </a:p>
        </p:txBody>
      </p:sp>
    </p:spTree>
    <p:extLst>
      <p:ext uri="{BB962C8B-B14F-4D97-AF65-F5344CB8AC3E}">
        <p14:creationId xmlns:p14="http://schemas.microsoft.com/office/powerpoint/2010/main" val="3258633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27694DC4-618D-DA47-9F1E-E8928DC95BCD}"/>
              </a:ext>
            </a:extLst>
          </p:cNvPr>
          <p:cNvGrpSpPr/>
          <p:nvPr/>
        </p:nvGrpSpPr>
        <p:grpSpPr>
          <a:xfrm>
            <a:off x="0" y="3386131"/>
            <a:ext cx="4050113" cy="3010920"/>
            <a:chOff x="125849" y="2204156"/>
            <a:chExt cx="3826217" cy="2803693"/>
          </a:xfrm>
        </p:grpSpPr>
        <p:pic>
          <p:nvPicPr>
            <p:cNvPr id="7" name="図 6" descr="テキスト&#10;&#10;自動的に生成された説明">
              <a:extLst>
                <a:ext uri="{FF2B5EF4-FFF2-40B4-BE49-F238E27FC236}">
                  <a16:creationId xmlns:a16="http://schemas.microsoft.com/office/drawing/2014/main" id="{13240D48-A56D-8448-8273-EA674C8EAA93}"/>
                </a:ext>
              </a:extLst>
            </p:cNvPr>
            <p:cNvPicPr>
              <a:picLocks noChangeAspect="1"/>
            </p:cNvPicPr>
            <p:nvPr/>
          </p:nvPicPr>
          <p:blipFill>
            <a:blip r:embed="rId3"/>
            <a:stretch>
              <a:fillRect/>
            </a:stretch>
          </p:blipFill>
          <p:spPr>
            <a:xfrm>
              <a:off x="125849" y="2204156"/>
              <a:ext cx="3826217" cy="2803693"/>
            </a:xfrm>
            <a:prstGeom prst="rect">
              <a:avLst/>
            </a:prstGeom>
          </p:spPr>
        </p:pic>
        <p:sp>
          <p:nvSpPr>
            <p:cNvPr id="9" name="正方形/長方形 8">
              <a:extLst>
                <a:ext uri="{FF2B5EF4-FFF2-40B4-BE49-F238E27FC236}">
                  <a16:creationId xmlns:a16="http://schemas.microsoft.com/office/drawing/2014/main" id="{B67FEA08-4B99-C840-A1B4-3177293DD5CE}"/>
                </a:ext>
              </a:extLst>
            </p:cNvPr>
            <p:cNvSpPr/>
            <p:nvPr/>
          </p:nvSpPr>
          <p:spPr>
            <a:xfrm>
              <a:off x="1309511" y="4278489"/>
              <a:ext cx="2088445" cy="225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 name="グループ化 10">
            <a:extLst>
              <a:ext uri="{FF2B5EF4-FFF2-40B4-BE49-F238E27FC236}">
                <a16:creationId xmlns:a16="http://schemas.microsoft.com/office/drawing/2014/main" id="{58A6369F-9813-D041-9576-3421702377B7}"/>
              </a:ext>
            </a:extLst>
          </p:cNvPr>
          <p:cNvGrpSpPr/>
          <p:nvPr/>
        </p:nvGrpSpPr>
        <p:grpSpPr>
          <a:xfrm>
            <a:off x="500063" y="460949"/>
            <a:ext cx="4572000" cy="2191986"/>
            <a:chOff x="331804" y="476856"/>
            <a:chExt cx="3410541" cy="2191986"/>
          </a:xfrm>
        </p:grpSpPr>
        <p:sp>
          <p:nvSpPr>
            <p:cNvPr id="12" name="Rectangle 2">
              <a:extLst>
                <a:ext uri="{FF2B5EF4-FFF2-40B4-BE49-F238E27FC236}">
                  <a16:creationId xmlns:a16="http://schemas.microsoft.com/office/drawing/2014/main" id="{1261C803-B8BD-2B44-8908-E83255D5DD9A}"/>
                </a:ext>
              </a:extLst>
            </p:cNvPr>
            <p:cNvSpPr txBox="1">
              <a:spLocks noChangeArrowheads="1"/>
            </p:cNvSpPr>
            <p:nvPr/>
          </p:nvSpPr>
          <p:spPr>
            <a:xfrm>
              <a:off x="331804" y="476856"/>
              <a:ext cx="2819400" cy="2191986"/>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5000" b="1">
                  <a:latin typeface="Hiragino Maru Gothic Pro W4" panose="020F0400000000000000" pitchFamily="34" charset="-128"/>
                  <a:ea typeface="Hiragino Maru Gothic Pro W4" panose="020F0400000000000000" pitchFamily="34" charset="-128"/>
                </a:rPr>
                <a:t>タバコは</a:t>
              </a:r>
              <a:br>
                <a:rPr lang="ja-JP" altLang="en-US" b="1">
                  <a:latin typeface="Hiragino Maru Gothic Pro W4" panose="020F0400000000000000" pitchFamily="34" charset="-128"/>
                  <a:ea typeface="Hiragino Maru Gothic Pro W4" panose="020F0400000000000000" pitchFamily="34" charset="-128"/>
                </a:rPr>
              </a:br>
              <a:r>
                <a:rPr lang="ja-JP" altLang="en-US" sz="5000" b="1">
                  <a:latin typeface="Hiragino Maru Gothic Pro W4" panose="020F0400000000000000" pitchFamily="34" charset="-128"/>
                  <a:ea typeface="Hiragino Maru Gothic Pro W4" panose="020F0400000000000000" pitchFamily="34" charset="-128"/>
                </a:rPr>
                <a:t>毒の缶詰！</a:t>
              </a:r>
            </a:p>
          </p:txBody>
        </p:sp>
        <p:sp>
          <p:nvSpPr>
            <p:cNvPr id="13" name="テキスト ボックス 12">
              <a:extLst>
                <a:ext uri="{FF2B5EF4-FFF2-40B4-BE49-F238E27FC236}">
                  <a16:creationId xmlns:a16="http://schemas.microsoft.com/office/drawing/2014/main" id="{DC3C5BAA-C792-9945-B2ED-A26F1B571C14}"/>
                </a:ext>
              </a:extLst>
            </p:cNvPr>
            <p:cNvSpPr txBox="1">
              <a:spLocks noChangeArrowheads="1"/>
            </p:cNvSpPr>
            <p:nvPr/>
          </p:nvSpPr>
          <p:spPr bwMode="auto">
            <a:xfrm>
              <a:off x="444474" y="1579919"/>
              <a:ext cx="1152525" cy="307975"/>
            </a:xfrm>
            <a:prstGeom prst="rect">
              <a:avLst/>
            </a:prstGeom>
            <a:noFill/>
            <a:ln w="9525">
              <a:noFill/>
              <a:miter lim="800000"/>
              <a:headEnd/>
              <a:tailEnd/>
            </a:ln>
          </p:spPr>
          <p:txBody>
            <a:bodyPr>
              <a:spAutoFit/>
            </a:bodyPr>
            <a:lstStyle/>
            <a:p>
              <a:r>
                <a:rPr lang="ja-JP" altLang="en-US" sz="1400" b="1">
                  <a:latin typeface="Hiragino Maru Gothic Pro W4" panose="020F0400000000000000" pitchFamily="34" charset="-128"/>
                  <a:ea typeface="Hiragino Maru Gothic Pro W4" panose="020F0400000000000000" pitchFamily="34" charset="-128"/>
                </a:rPr>
                <a:t>どく</a:t>
              </a:r>
            </a:p>
          </p:txBody>
        </p:sp>
        <p:sp>
          <p:nvSpPr>
            <p:cNvPr id="14" name="テキスト ボックス 13">
              <a:extLst>
                <a:ext uri="{FF2B5EF4-FFF2-40B4-BE49-F238E27FC236}">
                  <a16:creationId xmlns:a16="http://schemas.microsoft.com/office/drawing/2014/main" id="{8BC8A4CE-D655-7643-8C83-E50C772AE7A7}"/>
                </a:ext>
              </a:extLst>
            </p:cNvPr>
            <p:cNvSpPr txBox="1">
              <a:spLocks noChangeArrowheads="1"/>
            </p:cNvSpPr>
            <p:nvPr/>
          </p:nvSpPr>
          <p:spPr bwMode="auto">
            <a:xfrm>
              <a:off x="1510320" y="1579919"/>
              <a:ext cx="2232025" cy="307975"/>
            </a:xfrm>
            <a:prstGeom prst="rect">
              <a:avLst/>
            </a:prstGeom>
            <a:noFill/>
            <a:ln w="9525">
              <a:noFill/>
              <a:miter lim="800000"/>
              <a:headEnd/>
              <a:tailEnd/>
            </a:ln>
          </p:spPr>
          <p:txBody>
            <a:bodyPr>
              <a:spAutoFit/>
            </a:bodyPr>
            <a:lstStyle/>
            <a:p>
              <a:r>
                <a:rPr lang="ja-JP" altLang="en-US" sz="1400" b="1">
                  <a:latin typeface="Hiragino Maru Gothic Pro W4" panose="020F0400000000000000" pitchFamily="34" charset="-128"/>
                  <a:ea typeface="Hiragino Maru Gothic Pro W4" panose="020F0400000000000000" pitchFamily="34" charset="-128"/>
                </a:rPr>
                <a:t> か ん  づ め</a:t>
              </a:r>
            </a:p>
          </p:txBody>
        </p:sp>
      </p:grpSp>
      <p:grpSp>
        <p:nvGrpSpPr>
          <p:cNvPr id="25" name="グループ化 24">
            <a:extLst>
              <a:ext uri="{FF2B5EF4-FFF2-40B4-BE49-F238E27FC236}">
                <a16:creationId xmlns:a16="http://schemas.microsoft.com/office/drawing/2014/main" id="{8658F433-1518-7849-970A-ACE1ED41DF91}"/>
              </a:ext>
            </a:extLst>
          </p:cNvPr>
          <p:cNvGrpSpPr/>
          <p:nvPr/>
        </p:nvGrpSpPr>
        <p:grpSpPr>
          <a:xfrm>
            <a:off x="4050112" y="0"/>
            <a:ext cx="5093888" cy="6860996"/>
            <a:chOff x="4050112" y="1"/>
            <a:chExt cx="5093888" cy="6860996"/>
          </a:xfrm>
        </p:grpSpPr>
        <p:pic>
          <p:nvPicPr>
            <p:cNvPr id="8" name="Picture 8">
              <a:extLst>
                <a:ext uri="{FF2B5EF4-FFF2-40B4-BE49-F238E27FC236}">
                  <a16:creationId xmlns:a16="http://schemas.microsoft.com/office/drawing/2014/main" id="{18D75B7C-B5E4-4643-99DB-2AC694A255DF}"/>
                </a:ext>
              </a:extLst>
            </p:cNvPr>
            <p:cNvPicPr>
              <a:picLocks noChangeAspect="1" noChangeArrowheads="1"/>
            </p:cNvPicPr>
            <p:nvPr/>
          </p:nvPicPr>
          <p:blipFill>
            <a:blip r:embed="rId4" cstate="print"/>
            <a:srcRect/>
            <a:stretch>
              <a:fillRect/>
            </a:stretch>
          </p:blipFill>
          <p:spPr>
            <a:xfrm>
              <a:off x="4050112" y="1"/>
              <a:ext cx="5093888" cy="6860996"/>
            </a:xfrm>
            <a:prstGeom prst="rect">
              <a:avLst/>
            </a:prstGeom>
          </p:spPr>
        </p:pic>
        <p:sp>
          <p:nvSpPr>
            <p:cNvPr id="2" name="テキスト ボックス 1">
              <a:extLst>
                <a:ext uri="{FF2B5EF4-FFF2-40B4-BE49-F238E27FC236}">
                  <a16:creationId xmlns:a16="http://schemas.microsoft.com/office/drawing/2014/main" id="{CFFAD78A-B295-2F4E-8B52-3B3DD12D8FF3}"/>
                </a:ext>
              </a:extLst>
            </p:cNvPr>
            <p:cNvSpPr txBox="1"/>
            <p:nvPr/>
          </p:nvSpPr>
          <p:spPr>
            <a:xfrm>
              <a:off x="4495369" y="1026664"/>
              <a:ext cx="1702953" cy="892552"/>
            </a:xfrm>
            <a:prstGeom prst="rect">
              <a:avLst/>
            </a:prstGeom>
            <a:solidFill>
              <a:schemeClr val="bg1"/>
            </a:solidFill>
          </p:spPr>
          <p:txBody>
            <a:bodyPr wrap="square" rtlCol="0">
              <a:spAutoFit/>
            </a:bodyPr>
            <a:lstStyle/>
            <a:p>
              <a:pPr algn="ctr"/>
              <a:r>
                <a:rPr kumimoji="1" lang="ja-JP" altLang="en-US" sz="2600" b="1">
                  <a:latin typeface="Hiragino Maru Gothic Pro W4" panose="020F0400000000000000" pitchFamily="34" charset="-128"/>
                  <a:ea typeface="Hiragino Maru Gothic Pro W4" panose="020F0400000000000000" pitchFamily="34" charset="-128"/>
                </a:rPr>
                <a:t>ニコチン</a:t>
              </a:r>
              <a:endParaRPr kumimoji="1" lang="en-US" altLang="ja-JP" sz="2600" b="1" dirty="0">
                <a:latin typeface="Hiragino Maru Gothic Pro W4" panose="020F0400000000000000" pitchFamily="34" charset="-128"/>
                <a:ea typeface="Hiragino Maru Gothic Pro W4" panose="020F0400000000000000" pitchFamily="34" charset="-128"/>
              </a:endParaRPr>
            </a:p>
            <a:p>
              <a:pPr algn="ctr"/>
              <a:r>
                <a:rPr kumimoji="1" lang="ja-JP" altLang="en-US" sz="2600" b="1">
                  <a:latin typeface="Hiragino Maru Gothic Pro W4" panose="020F0400000000000000" pitchFamily="34" charset="-128"/>
                  <a:ea typeface="Hiragino Maru Gothic Pro W4" panose="020F0400000000000000" pitchFamily="34" charset="-128"/>
                </a:rPr>
                <a:t>（猛毒）</a:t>
              </a:r>
            </a:p>
          </p:txBody>
        </p:sp>
        <p:sp>
          <p:nvSpPr>
            <p:cNvPr id="15" name="テキスト ボックス 14">
              <a:extLst>
                <a:ext uri="{FF2B5EF4-FFF2-40B4-BE49-F238E27FC236}">
                  <a16:creationId xmlns:a16="http://schemas.microsoft.com/office/drawing/2014/main" id="{72216541-83A7-BA44-B016-11608F60B4D6}"/>
                </a:ext>
              </a:extLst>
            </p:cNvPr>
            <p:cNvSpPr txBox="1"/>
            <p:nvPr/>
          </p:nvSpPr>
          <p:spPr>
            <a:xfrm>
              <a:off x="4487800" y="1909292"/>
              <a:ext cx="1702953" cy="861774"/>
            </a:xfrm>
            <a:prstGeom prst="rect">
              <a:avLst/>
            </a:prstGeom>
            <a:solidFill>
              <a:schemeClr val="bg1"/>
            </a:solidFill>
          </p:spPr>
          <p:txBody>
            <a:bodyPr wrap="square" rtlCol="0">
              <a:spAutoFit/>
            </a:bodyPr>
            <a:lstStyle/>
            <a:p>
              <a:pPr algn="ctr"/>
              <a:r>
                <a:rPr kumimoji="1" lang="ja-JP" altLang="en-US" sz="2600" b="1">
                  <a:latin typeface="Hiragino Maru Gothic Pro W4" panose="020F0400000000000000" pitchFamily="34" charset="-128"/>
                  <a:ea typeface="Hiragino Maru Gothic Pro W4" panose="020F0400000000000000" pitchFamily="34" charset="-128"/>
                </a:rPr>
                <a:t>タール</a:t>
              </a:r>
              <a:endParaRPr kumimoji="1" lang="en-US" altLang="ja-JP" sz="2600" b="1" dirty="0">
                <a:latin typeface="Hiragino Maru Gothic Pro W4" panose="020F0400000000000000" pitchFamily="34" charset="-128"/>
                <a:ea typeface="Hiragino Maru Gothic Pro W4" panose="020F0400000000000000" pitchFamily="34" charset="-128"/>
              </a:endParaRPr>
            </a:p>
            <a:p>
              <a:pPr algn="ctr"/>
              <a:r>
                <a:rPr kumimoji="1" lang="en-US" altLang="ja-JP" sz="2400" b="1" dirty="0">
                  <a:latin typeface="Hiragino Maru Gothic Pro W4" panose="020F0400000000000000" pitchFamily="34" charset="-128"/>
                  <a:ea typeface="Hiragino Maru Gothic Pro W4" panose="020F0400000000000000" pitchFamily="34" charset="-128"/>
                </a:rPr>
                <a:t>(</a:t>
              </a:r>
              <a:r>
                <a:rPr kumimoji="1" lang="ja-JP" altLang="en-US" sz="2400" b="1">
                  <a:latin typeface="Hiragino Maru Gothic Pro W4" panose="020F0400000000000000" pitchFamily="34" charset="-128"/>
                  <a:ea typeface="Hiragino Maru Gothic Pro W4" panose="020F0400000000000000" pitchFamily="34" charset="-128"/>
                </a:rPr>
                <a:t>発ガン性</a:t>
              </a:r>
              <a:r>
                <a:rPr kumimoji="1" lang="en-US" altLang="ja-JP" sz="2400" b="1" dirty="0">
                  <a:latin typeface="Hiragino Maru Gothic Pro W4" panose="020F0400000000000000" pitchFamily="34" charset="-128"/>
                  <a:ea typeface="Hiragino Maru Gothic Pro W4" panose="020F0400000000000000" pitchFamily="34" charset="-128"/>
                </a:rPr>
                <a:t>)</a:t>
              </a:r>
            </a:p>
          </p:txBody>
        </p:sp>
        <p:sp>
          <p:nvSpPr>
            <p:cNvPr id="5" name="テキスト ボックス 4">
              <a:extLst>
                <a:ext uri="{FF2B5EF4-FFF2-40B4-BE49-F238E27FC236}">
                  <a16:creationId xmlns:a16="http://schemas.microsoft.com/office/drawing/2014/main" id="{815C0D46-2F6E-8F47-ADA4-98593DB5D5D5}"/>
                </a:ext>
              </a:extLst>
            </p:cNvPr>
            <p:cNvSpPr txBox="1"/>
            <p:nvPr/>
          </p:nvSpPr>
          <p:spPr>
            <a:xfrm>
              <a:off x="6900865" y="967810"/>
              <a:ext cx="1939714" cy="492443"/>
            </a:xfrm>
            <a:prstGeom prst="rect">
              <a:avLst/>
            </a:prstGeom>
            <a:solidFill>
              <a:schemeClr val="bg1"/>
            </a:solidFill>
          </p:spPr>
          <p:txBody>
            <a:bodyPr wrap="square" rtlCol="0">
              <a:spAutoFit/>
            </a:bodyPr>
            <a:lstStyle/>
            <a:p>
              <a:r>
                <a:rPr kumimoji="1" lang="ja-JP" altLang="en-US" sz="2600" b="1">
                  <a:latin typeface="Hiragino Maru Gothic Pro W4" panose="020F0400000000000000" pitchFamily="34" charset="-128"/>
                  <a:ea typeface="Hiragino Maru Gothic Pro W4" panose="020F0400000000000000" pitchFamily="34" charset="-128"/>
                </a:rPr>
                <a:t>一酸化炭素</a:t>
              </a:r>
            </a:p>
          </p:txBody>
        </p:sp>
        <p:sp>
          <p:nvSpPr>
            <p:cNvPr id="16" name="テキスト ボックス 15">
              <a:extLst>
                <a:ext uri="{FF2B5EF4-FFF2-40B4-BE49-F238E27FC236}">
                  <a16:creationId xmlns:a16="http://schemas.microsoft.com/office/drawing/2014/main" id="{2F85B649-BC87-D94C-BF4D-AA5700D1D0FE}"/>
                </a:ext>
              </a:extLst>
            </p:cNvPr>
            <p:cNvSpPr txBox="1"/>
            <p:nvPr/>
          </p:nvSpPr>
          <p:spPr>
            <a:xfrm>
              <a:off x="6897479" y="1560591"/>
              <a:ext cx="1914524" cy="492443"/>
            </a:xfrm>
            <a:prstGeom prst="rect">
              <a:avLst/>
            </a:prstGeom>
            <a:solidFill>
              <a:schemeClr val="bg1"/>
            </a:solidFill>
          </p:spPr>
          <p:txBody>
            <a:bodyPr wrap="square" rtlCol="0">
              <a:spAutoFit/>
            </a:bodyPr>
            <a:lstStyle/>
            <a:p>
              <a:r>
                <a:rPr kumimoji="1" lang="ja-JP" altLang="en-US" sz="2600" b="1">
                  <a:latin typeface="Hiragino Maru Gothic Pro W4" panose="020F0400000000000000" pitchFamily="34" charset="-128"/>
                  <a:ea typeface="Hiragino Maru Gothic Pro W4" panose="020F0400000000000000" pitchFamily="34" charset="-128"/>
                </a:rPr>
                <a:t>窒素酸化物</a:t>
              </a:r>
            </a:p>
          </p:txBody>
        </p:sp>
        <p:sp>
          <p:nvSpPr>
            <p:cNvPr id="17" name="テキスト ボックス 16">
              <a:extLst>
                <a:ext uri="{FF2B5EF4-FFF2-40B4-BE49-F238E27FC236}">
                  <a16:creationId xmlns:a16="http://schemas.microsoft.com/office/drawing/2014/main" id="{B36270A4-A0BE-1F4F-8BEB-021DDAC9AE20}"/>
                </a:ext>
              </a:extLst>
            </p:cNvPr>
            <p:cNvSpPr txBox="1"/>
            <p:nvPr/>
          </p:nvSpPr>
          <p:spPr>
            <a:xfrm>
              <a:off x="6954630" y="2132777"/>
              <a:ext cx="1958288" cy="492443"/>
            </a:xfrm>
            <a:prstGeom prst="rect">
              <a:avLst/>
            </a:prstGeom>
            <a:solidFill>
              <a:schemeClr val="bg1"/>
            </a:solidFill>
          </p:spPr>
          <p:txBody>
            <a:bodyPr wrap="square" rtlCol="0">
              <a:spAutoFit/>
            </a:bodyPr>
            <a:lstStyle/>
            <a:p>
              <a:r>
                <a:rPr kumimoji="1" lang="ja-JP" altLang="en-US" sz="2600" b="1">
                  <a:latin typeface="Hiragino Maru Gothic Pro W4" panose="020F0400000000000000" pitchFamily="34" charset="-128"/>
                  <a:ea typeface="Hiragino Maru Gothic Pro W4" panose="020F0400000000000000" pitchFamily="34" charset="-128"/>
                </a:rPr>
                <a:t>アンモニア</a:t>
              </a:r>
            </a:p>
          </p:txBody>
        </p:sp>
        <p:sp>
          <p:nvSpPr>
            <p:cNvPr id="18" name="テキスト ボックス 17">
              <a:extLst>
                <a:ext uri="{FF2B5EF4-FFF2-40B4-BE49-F238E27FC236}">
                  <a16:creationId xmlns:a16="http://schemas.microsoft.com/office/drawing/2014/main" id="{5A3A2F9B-73F2-AE4C-989E-7FDBFC489EB9}"/>
                </a:ext>
              </a:extLst>
            </p:cNvPr>
            <p:cNvSpPr txBox="1"/>
            <p:nvPr/>
          </p:nvSpPr>
          <p:spPr>
            <a:xfrm>
              <a:off x="6715125" y="2607864"/>
              <a:ext cx="2286000" cy="400110"/>
            </a:xfrm>
            <a:prstGeom prst="rect">
              <a:avLst/>
            </a:prstGeom>
            <a:solidFill>
              <a:schemeClr val="bg1"/>
            </a:solidFill>
          </p:spPr>
          <p:txBody>
            <a:bodyPr wrap="square" rtlCol="0">
              <a:spAutoFit/>
            </a:bodyPr>
            <a:lstStyle/>
            <a:p>
              <a:r>
                <a:rPr kumimoji="1" lang="ja-JP" altLang="en-US" sz="2000" b="1">
                  <a:latin typeface="Hiragino Maru Gothic Pro W4" panose="020F0400000000000000" pitchFamily="34" charset="-128"/>
                  <a:ea typeface="Hiragino Maru Gothic Pro W4" panose="020F0400000000000000" pitchFamily="34" charset="-128"/>
                </a:rPr>
                <a:t>ホルムアルデヒド</a:t>
              </a:r>
            </a:p>
          </p:txBody>
        </p:sp>
        <p:sp>
          <p:nvSpPr>
            <p:cNvPr id="19" name="テキスト ボックス 18">
              <a:extLst>
                <a:ext uri="{FF2B5EF4-FFF2-40B4-BE49-F238E27FC236}">
                  <a16:creationId xmlns:a16="http://schemas.microsoft.com/office/drawing/2014/main" id="{D19A7D4A-C037-9F40-927F-CB2BDB5AC676}"/>
                </a:ext>
              </a:extLst>
            </p:cNvPr>
            <p:cNvSpPr txBox="1"/>
            <p:nvPr/>
          </p:nvSpPr>
          <p:spPr>
            <a:xfrm>
              <a:off x="6797469" y="3154379"/>
              <a:ext cx="2043110" cy="407804"/>
            </a:xfrm>
            <a:prstGeom prst="rect">
              <a:avLst/>
            </a:prstGeom>
            <a:solidFill>
              <a:schemeClr val="bg1"/>
            </a:solidFill>
          </p:spPr>
          <p:txBody>
            <a:bodyPr wrap="square" rtlCol="0">
              <a:spAutoFit/>
            </a:bodyPr>
            <a:lstStyle/>
            <a:p>
              <a:r>
                <a:rPr kumimoji="1" lang="ja-JP" altLang="en-US" sz="2050" b="1">
                  <a:latin typeface="Hiragino Maru Gothic Pro W4" panose="020F0400000000000000" pitchFamily="34" charset="-128"/>
                  <a:ea typeface="Hiragino Maru Gothic Pro W4" panose="020F0400000000000000" pitchFamily="34" charset="-128"/>
                </a:rPr>
                <a:t>ニトロソアミン</a:t>
              </a:r>
            </a:p>
          </p:txBody>
        </p:sp>
        <p:sp>
          <p:nvSpPr>
            <p:cNvPr id="6" name="テキスト ボックス 5">
              <a:extLst>
                <a:ext uri="{FF2B5EF4-FFF2-40B4-BE49-F238E27FC236}">
                  <a16:creationId xmlns:a16="http://schemas.microsoft.com/office/drawing/2014/main" id="{74D2DA8A-9691-6A4C-B415-9A08525F64A3}"/>
                </a:ext>
              </a:extLst>
            </p:cNvPr>
            <p:cNvSpPr txBox="1"/>
            <p:nvPr/>
          </p:nvSpPr>
          <p:spPr>
            <a:xfrm>
              <a:off x="4864394" y="454014"/>
              <a:ext cx="964760" cy="461665"/>
            </a:xfrm>
            <a:prstGeom prst="rect">
              <a:avLst/>
            </a:prstGeom>
            <a:solidFill>
              <a:schemeClr val="bg1"/>
            </a:solidFill>
          </p:spPr>
          <p:txBody>
            <a:bodyPr wrap="square" rtlCol="0">
              <a:spAutoFit/>
            </a:bodyPr>
            <a:lstStyle/>
            <a:p>
              <a:pPr algn="ctr"/>
              <a:r>
                <a:rPr kumimoji="1" lang="ja-JP" altLang="en-US" sz="2400" b="1">
                  <a:solidFill>
                    <a:srgbClr val="FF0000"/>
                  </a:solidFill>
                  <a:latin typeface="Hiragino Maru Gothic Pro W4" panose="020F0400000000000000" pitchFamily="34" charset="-128"/>
                  <a:ea typeface="Hiragino Maru Gothic Pro W4" panose="020F0400000000000000" pitchFamily="34" charset="-128"/>
                </a:rPr>
                <a:t>粒子</a:t>
              </a:r>
            </a:p>
          </p:txBody>
        </p:sp>
        <p:sp>
          <p:nvSpPr>
            <p:cNvPr id="20" name="テキスト ボックス 19">
              <a:extLst>
                <a:ext uri="{FF2B5EF4-FFF2-40B4-BE49-F238E27FC236}">
                  <a16:creationId xmlns:a16="http://schemas.microsoft.com/office/drawing/2014/main" id="{ABD540F7-7854-004F-AD85-B888EBA5754A}"/>
                </a:ext>
              </a:extLst>
            </p:cNvPr>
            <p:cNvSpPr txBox="1"/>
            <p:nvPr/>
          </p:nvSpPr>
          <p:spPr>
            <a:xfrm>
              <a:off x="7502819" y="382802"/>
              <a:ext cx="964760" cy="461665"/>
            </a:xfrm>
            <a:prstGeom prst="rect">
              <a:avLst/>
            </a:prstGeom>
            <a:solidFill>
              <a:schemeClr val="bg1"/>
            </a:solidFill>
          </p:spPr>
          <p:txBody>
            <a:bodyPr wrap="square" rtlCol="0">
              <a:spAutoFit/>
            </a:bodyPr>
            <a:lstStyle/>
            <a:p>
              <a:pPr algn="ctr"/>
              <a:r>
                <a:rPr kumimoji="1" lang="ja-JP" altLang="en-US" sz="2400" b="1">
                  <a:solidFill>
                    <a:srgbClr val="FF0000"/>
                  </a:solidFill>
                  <a:latin typeface="Hiragino Maru Gothic Pro W4" panose="020F0400000000000000" pitchFamily="34" charset="-128"/>
                  <a:ea typeface="Hiragino Maru Gothic Pro W4" panose="020F0400000000000000" pitchFamily="34" charset="-128"/>
                </a:rPr>
                <a:t>ガス</a:t>
              </a:r>
            </a:p>
          </p:txBody>
        </p:sp>
        <p:sp>
          <p:nvSpPr>
            <p:cNvPr id="21" name="正方形/長方形 20">
              <a:extLst>
                <a:ext uri="{FF2B5EF4-FFF2-40B4-BE49-F238E27FC236}">
                  <a16:creationId xmlns:a16="http://schemas.microsoft.com/office/drawing/2014/main" id="{95051084-F19C-484A-997B-C6FF52950B12}"/>
                </a:ext>
              </a:extLst>
            </p:cNvPr>
            <p:cNvSpPr/>
            <p:nvPr/>
          </p:nvSpPr>
          <p:spPr>
            <a:xfrm>
              <a:off x="6949721" y="1396003"/>
              <a:ext cx="1939714" cy="168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4D5C0BCD-1CED-A640-8100-49475AD45F87}"/>
                </a:ext>
              </a:extLst>
            </p:cNvPr>
            <p:cNvSpPr/>
            <p:nvPr/>
          </p:nvSpPr>
          <p:spPr>
            <a:xfrm>
              <a:off x="6973387" y="3501063"/>
              <a:ext cx="1756276" cy="199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E0BFC1D9-D111-2B47-B660-235FC45A3096}"/>
                </a:ext>
              </a:extLst>
            </p:cNvPr>
            <p:cNvSpPr/>
            <p:nvPr/>
          </p:nvSpPr>
          <p:spPr>
            <a:xfrm flipH="1" flipV="1">
              <a:off x="8767992" y="1311216"/>
              <a:ext cx="242888" cy="188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4B552F8E-77B6-394B-A4AE-8DE5AFA4C8CC}"/>
                </a:ext>
              </a:extLst>
            </p:cNvPr>
            <p:cNvSpPr/>
            <p:nvPr/>
          </p:nvSpPr>
          <p:spPr>
            <a:xfrm>
              <a:off x="6940886" y="2012319"/>
              <a:ext cx="1756276" cy="199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9006359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スライド番号プレースホルダ 3"/>
          <p:cNvSpPr>
            <a:spLocks noGrp="1"/>
          </p:cNvSpPr>
          <p:nvPr>
            <p:ph type="sldNum" sz="quarter" idx="12"/>
          </p:nvPr>
        </p:nvSpPr>
        <p:spPr>
          <a:noFill/>
        </p:spPr>
        <p:txBody>
          <a:bodyPr/>
          <a:lstStyle/>
          <a:p>
            <a:fld id="{32BE550F-9CF4-4742-8764-740C32991AD6}" type="slidenum">
              <a:rPr lang="en-US" altLang="ja-JP" smtClean="0"/>
              <a:pPr/>
              <a:t>60</a:t>
            </a:fld>
            <a:endParaRPr lang="en-US" altLang="ja-JP"/>
          </a:p>
        </p:txBody>
      </p:sp>
      <p:sp>
        <p:nvSpPr>
          <p:cNvPr id="81924" name="Text Box 5"/>
          <p:cNvSpPr txBox="1">
            <a:spLocks noChangeArrowheads="1"/>
          </p:cNvSpPr>
          <p:nvPr/>
        </p:nvSpPr>
        <p:spPr bwMode="auto">
          <a:xfrm>
            <a:off x="275840" y="692696"/>
            <a:ext cx="4194910" cy="1569660"/>
          </a:xfrm>
          <a:prstGeom prst="rect">
            <a:avLst/>
          </a:prstGeom>
          <a:noFill/>
          <a:ln w="12700" cap="sq">
            <a:noFill/>
            <a:miter lim="800000"/>
            <a:headEnd type="none" w="sm" len="sm"/>
            <a:tailEnd type="none" w="sm" len="sm"/>
          </a:ln>
        </p:spPr>
        <p:txBody>
          <a:bodyPr wrap="square">
            <a:spAutoFit/>
          </a:bodyPr>
          <a:lstStyle/>
          <a:p>
            <a:r>
              <a:rPr lang="ja-JP" altLang="en-US" sz="3200">
                <a:solidFill>
                  <a:srgbClr val="000099"/>
                </a:solidFill>
                <a:latin typeface="Hiragino Maru Gothic Pro W4" panose="020F0400000000000000" pitchFamily="34" charset="-128"/>
                <a:ea typeface="Hiragino Maru Gothic Pro W4" panose="020F0400000000000000" pitchFamily="34" charset="-128"/>
              </a:rPr>
              <a:t>タバコをやめて</a:t>
            </a:r>
            <a:endParaRPr lang="en-US" altLang="ja-JP" sz="3200" dirty="0">
              <a:solidFill>
                <a:srgbClr val="000099"/>
              </a:solidFill>
              <a:latin typeface="Hiragino Maru Gothic Pro W4" panose="020F0400000000000000" pitchFamily="34" charset="-128"/>
              <a:ea typeface="Hiragino Maru Gothic Pro W4" panose="020F0400000000000000" pitchFamily="34" charset="-128"/>
            </a:endParaRPr>
          </a:p>
          <a:p>
            <a:r>
              <a:rPr lang="ja-JP" altLang="en-US" sz="3200">
                <a:solidFill>
                  <a:srgbClr val="000099"/>
                </a:solidFill>
                <a:latin typeface="Hiragino Maru Gothic Pro W4" panose="020F0400000000000000" pitchFamily="34" charset="-128"/>
                <a:ea typeface="Hiragino Maru Gothic Pro W4" panose="020F0400000000000000" pitchFamily="34" charset="-128"/>
              </a:rPr>
              <a:t>健康になってほしいと、伝えましょう。</a:t>
            </a:r>
            <a:endParaRPr lang="ja-JP" altLang="en-US" sz="3200" dirty="0">
              <a:solidFill>
                <a:srgbClr val="0066FF"/>
              </a:solidFill>
              <a:latin typeface="Hiragino Maru Gothic Pro W4" panose="020F0400000000000000" pitchFamily="34" charset="-128"/>
              <a:ea typeface="Hiragino Maru Gothic Pro W4" panose="020F0400000000000000" pitchFamily="34" charset="-128"/>
            </a:endParaRPr>
          </a:p>
        </p:txBody>
      </p:sp>
      <p:pic>
        <p:nvPicPr>
          <p:cNvPr id="3" name="図 2" descr="図形 が含まれている画像&#10;&#10;自動的に生成された説明">
            <a:extLst>
              <a:ext uri="{FF2B5EF4-FFF2-40B4-BE49-F238E27FC236}">
                <a16:creationId xmlns:a16="http://schemas.microsoft.com/office/drawing/2014/main" id="{8A35A866-BFCD-D34A-8F0D-264E64C8D3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0216"/>
            <a:ext cx="4326021" cy="6248697"/>
          </a:xfrm>
          <a:prstGeom prst="rect">
            <a:avLst/>
          </a:prstGeom>
        </p:spPr>
      </p:pic>
      <p:pic>
        <p:nvPicPr>
          <p:cNvPr id="9" name="Picture 2">
            <a:extLst>
              <a:ext uri="{FF2B5EF4-FFF2-40B4-BE49-F238E27FC236}">
                <a16:creationId xmlns:a16="http://schemas.microsoft.com/office/drawing/2014/main" id="{9FE03686-47D2-064A-88D2-EEAF1D292239}"/>
              </a:ext>
            </a:extLst>
          </p:cNvPr>
          <p:cNvPicPr>
            <a:picLocks noChangeAspect="1" noChangeArrowheads="1"/>
          </p:cNvPicPr>
          <p:nvPr/>
        </p:nvPicPr>
        <p:blipFill>
          <a:blip r:embed="rId4" cstate="print"/>
          <a:srcRect/>
          <a:stretch>
            <a:fillRect/>
          </a:stretch>
        </p:blipFill>
        <p:spPr bwMode="auto">
          <a:xfrm>
            <a:off x="402472" y="2854676"/>
            <a:ext cx="3715936" cy="3501675"/>
          </a:xfrm>
          <a:prstGeom prst="rect">
            <a:avLst/>
          </a:prstGeom>
          <a:noFill/>
          <a:ln w="9525">
            <a:noFill/>
            <a:miter lim="800000"/>
            <a:headEnd/>
            <a:tailEnd/>
          </a:ln>
        </p:spPr>
      </p:pic>
      <p:sp>
        <p:nvSpPr>
          <p:cNvPr id="10" name="円形吹き出し 9">
            <a:extLst>
              <a:ext uri="{FF2B5EF4-FFF2-40B4-BE49-F238E27FC236}">
                <a16:creationId xmlns:a16="http://schemas.microsoft.com/office/drawing/2014/main" id="{DFCCF8B9-07E3-034D-883C-9A1384B5A475}"/>
              </a:ext>
            </a:extLst>
          </p:cNvPr>
          <p:cNvSpPr/>
          <p:nvPr/>
        </p:nvSpPr>
        <p:spPr>
          <a:xfrm>
            <a:off x="1770624" y="2867584"/>
            <a:ext cx="2700126" cy="655717"/>
          </a:xfrm>
          <a:prstGeom prst="wedgeEllipseCallout">
            <a:avLst>
              <a:gd name="adj1" fmla="val -6707"/>
              <a:gd name="adj2" fmla="val 116731"/>
            </a:avLst>
          </a:prstGeom>
          <a:solidFill>
            <a:srgbClr val="FFFF00"/>
          </a:solid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a:solidFill>
                  <a:schemeClr val="tx1"/>
                </a:solidFill>
                <a:latin typeface="Hiragino Maru Gothic Pro W4" panose="020F0400000000000000" pitchFamily="34" charset="-128"/>
                <a:ea typeface="Hiragino Maru Gothic Pro W4" panose="020F0400000000000000" pitchFamily="34" charset="-128"/>
              </a:rPr>
              <a:t>吸わないで！</a:t>
            </a:r>
            <a:endParaRPr kumimoji="1" lang="ja-JP" altLang="en-US" sz="2000">
              <a:solidFill>
                <a:schemeClr val="tx1"/>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8395203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A5294FF-9620-6B43-9FD1-63B55CE76A8B}"/>
              </a:ext>
            </a:extLst>
          </p:cNvPr>
          <p:cNvSpPr>
            <a:spLocks noGrp="1"/>
          </p:cNvSpPr>
          <p:nvPr>
            <p:ph type="sldNum" sz="quarter" idx="12"/>
          </p:nvPr>
        </p:nvSpPr>
        <p:spPr/>
        <p:txBody>
          <a:bodyPr/>
          <a:lstStyle/>
          <a:p>
            <a:pPr>
              <a:defRPr/>
            </a:pPr>
            <a:fld id="{4C531F98-CA78-470A-BCEA-FDB7CBF3E5AC}" type="slidenum">
              <a:rPr lang="en-US" altLang="ja-JP" smtClean="0"/>
              <a:pPr>
                <a:defRPr/>
              </a:pPr>
              <a:t>61</a:t>
            </a:fld>
            <a:endParaRPr lang="en-US" altLang="ja-JP"/>
          </a:p>
        </p:txBody>
      </p:sp>
      <p:pic>
        <p:nvPicPr>
          <p:cNvPr id="4" name="図 3" descr="ダイアグラム&#10;&#10;自動的に生成された説明">
            <a:extLst>
              <a:ext uri="{FF2B5EF4-FFF2-40B4-BE49-F238E27FC236}">
                <a16:creationId xmlns:a16="http://schemas.microsoft.com/office/drawing/2014/main" id="{8D666171-1BBE-1640-B9B7-C9D30CAD55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137368"/>
            <a:ext cx="4572000" cy="6604000"/>
          </a:xfrm>
          <a:prstGeom prst="rect">
            <a:avLst/>
          </a:prstGeom>
        </p:spPr>
      </p:pic>
      <p:sp>
        <p:nvSpPr>
          <p:cNvPr id="7" name="テキスト ボックス 2">
            <a:extLst>
              <a:ext uri="{FF2B5EF4-FFF2-40B4-BE49-F238E27FC236}">
                <a16:creationId xmlns:a16="http://schemas.microsoft.com/office/drawing/2014/main" id="{2F69A278-2FAA-314F-A596-F93D6C8F45EF}"/>
              </a:ext>
            </a:extLst>
          </p:cNvPr>
          <p:cNvSpPr txBox="1">
            <a:spLocks noChangeArrowheads="1"/>
          </p:cNvSpPr>
          <p:nvPr/>
        </p:nvSpPr>
        <p:spPr bwMode="auto">
          <a:xfrm>
            <a:off x="190902" y="934849"/>
            <a:ext cx="4309090" cy="2208040"/>
          </a:xfrm>
          <a:prstGeom prst="rect">
            <a:avLst/>
          </a:prstGeom>
          <a:noFill/>
          <a:ln w="9525">
            <a:noFill/>
            <a:miter lim="800000"/>
            <a:headEnd/>
            <a:tailEnd/>
          </a:ln>
        </p:spPr>
        <p:txBody>
          <a:bodyPr wrap="square">
            <a:spAutoFit/>
          </a:bodyPr>
          <a:lstStyle/>
          <a:p>
            <a:pPr algn="ctr">
              <a:lnSpc>
                <a:spcPts val="4240"/>
              </a:lnSpc>
            </a:pPr>
            <a:r>
              <a:rPr lang="ja-JP" altLang="en-US" sz="3200">
                <a:solidFill>
                  <a:srgbClr val="000099"/>
                </a:solidFill>
                <a:latin typeface="Hiragino Maru Gothic Pro W4" panose="020F0400000000000000" pitchFamily="34" charset="-128"/>
                <a:ea typeface="Hiragino Maru Gothic Pro W4" panose="020F0400000000000000" pitchFamily="34" charset="-128"/>
              </a:rPr>
              <a:t>皆さんの一言で</a:t>
            </a:r>
            <a:endParaRPr lang="en-US" altLang="ja-JP" sz="3200" dirty="0">
              <a:solidFill>
                <a:srgbClr val="000099"/>
              </a:solidFill>
              <a:latin typeface="Hiragino Maru Gothic Pro W4" panose="020F0400000000000000" pitchFamily="34" charset="-128"/>
              <a:ea typeface="Hiragino Maru Gothic Pro W4" panose="020F0400000000000000" pitchFamily="34" charset="-128"/>
            </a:endParaRPr>
          </a:p>
          <a:p>
            <a:pPr algn="ctr">
              <a:lnSpc>
                <a:spcPts val="4240"/>
              </a:lnSpc>
            </a:pPr>
            <a:r>
              <a:rPr lang="ja-JP" altLang="en-US" sz="3200">
                <a:solidFill>
                  <a:srgbClr val="000099"/>
                </a:solidFill>
                <a:latin typeface="Hiragino Maru Gothic Pro W4" panose="020F0400000000000000" pitchFamily="34" charset="-128"/>
                <a:ea typeface="Hiragino Maru Gothic Pro W4" panose="020F0400000000000000" pitchFamily="34" charset="-128"/>
              </a:rPr>
              <a:t>周囲の</a:t>
            </a:r>
            <a:r>
              <a:rPr lang="ja-JP" altLang="en-US" sz="3200" dirty="0">
                <a:solidFill>
                  <a:srgbClr val="000099"/>
                </a:solidFill>
                <a:latin typeface="Hiragino Maru Gothic Pro W4" panose="020F0400000000000000" pitchFamily="34" charset="-128"/>
                <a:ea typeface="Hiragino Maru Gothic Pro W4" panose="020F0400000000000000" pitchFamily="34" charset="-128"/>
              </a:rPr>
              <a:t>人も</a:t>
            </a:r>
            <a:endParaRPr lang="en-US" altLang="ja-JP" sz="3200" dirty="0">
              <a:solidFill>
                <a:srgbClr val="000099"/>
              </a:solidFill>
              <a:latin typeface="Hiragino Maru Gothic Pro W4" panose="020F0400000000000000" pitchFamily="34" charset="-128"/>
              <a:ea typeface="Hiragino Maru Gothic Pro W4" panose="020F0400000000000000" pitchFamily="34" charset="-128"/>
            </a:endParaRPr>
          </a:p>
          <a:p>
            <a:pPr algn="ctr">
              <a:lnSpc>
                <a:spcPts val="4240"/>
              </a:lnSpc>
            </a:pPr>
            <a:r>
              <a:rPr lang="ja-JP" altLang="en-US" sz="3200" dirty="0">
                <a:solidFill>
                  <a:srgbClr val="000099"/>
                </a:solidFill>
                <a:latin typeface="Hiragino Maru Gothic Pro W4" panose="020F0400000000000000" pitchFamily="34" charset="-128"/>
                <a:ea typeface="Hiragino Maru Gothic Pro W4" panose="020F0400000000000000" pitchFamily="34" charset="-128"/>
              </a:rPr>
              <a:t>タバコ</a:t>
            </a:r>
            <a:r>
              <a:rPr lang="ja-JP" altLang="en-US" sz="3200">
                <a:solidFill>
                  <a:srgbClr val="000099"/>
                </a:solidFill>
                <a:latin typeface="Hiragino Maru Gothic Pro W4" panose="020F0400000000000000" pitchFamily="34" charset="-128"/>
                <a:ea typeface="Hiragino Maru Gothic Pro W4" panose="020F0400000000000000" pitchFamily="34" charset="-128"/>
              </a:rPr>
              <a:t>を止められる</a:t>
            </a:r>
            <a:r>
              <a:rPr lang="en-US" altLang="ja-JP" sz="3200" dirty="0">
                <a:solidFill>
                  <a:srgbClr val="000099"/>
                </a:solidFill>
                <a:latin typeface="Hiragino Maru Gothic Pro W4" panose="020F0400000000000000" pitchFamily="34" charset="-128"/>
                <a:ea typeface="Hiragino Maru Gothic Pro W4" panose="020F0400000000000000" pitchFamily="34" charset="-128"/>
              </a:rPr>
              <a:t> </a:t>
            </a:r>
            <a:r>
              <a:rPr lang="ja-JP" altLang="en-US" sz="3200">
                <a:solidFill>
                  <a:srgbClr val="000099"/>
                </a:solidFill>
                <a:latin typeface="Hiragino Maru Gothic Pro W4" panose="020F0400000000000000" pitchFamily="34" charset="-128"/>
                <a:ea typeface="Hiragino Maru Gothic Pro W4" panose="020F0400000000000000" pitchFamily="34" charset="-128"/>
              </a:rPr>
              <a:t>かも</a:t>
            </a:r>
            <a:r>
              <a:rPr lang="ja-JP" altLang="en-US" sz="3200" dirty="0">
                <a:solidFill>
                  <a:srgbClr val="000099"/>
                </a:solidFill>
                <a:latin typeface="Hiragino Maru Gothic Pro W4" panose="020F0400000000000000" pitchFamily="34" charset="-128"/>
                <a:ea typeface="Hiragino Maru Gothic Pro W4" panose="020F0400000000000000" pitchFamily="34" charset="-128"/>
              </a:rPr>
              <a:t>知れません</a:t>
            </a:r>
          </a:p>
        </p:txBody>
      </p:sp>
      <p:pic>
        <p:nvPicPr>
          <p:cNvPr id="9" name="図 8" descr="挿絵, ウィンドウ が含まれている画像&#10;&#10;自動的に生成された説明">
            <a:extLst>
              <a:ext uri="{FF2B5EF4-FFF2-40B4-BE49-F238E27FC236}">
                <a16:creationId xmlns:a16="http://schemas.microsoft.com/office/drawing/2014/main" id="{B1945C7C-405B-A741-8146-3F382F5529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669" y="3404261"/>
            <a:ext cx="3292476" cy="3292476"/>
          </a:xfrm>
          <a:prstGeom prst="rect">
            <a:avLst/>
          </a:prstGeom>
        </p:spPr>
      </p:pic>
    </p:spTree>
    <p:extLst>
      <p:ext uri="{BB962C8B-B14F-4D97-AF65-F5344CB8AC3E}">
        <p14:creationId xmlns:p14="http://schemas.microsoft.com/office/powerpoint/2010/main" val="5570090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2"/>
          <p:cNvSpPr>
            <a:spLocks noGrp="1" noChangeArrowheads="1"/>
          </p:cNvSpPr>
          <p:nvPr>
            <p:ph type="title"/>
          </p:nvPr>
        </p:nvSpPr>
        <p:spPr>
          <a:xfrm>
            <a:off x="885801" y="1260123"/>
            <a:ext cx="7651253" cy="1201886"/>
          </a:xfrm>
        </p:spPr>
        <p:txBody>
          <a:bodyPr>
            <a:noAutofit/>
          </a:bodyPr>
          <a:lstStyle/>
          <a:p>
            <a:pPr eaLnBrk="1" hangingPunct="1">
              <a:lnSpc>
                <a:spcPts val="4340"/>
              </a:lnSpc>
            </a:pPr>
            <a:r>
              <a:rPr lang="ja-JP" altLang="en-US" sz="3200">
                <a:solidFill>
                  <a:srgbClr val="000099"/>
                </a:solidFill>
                <a:latin typeface="Hiragino Maru Gothic Pro W4" panose="020F0400000000000000" pitchFamily="34" charset="-128"/>
                <a:ea typeface="Hiragino Maru Gothic Pro W4" panose="020F0400000000000000" pitchFamily="34" charset="-128"/>
              </a:rPr>
              <a:t>タバコをやめるため、病院で治療する</a:t>
            </a:r>
            <a:br>
              <a:rPr lang="en-US" altLang="ja-JP" sz="3200" dirty="0">
                <a:solidFill>
                  <a:srgbClr val="000099"/>
                </a:solidFill>
                <a:latin typeface="Hiragino Maru Gothic Pro W4" panose="020F0400000000000000" pitchFamily="34" charset="-128"/>
                <a:ea typeface="Hiragino Maru Gothic Pro W4" panose="020F0400000000000000" pitchFamily="34" charset="-128"/>
              </a:rPr>
            </a:br>
            <a:r>
              <a:rPr lang="ja-JP" altLang="en-US" sz="3200">
                <a:solidFill>
                  <a:srgbClr val="000099"/>
                </a:solidFill>
                <a:latin typeface="Hiragino Maru Gothic Pro W4" panose="020F0400000000000000" pitchFamily="34" charset="-128"/>
                <a:ea typeface="Hiragino Maru Gothic Pro W4" panose="020F0400000000000000" pitchFamily="34" charset="-128"/>
              </a:rPr>
              <a:t>飲み薬や、シールなどを使うこともある</a:t>
            </a:r>
            <a:endParaRPr lang="ja-JP" altLang="en-US" sz="3200" dirty="0">
              <a:solidFill>
                <a:srgbClr val="000099"/>
              </a:solidFill>
              <a:latin typeface="Hiragino Maru Gothic Pro W4" panose="020F0400000000000000" pitchFamily="34" charset="-128"/>
              <a:ea typeface="Hiragino Maru Gothic Pro W4" panose="020F0400000000000000" pitchFamily="34" charset="-128"/>
            </a:endParaRPr>
          </a:p>
        </p:txBody>
      </p:sp>
      <p:sp>
        <p:nvSpPr>
          <p:cNvPr id="75778" name="スライド番号プレースホルダ 5"/>
          <p:cNvSpPr>
            <a:spLocks noGrp="1"/>
          </p:cNvSpPr>
          <p:nvPr>
            <p:ph type="sldNum" sz="quarter" idx="12"/>
          </p:nvPr>
        </p:nvSpPr>
        <p:spPr>
          <a:noFill/>
        </p:spPr>
        <p:txBody>
          <a:bodyPr/>
          <a:lstStyle/>
          <a:p>
            <a:fld id="{E37B0EFF-E42E-4976-9FA9-F10524CB1B5B}" type="slidenum">
              <a:rPr lang="en-US" altLang="ja-JP" smtClean="0">
                <a:latin typeface="Hiragino Maru Gothic Pro W4" panose="020F0400000000000000" pitchFamily="34" charset="-128"/>
                <a:ea typeface="Hiragino Maru Gothic Pro W4" panose="020F0400000000000000" pitchFamily="34" charset="-128"/>
              </a:rPr>
              <a:pPr/>
              <a:t>62</a:t>
            </a:fld>
            <a:endParaRPr lang="en-US" altLang="ja-JP">
              <a:latin typeface="Hiragino Maru Gothic Pro W4" panose="020F0400000000000000" pitchFamily="34" charset="-128"/>
              <a:ea typeface="Hiragino Maru Gothic Pro W4" panose="020F0400000000000000" pitchFamily="34" charset="-128"/>
            </a:endParaRPr>
          </a:p>
        </p:txBody>
      </p:sp>
      <p:pic>
        <p:nvPicPr>
          <p:cNvPr id="75780" name="Picture 9" descr="イメージ"/>
          <p:cNvPicPr>
            <a:picLocks noChangeAspect="1" noChangeArrowheads="1"/>
          </p:cNvPicPr>
          <p:nvPr/>
        </p:nvPicPr>
        <p:blipFill rotWithShape="1">
          <a:blip r:embed="rId3" cstate="print"/>
          <a:srcRect l="3053" r="3052"/>
          <a:stretch/>
        </p:blipFill>
        <p:spPr bwMode="auto">
          <a:xfrm>
            <a:off x="4067943" y="3429000"/>
            <a:ext cx="4896545" cy="3254282"/>
          </a:xfrm>
          <a:prstGeom prst="rect">
            <a:avLst/>
          </a:prstGeom>
          <a:noFill/>
          <a:ln w="9525">
            <a:noFill/>
            <a:miter lim="800000"/>
            <a:headEnd/>
            <a:tailEnd/>
          </a:ln>
        </p:spPr>
      </p:pic>
      <p:pic>
        <p:nvPicPr>
          <p:cNvPr id="75783" name="Picture 8" descr="パッチ剤形"/>
          <p:cNvPicPr>
            <a:picLocks noChangeAspect="1" noChangeArrowheads="1"/>
          </p:cNvPicPr>
          <p:nvPr/>
        </p:nvPicPr>
        <p:blipFill rotWithShape="1">
          <a:blip r:embed="rId4" cstate="print"/>
          <a:srcRect l="4607" r="4156"/>
          <a:stretch/>
        </p:blipFill>
        <p:spPr bwMode="auto">
          <a:xfrm>
            <a:off x="179512" y="3717032"/>
            <a:ext cx="3585137" cy="1880845"/>
          </a:xfrm>
          <a:prstGeom prst="rect">
            <a:avLst/>
          </a:prstGeom>
          <a:noFill/>
          <a:ln w="9525">
            <a:noFill/>
            <a:miter lim="800000"/>
            <a:headEnd/>
            <a:tailEnd/>
          </a:ln>
        </p:spPr>
      </p:pic>
      <p:sp>
        <p:nvSpPr>
          <p:cNvPr id="23" name="Rectangle 9"/>
          <p:cNvSpPr>
            <a:spLocks noChangeArrowheads="1"/>
          </p:cNvSpPr>
          <p:nvPr/>
        </p:nvSpPr>
        <p:spPr bwMode="auto">
          <a:xfrm>
            <a:off x="268940" y="2817802"/>
            <a:ext cx="3498613" cy="646331"/>
          </a:xfrm>
          <a:prstGeom prst="rect">
            <a:avLst/>
          </a:prstGeom>
          <a:solidFill>
            <a:schemeClr val="bg1"/>
          </a:solidFill>
          <a:ln w="12700" cap="sq">
            <a:noFill/>
            <a:miter lim="800000"/>
            <a:headEnd type="none" w="sm" len="sm"/>
            <a:tailEnd type="none" w="sm" len="sm"/>
          </a:ln>
          <a:effectLst/>
        </p:spPr>
        <p:txBody>
          <a:bodyPr wrap="square">
            <a:spAutoFit/>
          </a:bodyPr>
          <a:lstStyle/>
          <a:p>
            <a:pPr algn="ctr">
              <a:defRPr/>
            </a:pPr>
            <a:r>
              <a:rPr lang="ja-JP" altLang="en-US" sz="3600">
                <a:solidFill>
                  <a:srgbClr val="002060"/>
                </a:solidFill>
                <a:latin typeface="Hiragino Maru Gothic Pro W4" panose="020F0400000000000000" pitchFamily="34" charset="-128"/>
                <a:ea typeface="Hiragino Maru Gothic Pro W4" panose="020F0400000000000000" pitchFamily="34" charset="-128"/>
              </a:rPr>
              <a:t>ニコチンパッチ</a:t>
            </a:r>
            <a:endParaRPr lang="ja-JP" altLang="en-US" sz="3600" dirty="0">
              <a:solidFill>
                <a:srgbClr val="002060"/>
              </a:solidFill>
              <a:latin typeface="Hiragino Maru Gothic Pro W4" panose="020F0400000000000000" pitchFamily="34" charset="-128"/>
              <a:ea typeface="Hiragino Maru Gothic Pro W4" panose="020F0400000000000000" pitchFamily="34" charset="-128"/>
            </a:endParaRPr>
          </a:p>
        </p:txBody>
      </p:sp>
      <p:sp>
        <p:nvSpPr>
          <p:cNvPr id="24" name="正方形/長方形 23"/>
          <p:cNvSpPr/>
          <p:nvPr/>
        </p:nvSpPr>
        <p:spPr>
          <a:xfrm>
            <a:off x="4619819" y="2744475"/>
            <a:ext cx="3792791" cy="646331"/>
          </a:xfrm>
          <a:prstGeom prst="rect">
            <a:avLst/>
          </a:prstGeom>
          <a:solidFill>
            <a:schemeClr val="bg1"/>
          </a:solidFill>
        </p:spPr>
        <p:txBody>
          <a:bodyPr wrap="square">
            <a:spAutoFit/>
          </a:bodyPr>
          <a:lstStyle/>
          <a:p>
            <a:pPr algn="ctr">
              <a:defRPr/>
            </a:pPr>
            <a:r>
              <a:rPr lang="ja-JP" altLang="en-US" sz="3600" dirty="0">
                <a:solidFill>
                  <a:srgbClr val="002060"/>
                </a:solidFill>
                <a:latin typeface="Hiragino Maru Gothic Pro W4" panose="020F0400000000000000" pitchFamily="34" charset="-128"/>
                <a:ea typeface="Hiragino Maru Gothic Pro W4" panose="020F0400000000000000" pitchFamily="34" charset="-128"/>
              </a:rPr>
              <a:t>チャンピックス</a:t>
            </a:r>
          </a:p>
        </p:txBody>
      </p:sp>
      <p:sp>
        <p:nvSpPr>
          <p:cNvPr id="2" name="テキスト ボックス 1">
            <a:extLst>
              <a:ext uri="{FF2B5EF4-FFF2-40B4-BE49-F238E27FC236}">
                <a16:creationId xmlns:a16="http://schemas.microsoft.com/office/drawing/2014/main" id="{0A5A570C-ED1D-D747-823B-E0CAE045AC88}"/>
              </a:ext>
            </a:extLst>
          </p:cNvPr>
          <p:cNvSpPr txBox="1"/>
          <p:nvPr/>
        </p:nvSpPr>
        <p:spPr>
          <a:xfrm>
            <a:off x="395536" y="360893"/>
            <a:ext cx="2339102" cy="738664"/>
          </a:xfrm>
          <a:prstGeom prst="rect">
            <a:avLst/>
          </a:prstGeom>
          <a:solidFill>
            <a:schemeClr val="accent4">
              <a:lumMod val="20000"/>
              <a:lumOff val="80000"/>
            </a:schemeClr>
          </a:solidFill>
          <a:ln>
            <a:solidFill>
              <a:srgbClr val="0432FF"/>
            </a:solidFill>
          </a:ln>
        </p:spPr>
        <p:txBody>
          <a:bodyPr wrap="none" rtlCol="0">
            <a:spAutoFit/>
          </a:bodyPr>
          <a:lstStyle/>
          <a:p>
            <a:r>
              <a:rPr kumimoji="1" lang="ja-JP" altLang="en-US" sz="4200">
                <a:latin typeface="Hiragino Maru Gothic Pro W4" panose="020F0400000000000000" pitchFamily="34" charset="-128"/>
                <a:ea typeface="Hiragino Maru Gothic Pro W4" panose="020F0400000000000000" pitchFamily="34" charset="-128"/>
              </a:rPr>
              <a:t>禁煙外来</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587C5DA-AD92-B541-89A1-7EFEA1C287B3}"/>
              </a:ext>
            </a:extLst>
          </p:cNvPr>
          <p:cNvSpPr>
            <a:spLocks noGrp="1"/>
          </p:cNvSpPr>
          <p:nvPr>
            <p:ph type="sldNum" sz="quarter" idx="12"/>
          </p:nvPr>
        </p:nvSpPr>
        <p:spPr/>
        <p:txBody>
          <a:bodyPr/>
          <a:lstStyle/>
          <a:p>
            <a:pPr>
              <a:defRPr/>
            </a:pPr>
            <a:fld id="{4C531F98-CA78-470A-BCEA-FDB7CBF3E5AC}" type="slidenum">
              <a:rPr lang="en-US" altLang="ja-JP" smtClean="0"/>
              <a:pPr>
                <a:defRPr/>
              </a:pPr>
              <a:t>63</a:t>
            </a:fld>
            <a:endParaRPr lang="en-US" altLang="ja-JP"/>
          </a:p>
        </p:txBody>
      </p:sp>
      <p:pic>
        <p:nvPicPr>
          <p:cNvPr id="4" name="図 3" descr="挿絵, 部屋 が含まれている画像&#10;&#10;自動的に生成された説明">
            <a:extLst>
              <a:ext uri="{FF2B5EF4-FFF2-40B4-BE49-F238E27FC236}">
                <a16:creationId xmlns:a16="http://schemas.microsoft.com/office/drawing/2014/main" id="{3E4AE1CB-6576-604B-8027-F25996E234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1966" y="208519"/>
            <a:ext cx="2417254" cy="3148473"/>
          </a:xfrm>
          <a:prstGeom prst="rect">
            <a:avLst/>
          </a:prstGeom>
          <a:ln w="50800">
            <a:solidFill>
              <a:srgbClr val="0066FF"/>
            </a:solidFill>
          </a:ln>
        </p:spPr>
      </p:pic>
      <p:pic>
        <p:nvPicPr>
          <p:cNvPr id="6" name="図 5" descr="グラフィカル ユーザー インターフェイス が含まれている画像&#10;&#10;自動的に生成された説明">
            <a:extLst>
              <a:ext uri="{FF2B5EF4-FFF2-40B4-BE49-F238E27FC236}">
                <a16:creationId xmlns:a16="http://schemas.microsoft.com/office/drawing/2014/main" id="{18041EC1-0299-C441-98FE-BFBE5C4C8BB2}"/>
              </a:ext>
            </a:extLst>
          </p:cNvPr>
          <p:cNvPicPr>
            <a:picLocks noChangeAspect="1"/>
          </p:cNvPicPr>
          <p:nvPr/>
        </p:nvPicPr>
        <p:blipFill rotWithShape="1">
          <a:blip r:embed="rId4">
            <a:extLst>
              <a:ext uri="{28A0092B-C50C-407E-A947-70E740481C1C}">
                <a14:useLocalDpi xmlns:a14="http://schemas.microsoft.com/office/drawing/2010/main" val="0"/>
              </a:ext>
            </a:extLst>
          </a:blip>
          <a:srcRect l="15897" t="69258" r="37082"/>
          <a:stretch/>
        </p:blipFill>
        <p:spPr>
          <a:xfrm>
            <a:off x="3203848" y="3861048"/>
            <a:ext cx="2932279" cy="2864922"/>
          </a:xfrm>
          <a:prstGeom prst="rect">
            <a:avLst/>
          </a:prstGeom>
          <a:ln w="50800">
            <a:solidFill>
              <a:srgbClr val="0066FF"/>
            </a:solidFill>
          </a:ln>
        </p:spPr>
      </p:pic>
      <p:pic>
        <p:nvPicPr>
          <p:cNvPr id="7" name="図 6" descr="グラフィカル ユーザー インターフェイス が含まれている画像&#10;&#10;自動的に生成された説明">
            <a:extLst>
              <a:ext uri="{FF2B5EF4-FFF2-40B4-BE49-F238E27FC236}">
                <a16:creationId xmlns:a16="http://schemas.microsoft.com/office/drawing/2014/main" id="{3B0B6C32-9BEF-C34C-AB8B-957B2475F05E}"/>
              </a:ext>
            </a:extLst>
          </p:cNvPr>
          <p:cNvPicPr>
            <a:picLocks noChangeAspect="1"/>
          </p:cNvPicPr>
          <p:nvPr/>
        </p:nvPicPr>
        <p:blipFill rotWithShape="1">
          <a:blip r:embed="rId4">
            <a:extLst>
              <a:ext uri="{28A0092B-C50C-407E-A947-70E740481C1C}">
                <a14:useLocalDpi xmlns:a14="http://schemas.microsoft.com/office/drawing/2010/main" val="0"/>
              </a:ext>
            </a:extLst>
          </a:blip>
          <a:srcRect l="5667" t="36491" r="55206" b="42745"/>
          <a:stretch/>
        </p:blipFill>
        <p:spPr>
          <a:xfrm>
            <a:off x="64591" y="2492896"/>
            <a:ext cx="2660585" cy="2109915"/>
          </a:xfrm>
          <a:prstGeom prst="rect">
            <a:avLst/>
          </a:prstGeom>
        </p:spPr>
      </p:pic>
      <p:pic>
        <p:nvPicPr>
          <p:cNvPr id="8" name="図 7" descr="グラフィカル ユーザー インターフェイス が含まれている画像&#10;&#10;自動的に生成された説明">
            <a:extLst>
              <a:ext uri="{FF2B5EF4-FFF2-40B4-BE49-F238E27FC236}">
                <a16:creationId xmlns:a16="http://schemas.microsoft.com/office/drawing/2014/main" id="{8D8AE2EA-A405-5E4D-9A79-16C95021E431}"/>
              </a:ext>
            </a:extLst>
          </p:cNvPr>
          <p:cNvPicPr>
            <a:picLocks noChangeAspect="1"/>
          </p:cNvPicPr>
          <p:nvPr/>
        </p:nvPicPr>
        <p:blipFill rotWithShape="1">
          <a:blip r:embed="rId4">
            <a:extLst>
              <a:ext uri="{28A0092B-C50C-407E-A947-70E740481C1C}">
                <a14:useLocalDpi xmlns:a14="http://schemas.microsoft.com/office/drawing/2010/main" val="0"/>
              </a:ext>
            </a:extLst>
          </a:blip>
          <a:srcRect l="66348" t="2582" r="-884" b="75887"/>
          <a:stretch/>
        </p:blipFill>
        <p:spPr>
          <a:xfrm>
            <a:off x="6516216" y="2384809"/>
            <a:ext cx="2582374" cy="2405842"/>
          </a:xfrm>
          <a:prstGeom prst="rect">
            <a:avLst/>
          </a:prstGeom>
        </p:spPr>
      </p:pic>
      <p:sp>
        <p:nvSpPr>
          <p:cNvPr id="11" name="右矢印 10">
            <a:extLst>
              <a:ext uri="{FF2B5EF4-FFF2-40B4-BE49-F238E27FC236}">
                <a16:creationId xmlns:a16="http://schemas.microsoft.com/office/drawing/2014/main" id="{B27AAD65-9071-0D47-BF00-8708C51BB5A5}"/>
              </a:ext>
            </a:extLst>
          </p:cNvPr>
          <p:cNvSpPr/>
          <p:nvPr/>
        </p:nvSpPr>
        <p:spPr>
          <a:xfrm>
            <a:off x="2843808" y="2728891"/>
            <a:ext cx="576064"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右矢印 11">
            <a:extLst>
              <a:ext uri="{FF2B5EF4-FFF2-40B4-BE49-F238E27FC236}">
                <a16:creationId xmlns:a16="http://schemas.microsoft.com/office/drawing/2014/main" id="{F53FCCEB-76F4-2942-89D6-C39F515A13C7}"/>
              </a:ext>
            </a:extLst>
          </p:cNvPr>
          <p:cNvSpPr/>
          <p:nvPr/>
        </p:nvSpPr>
        <p:spPr>
          <a:xfrm>
            <a:off x="6012160" y="2792902"/>
            <a:ext cx="576064"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327AB13C-032B-484B-B642-60E65B1088BE}"/>
              </a:ext>
            </a:extLst>
          </p:cNvPr>
          <p:cNvSpPr txBox="1"/>
          <p:nvPr/>
        </p:nvSpPr>
        <p:spPr>
          <a:xfrm>
            <a:off x="431315" y="260648"/>
            <a:ext cx="2877711" cy="2009717"/>
          </a:xfrm>
          <a:prstGeom prst="rect">
            <a:avLst/>
          </a:prstGeom>
          <a:noFill/>
        </p:spPr>
        <p:txBody>
          <a:bodyPr wrap="none" rtlCol="0">
            <a:spAutoFit/>
          </a:bodyPr>
          <a:lstStyle/>
          <a:p>
            <a:pPr>
              <a:lnSpc>
                <a:spcPts val="3800"/>
              </a:lnSpc>
            </a:pPr>
            <a:r>
              <a:rPr kumimoji="1" lang="ja-JP" altLang="en-US" sz="3000">
                <a:latin typeface="Hiragino Maru Gothic Pro W4" panose="020F0400000000000000" pitchFamily="34" charset="-128"/>
                <a:ea typeface="Hiragino Maru Gothic Pro W4" panose="020F0400000000000000" pitchFamily="34" charset="-128"/>
              </a:rPr>
              <a:t>佐賀県内でも</a:t>
            </a:r>
            <a:endParaRPr kumimoji="1" lang="en-US" altLang="ja-JP" sz="3000" dirty="0">
              <a:latin typeface="Hiragino Maru Gothic Pro W4" panose="020F0400000000000000" pitchFamily="34" charset="-128"/>
              <a:ea typeface="Hiragino Maru Gothic Pro W4" panose="020F0400000000000000" pitchFamily="34" charset="-128"/>
            </a:endParaRPr>
          </a:p>
          <a:p>
            <a:pPr>
              <a:lnSpc>
                <a:spcPts val="3800"/>
              </a:lnSpc>
            </a:pPr>
            <a:r>
              <a:rPr kumimoji="1" lang="en-US" altLang="ja-JP" sz="3000" dirty="0">
                <a:latin typeface="Hiragino Maru Gothic Pro W4" panose="020F0400000000000000" pitchFamily="34" charset="-128"/>
                <a:ea typeface="Hiragino Maru Gothic Pro W4" panose="020F0400000000000000" pitchFamily="34" charset="-128"/>
              </a:rPr>
              <a:t>140</a:t>
            </a:r>
            <a:r>
              <a:rPr kumimoji="1" lang="ja-JP" altLang="en-US" sz="3000">
                <a:latin typeface="Hiragino Maru Gothic Pro W4" panose="020F0400000000000000" pitchFamily="34" charset="-128"/>
                <a:ea typeface="Hiragino Maru Gothic Pro W4" panose="020F0400000000000000" pitchFamily="34" charset="-128"/>
              </a:rPr>
              <a:t>の</a:t>
            </a:r>
            <a:r>
              <a:rPr lang="ja-JP" altLang="en-US" sz="3000">
                <a:latin typeface="Hiragino Maru Gothic Pro W4" panose="020F0400000000000000" pitchFamily="34" charset="-128"/>
                <a:ea typeface="Hiragino Maru Gothic Pro W4" panose="020F0400000000000000" pitchFamily="34" charset="-128"/>
              </a:rPr>
              <a:t>病院で</a:t>
            </a:r>
            <a:endParaRPr lang="en-US" altLang="ja-JP" sz="3000" dirty="0">
              <a:latin typeface="Hiragino Maru Gothic Pro W4" panose="020F0400000000000000" pitchFamily="34" charset="-128"/>
              <a:ea typeface="Hiragino Maru Gothic Pro W4" panose="020F0400000000000000" pitchFamily="34" charset="-128"/>
            </a:endParaRPr>
          </a:p>
          <a:p>
            <a:pPr>
              <a:lnSpc>
                <a:spcPts val="3800"/>
              </a:lnSpc>
            </a:pPr>
            <a:r>
              <a:rPr lang="ja-JP" altLang="en-US" sz="3000">
                <a:latin typeface="Hiragino Maru Gothic Pro W4" panose="020F0400000000000000" pitchFamily="34" charset="-128"/>
                <a:ea typeface="Hiragino Maru Gothic Pro W4" panose="020F0400000000000000" pitchFamily="34" charset="-128"/>
              </a:rPr>
              <a:t>禁煙治療を</a:t>
            </a:r>
            <a:endParaRPr lang="en-US" altLang="ja-JP" sz="3000" dirty="0">
              <a:latin typeface="Hiragino Maru Gothic Pro W4" panose="020F0400000000000000" pitchFamily="34" charset="-128"/>
              <a:ea typeface="Hiragino Maru Gothic Pro W4" panose="020F0400000000000000" pitchFamily="34" charset="-128"/>
            </a:endParaRPr>
          </a:p>
          <a:p>
            <a:pPr>
              <a:lnSpc>
                <a:spcPts val="3800"/>
              </a:lnSpc>
            </a:pPr>
            <a:r>
              <a:rPr kumimoji="1" lang="ja-JP" altLang="en-US" sz="3000">
                <a:latin typeface="Hiragino Maru Gothic Pro W4" panose="020F0400000000000000" pitchFamily="34" charset="-128"/>
                <a:ea typeface="Hiragino Maru Gothic Pro W4" panose="020F0400000000000000" pitchFamily="34" charset="-128"/>
              </a:rPr>
              <a:t>行っています。</a:t>
            </a:r>
            <a:endParaRPr kumimoji="1" lang="en-US" altLang="ja-JP" sz="3000" dirty="0">
              <a:latin typeface="Hiragino Maru Gothic Pro W4" panose="020F0400000000000000" pitchFamily="34" charset="-128"/>
              <a:ea typeface="Hiragino Maru Gothic Pro W4" panose="020F0400000000000000" pitchFamily="34" charset="-128"/>
            </a:endParaRPr>
          </a:p>
        </p:txBody>
      </p:sp>
      <p:sp>
        <p:nvSpPr>
          <p:cNvPr id="14" name="角丸四角形吹き出し 13">
            <a:extLst>
              <a:ext uri="{FF2B5EF4-FFF2-40B4-BE49-F238E27FC236}">
                <a16:creationId xmlns:a16="http://schemas.microsoft.com/office/drawing/2014/main" id="{09617493-D6ED-2245-969F-05D90E4FE5C2}"/>
              </a:ext>
            </a:extLst>
          </p:cNvPr>
          <p:cNvSpPr/>
          <p:nvPr/>
        </p:nvSpPr>
        <p:spPr>
          <a:xfrm>
            <a:off x="223908" y="4840793"/>
            <a:ext cx="2501268" cy="1252503"/>
          </a:xfrm>
          <a:prstGeom prst="wedgeRoundRectCallout">
            <a:avLst>
              <a:gd name="adj1" fmla="val 6567"/>
              <a:gd name="adj2" fmla="val -97290"/>
              <a:gd name="adj3" fmla="val 16667"/>
            </a:avLst>
          </a:prstGeom>
          <a:solidFill>
            <a:schemeClr val="bg1"/>
          </a:solid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Hiragino Maru Gothic Pro W4" panose="020F0400000000000000" pitchFamily="34" charset="-128"/>
                <a:ea typeface="Hiragino Maru Gothic Pro W4" panose="020F0400000000000000" pitchFamily="34" charset="-128"/>
              </a:rPr>
              <a:t>自分では</a:t>
            </a:r>
            <a:endParaRPr kumimoji="1" lang="en-US" altLang="ja-JP" sz="2400" dirty="0">
              <a:solidFill>
                <a:schemeClr val="tx1"/>
              </a:solidFill>
              <a:latin typeface="Hiragino Maru Gothic Pro W4" panose="020F0400000000000000" pitchFamily="34" charset="-128"/>
              <a:ea typeface="Hiragino Maru Gothic Pro W4" panose="020F0400000000000000" pitchFamily="34" charset="-128"/>
            </a:endParaRPr>
          </a:p>
          <a:p>
            <a:pPr algn="ctr"/>
            <a:r>
              <a:rPr lang="ja-JP" altLang="en-US" sz="2400">
                <a:solidFill>
                  <a:schemeClr val="tx1"/>
                </a:solidFill>
                <a:latin typeface="Hiragino Maru Gothic Pro W4" panose="020F0400000000000000" pitchFamily="34" charset="-128"/>
                <a:ea typeface="Hiragino Maru Gothic Pro W4" panose="020F0400000000000000" pitchFamily="34" charset="-128"/>
              </a:rPr>
              <a:t>やめられない</a:t>
            </a:r>
            <a:endParaRPr lang="en-US" altLang="ja-JP" sz="24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2400">
                <a:solidFill>
                  <a:schemeClr val="tx1"/>
                </a:solidFill>
                <a:latin typeface="Hiragino Maru Gothic Pro W4" panose="020F0400000000000000" pitchFamily="34" charset="-128"/>
                <a:ea typeface="Hiragino Maru Gothic Pro W4" panose="020F0400000000000000" pitchFamily="34" charset="-128"/>
              </a:rPr>
              <a:t>時に･･･</a:t>
            </a:r>
          </a:p>
        </p:txBody>
      </p:sp>
      <p:sp>
        <p:nvSpPr>
          <p:cNvPr id="15" name="角丸四角形吹き出し 14">
            <a:extLst>
              <a:ext uri="{FF2B5EF4-FFF2-40B4-BE49-F238E27FC236}">
                <a16:creationId xmlns:a16="http://schemas.microsoft.com/office/drawing/2014/main" id="{16E499EF-8D1B-FC4F-AD56-D3492A252284}"/>
              </a:ext>
            </a:extLst>
          </p:cNvPr>
          <p:cNvSpPr/>
          <p:nvPr/>
        </p:nvSpPr>
        <p:spPr>
          <a:xfrm>
            <a:off x="6861613" y="1150586"/>
            <a:ext cx="1851072" cy="976305"/>
          </a:xfrm>
          <a:prstGeom prst="wedgeRoundRectCallout">
            <a:avLst>
              <a:gd name="adj1" fmla="val 1993"/>
              <a:gd name="adj2" fmla="val 90029"/>
              <a:gd name="adj3" fmla="val 16667"/>
            </a:avLst>
          </a:prstGeom>
          <a:solidFill>
            <a:schemeClr val="bg1"/>
          </a:solid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Hiragino Maru Gothic Pro W4" panose="020F0400000000000000" pitchFamily="34" charset="-128"/>
                <a:ea typeface="Hiragino Maru Gothic Pro W4" panose="020F0400000000000000" pitchFamily="34" charset="-128"/>
              </a:rPr>
              <a:t>タバコを</a:t>
            </a:r>
            <a:endParaRPr kumimoji="1" lang="en-US" altLang="ja-JP" sz="2400" dirty="0">
              <a:solidFill>
                <a:schemeClr val="tx1"/>
              </a:solidFill>
              <a:latin typeface="Hiragino Maru Gothic Pro W4" panose="020F0400000000000000" pitchFamily="34" charset="-128"/>
              <a:ea typeface="Hiragino Maru Gothic Pro W4" panose="020F0400000000000000" pitchFamily="34" charset="-128"/>
            </a:endParaRPr>
          </a:p>
          <a:p>
            <a:pPr algn="ctr"/>
            <a:r>
              <a:rPr lang="ja-JP" altLang="en-US" sz="2400">
                <a:solidFill>
                  <a:schemeClr val="tx1"/>
                </a:solidFill>
                <a:latin typeface="Hiragino Maru Gothic Pro W4" panose="020F0400000000000000" pitchFamily="34" charset="-128"/>
                <a:ea typeface="Hiragino Maru Gothic Pro W4" panose="020F0400000000000000" pitchFamily="34" charset="-128"/>
              </a:rPr>
              <a:t>卒業しよう</a:t>
            </a:r>
            <a:endParaRPr kumimoji="1" lang="ja-JP" altLang="en-US" sz="2400">
              <a:solidFill>
                <a:schemeClr val="tx1"/>
              </a:solidFill>
              <a:latin typeface="Hiragino Maru Gothic Pro W4" panose="020F0400000000000000" pitchFamily="34" charset="-128"/>
              <a:ea typeface="Hiragino Maru Gothic Pro W4" panose="020F0400000000000000" pitchFamily="34" charset="-128"/>
            </a:endParaRPr>
          </a:p>
        </p:txBody>
      </p:sp>
      <p:sp>
        <p:nvSpPr>
          <p:cNvPr id="16" name="テキスト ボックス 15">
            <a:extLst>
              <a:ext uri="{FF2B5EF4-FFF2-40B4-BE49-F238E27FC236}">
                <a16:creationId xmlns:a16="http://schemas.microsoft.com/office/drawing/2014/main" id="{A3F15FFD-4D5E-F94A-A9BE-4731D6792D37}"/>
              </a:ext>
            </a:extLst>
          </p:cNvPr>
          <p:cNvSpPr txBox="1"/>
          <p:nvPr/>
        </p:nvSpPr>
        <p:spPr>
          <a:xfrm>
            <a:off x="2949083" y="3371676"/>
            <a:ext cx="3567133" cy="492443"/>
          </a:xfrm>
          <a:prstGeom prst="rect">
            <a:avLst/>
          </a:prstGeom>
          <a:solidFill>
            <a:schemeClr val="bg1"/>
          </a:solidFill>
          <a:ln w="50800">
            <a:solidFill>
              <a:srgbClr val="0066FF"/>
            </a:solidFill>
          </a:ln>
        </p:spPr>
        <p:txBody>
          <a:bodyPr wrap="square" rtlCol="0">
            <a:spAutoFit/>
          </a:bodyPr>
          <a:lstStyle/>
          <a:p>
            <a:r>
              <a:rPr kumimoji="1" lang="ja-JP" altLang="en-US" sz="2600">
                <a:latin typeface="Hiragino Maru Gothic Pro W4" panose="020F0400000000000000" pitchFamily="34" charset="-128"/>
                <a:ea typeface="Hiragino Maru Gothic Pro W4" panose="020F0400000000000000" pitchFamily="34" charset="-128"/>
              </a:rPr>
              <a:t>病院で治療を受けて･･</a:t>
            </a:r>
          </a:p>
        </p:txBody>
      </p:sp>
    </p:spTree>
    <p:extLst>
      <p:ext uri="{BB962C8B-B14F-4D97-AF65-F5344CB8AC3E}">
        <p14:creationId xmlns:p14="http://schemas.microsoft.com/office/powerpoint/2010/main" val="8144195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EA067EC-6EDF-0F40-A6AB-2C6F431B6B77}"/>
              </a:ext>
            </a:extLst>
          </p:cNvPr>
          <p:cNvSpPr>
            <a:spLocks noGrp="1"/>
          </p:cNvSpPr>
          <p:nvPr>
            <p:ph type="sldNum" sz="quarter" idx="12"/>
          </p:nvPr>
        </p:nvSpPr>
        <p:spPr/>
        <p:txBody>
          <a:bodyPr/>
          <a:lstStyle/>
          <a:p>
            <a:pPr>
              <a:defRPr/>
            </a:pPr>
            <a:fld id="{4C531F98-CA78-470A-BCEA-FDB7CBF3E5AC}" type="slidenum">
              <a:rPr lang="en-US" altLang="ja-JP" smtClean="0"/>
              <a:pPr>
                <a:defRPr/>
              </a:pPr>
              <a:t>64</a:t>
            </a:fld>
            <a:endParaRPr lang="en-US" altLang="ja-JP"/>
          </a:p>
        </p:txBody>
      </p:sp>
      <p:pic>
        <p:nvPicPr>
          <p:cNvPr id="4" name="図 3" descr="ロゴ&#10;&#10;自動的に生成された説明">
            <a:extLst>
              <a:ext uri="{FF2B5EF4-FFF2-40B4-BE49-F238E27FC236}">
                <a16:creationId xmlns:a16="http://schemas.microsoft.com/office/drawing/2014/main" id="{DA9141FD-34E2-C048-BBE4-D90088EFE7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8" y="136524"/>
            <a:ext cx="4615708" cy="6525344"/>
          </a:xfrm>
          <a:prstGeom prst="rect">
            <a:avLst/>
          </a:prstGeom>
        </p:spPr>
      </p:pic>
      <p:sp>
        <p:nvSpPr>
          <p:cNvPr id="5" name="テキスト ボックス 4">
            <a:extLst>
              <a:ext uri="{FF2B5EF4-FFF2-40B4-BE49-F238E27FC236}">
                <a16:creationId xmlns:a16="http://schemas.microsoft.com/office/drawing/2014/main" id="{61962FD9-F7A0-F44E-8939-525617B5A86C}"/>
              </a:ext>
            </a:extLst>
          </p:cNvPr>
          <p:cNvSpPr txBox="1">
            <a:spLocks noChangeArrowheads="1"/>
          </p:cNvSpPr>
          <p:nvPr/>
        </p:nvSpPr>
        <p:spPr bwMode="auto">
          <a:xfrm>
            <a:off x="0" y="474502"/>
            <a:ext cx="4283968" cy="1323439"/>
          </a:xfrm>
          <a:prstGeom prst="rect">
            <a:avLst/>
          </a:prstGeom>
          <a:noFill/>
          <a:ln w="9525">
            <a:noFill/>
            <a:miter lim="800000"/>
            <a:headEnd/>
            <a:tailEnd/>
          </a:ln>
        </p:spPr>
        <p:txBody>
          <a:bodyPr wrap="square">
            <a:spAutoFit/>
          </a:bodyPr>
          <a:lstStyle/>
          <a:p>
            <a:pPr algn="ctr"/>
            <a:r>
              <a:rPr lang="ja-JP" altLang="en-US" sz="4000">
                <a:solidFill>
                  <a:srgbClr val="000099"/>
                </a:solidFill>
                <a:latin typeface="Hiragino Maru Gothic Pro W4" panose="020F0400000000000000" pitchFamily="34" charset="-128"/>
                <a:ea typeface="Hiragino Maru Gothic Pro W4" panose="020F0400000000000000" pitchFamily="34" charset="-128"/>
              </a:rPr>
              <a:t>毎月</a:t>
            </a:r>
            <a:r>
              <a:rPr lang="en-US" altLang="ja-JP" sz="4000" dirty="0">
                <a:solidFill>
                  <a:srgbClr val="000099"/>
                </a:solidFill>
                <a:latin typeface="Hiragino Maru Gothic Pro W4" panose="020F0400000000000000" pitchFamily="34" charset="-128"/>
                <a:ea typeface="Hiragino Maru Gothic Pro W4" panose="020F0400000000000000" pitchFamily="34" charset="-128"/>
              </a:rPr>
              <a:t>22</a:t>
            </a:r>
            <a:r>
              <a:rPr lang="ja-JP" altLang="en-US" sz="4000">
                <a:solidFill>
                  <a:srgbClr val="000099"/>
                </a:solidFill>
                <a:latin typeface="Hiragino Maru Gothic Pro W4" panose="020F0400000000000000" pitchFamily="34" charset="-128"/>
                <a:ea typeface="Hiragino Maru Gothic Pro W4" panose="020F0400000000000000" pitchFamily="34" charset="-128"/>
              </a:rPr>
              <a:t>日は</a:t>
            </a:r>
            <a:endParaRPr lang="en-US" altLang="ja-JP" sz="4000" dirty="0">
              <a:solidFill>
                <a:srgbClr val="000099"/>
              </a:solidFill>
              <a:latin typeface="Hiragino Maru Gothic Pro W4" panose="020F0400000000000000" pitchFamily="34" charset="-128"/>
              <a:ea typeface="Hiragino Maru Gothic Pro W4" panose="020F0400000000000000" pitchFamily="34" charset="-128"/>
            </a:endParaRPr>
          </a:p>
          <a:p>
            <a:pPr algn="ctr"/>
            <a:r>
              <a:rPr lang="ja-JP" altLang="en-US" sz="4000">
                <a:solidFill>
                  <a:srgbClr val="000099"/>
                </a:solidFill>
                <a:latin typeface="Hiragino Maru Gothic Pro W4" panose="020F0400000000000000" pitchFamily="34" charset="-128"/>
                <a:ea typeface="Hiragino Maru Gothic Pro W4" panose="020F0400000000000000" pitchFamily="34" charset="-128"/>
              </a:rPr>
              <a:t>「禁煙の日」です</a:t>
            </a:r>
            <a:endParaRPr lang="en-US" altLang="ja-JP" sz="4000" dirty="0">
              <a:solidFill>
                <a:srgbClr val="000099"/>
              </a:solidFill>
              <a:latin typeface="Hiragino Maru Gothic Pro W4" panose="020F0400000000000000" pitchFamily="34" charset="-128"/>
              <a:ea typeface="Hiragino Maru Gothic Pro W4" panose="020F0400000000000000" pitchFamily="34" charset="-128"/>
            </a:endParaRPr>
          </a:p>
        </p:txBody>
      </p:sp>
      <p:sp>
        <p:nvSpPr>
          <p:cNvPr id="7" name="テキスト ボックス 6">
            <a:extLst>
              <a:ext uri="{FF2B5EF4-FFF2-40B4-BE49-F238E27FC236}">
                <a16:creationId xmlns:a16="http://schemas.microsoft.com/office/drawing/2014/main" id="{6EAB283B-65BD-FB4F-9B5E-E2471B473075}"/>
              </a:ext>
            </a:extLst>
          </p:cNvPr>
          <p:cNvSpPr txBox="1">
            <a:spLocks noChangeArrowheads="1"/>
          </p:cNvSpPr>
          <p:nvPr/>
        </p:nvSpPr>
        <p:spPr bwMode="auto">
          <a:xfrm>
            <a:off x="107504" y="2852936"/>
            <a:ext cx="4283968" cy="2105898"/>
          </a:xfrm>
          <a:prstGeom prst="rect">
            <a:avLst/>
          </a:prstGeom>
          <a:noFill/>
          <a:ln w="9525">
            <a:noFill/>
            <a:miter lim="800000"/>
            <a:headEnd/>
            <a:tailEnd/>
          </a:ln>
        </p:spPr>
        <p:txBody>
          <a:bodyPr wrap="square">
            <a:spAutoFit/>
          </a:bodyPr>
          <a:lstStyle/>
          <a:p>
            <a:pPr algn="ctr">
              <a:lnSpc>
                <a:spcPts val="4000"/>
              </a:lnSpc>
            </a:pPr>
            <a:r>
              <a:rPr lang="ja-JP" altLang="en-US" sz="3000">
                <a:latin typeface="Hiragino Maru Gothic Pro W4" panose="020F0400000000000000" pitchFamily="34" charset="-128"/>
                <a:ea typeface="Hiragino Maru Gothic Pro W4" panose="020F0400000000000000" pitchFamily="34" charset="-128"/>
              </a:rPr>
              <a:t>禁煙は</a:t>
            </a:r>
            <a:endParaRPr lang="en-US" altLang="ja-JP" sz="3000" dirty="0">
              <a:latin typeface="Hiragino Maru Gothic Pro W4" panose="020F0400000000000000" pitchFamily="34" charset="-128"/>
              <a:ea typeface="Hiragino Maru Gothic Pro W4" panose="020F0400000000000000" pitchFamily="34" charset="-128"/>
            </a:endParaRPr>
          </a:p>
          <a:p>
            <a:pPr algn="ctr">
              <a:lnSpc>
                <a:spcPts val="4000"/>
              </a:lnSpc>
            </a:pPr>
            <a:r>
              <a:rPr lang="ja-JP" altLang="en-US" sz="3000">
                <a:latin typeface="Hiragino Maru Gothic Pro W4" panose="020F0400000000000000" pitchFamily="34" charset="-128"/>
                <a:ea typeface="Hiragino Maru Gothic Pro W4" panose="020F0400000000000000" pitchFamily="34" charset="-128"/>
              </a:rPr>
              <a:t>本人と家族や医療者が</a:t>
            </a:r>
            <a:endParaRPr lang="en-US" altLang="ja-JP" sz="3000" dirty="0">
              <a:latin typeface="Hiragino Maru Gothic Pro W4" panose="020F0400000000000000" pitchFamily="34" charset="-128"/>
              <a:ea typeface="Hiragino Maru Gothic Pro W4" panose="020F0400000000000000" pitchFamily="34" charset="-128"/>
            </a:endParaRPr>
          </a:p>
          <a:p>
            <a:pPr algn="ctr">
              <a:lnSpc>
                <a:spcPts val="4000"/>
              </a:lnSpc>
            </a:pPr>
            <a:r>
              <a:rPr lang="ja-JP" altLang="en-US" sz="3000">
                <a:latin typeface="Hiragino Maru Gothic Pro W4" panose="020F0400000000000000" pitchFamily="34" charset="-128"/>
                <a:ea typeface="Hiragino Maru Gothic Pro W4" panose="020F0400000000000000" pitchFamily="34" charset="-128"/>
              </a:rPr>
              <a:t>一緒に取り組むことが</a:t>
            </a:r>
            <a:endParaRPr lang="en-US" altLang="ja-JP" sz="3000" dirty="0">
              <a:latin typeface="Hiragino Maru Gothic Pro W4" panose="020F0400000000000000" pitchFamily="34" charset="-128"/>
              <a:ea typeface="Hiragino Maru Gothic Pro W4" panose="020F0400000000000000" pitchFamily="34" charset="-128"/>
            </a:endParaRPr>
          </a:p>
          <a:p>
            <a:pPr algn="ctr">
              <a:lnSpc>
                <a:spcPts val="4000"/>
              </a:lnSpc>
            </a:pPr>
            <a:r>
              <a:rPr lang="ja-JP" altLang="en-US" sz="3000">
                <a:latin typeface="Hiragino Maru Gothic Pro W4" panose="020F0400000000000000" pitchFamily="34" charset="-128"/>
                <a:ea typeface="Hiragino Maru Gothic Pro W4" panose="020F0400000000000000" pitchFamily="34" charset="-128"/>
              </a:rPr>
              <a:t>大切です</a:t>
            </a:r>
            <a:endParaRPr lang="en-US" altLang="ja-JP" sz="3000" dirty="0">
              <a:latin typeface="Hiragino Maru Gothic Pro W4" panose="020F0400000000000000" pitchFamily="34" charset="-128"/>
              <a:ea typeface="Hiragino Maru Gothic Pro W4" panose="020F0400000000000000" pitchFamily="34" charset="-128"/>
            </a:endParaRPr>
          </a:p>
        </p:txBody>
      </p:sp>
      <p:pic>
        <p:nvPicPr>
          <p:cNvPr id="9" name="図 8" descr="アイコン&#10;&#10;自動的に生成された説明">
            <a:extLst>
              <a:ext uri="{FF2B5EF4-FFF2-40B4-BE49-F238E27FC236}">
                <a16:creationId xmlns:a16="http://schemas.microsoft.com/office/drawing/2014/main" id="{74D62990-D3D5-CD44-AAD3-D4F5051739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5204576"/>
            <a:ext cx="2129104" cy="1437324"/>
          </a:xfrm>
          <a:prstGeom prst="rect">
            <a:avLst/>
          </a:prstGeom>
        </p:spPr>
      </p:pic>
      <p:sp>
        <p:nvSpPr>
          <p:cNvPr id="12" name="角丸四角形吹き出し 11">
            <a:extLst>
              <a:ext uri="{FF2B5EF4-FFF2-40B4-BE49-F238E27FC236}">
                <a16:creationId xmlns:a16="http://schemas.microsoft.com/office/drawing/2014/main" id="{E0D317CF-D1E0-A24B-B70E-09990450CEA7}"/>
              </a:ext>
            </a:extLst>
          </p:cNvPr>
          <p:cNvSpPr/>
          <p:nvPr/>
        </p:nvSpPr>
        <p:spPr>
          <a:xfrm>
            <a:off x="2197170" y="1997220"/>
            <a:ext cx="2403430" cy="514597"/>
          </a:xfrm>
          <a:prstGeom prst="wedgeRoundRectCallout">
            <a:avLst>
              <a:gd name="adj1" fmla="val 74986"/>
              <a:gd name="adj2" fmla="val 131602"/>
              <a:gd name="adj3" fmla="val 16667"/>
            </a:avLst>
          </a:prstGeom>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latin typeface="Hiragino Maru Gothic Pro W4" panose="020F0400000000000000" pitchFamily="34" charset="-128"/>
                <a:ea typeface="Hiragino Maru Gothic Pro W4" panose="020F0400000000000000" pitchFamily="34" charset="-128"/>
              </a:rPr>
              <a:t>スワンスワン！</a:t>
            </a:r>
          </a:p>
        </p:txBody>
      </p:sp>
    </p:spTree>
    <p:extLst>
      <p:ext uri="{BB962C8B-B14F-4D97-AF65-F5344CB8AC3E}">
        <p14:creationId xmlns:p14="http://schemas.microsoft.com/office/powerpoint/2010/main" val="27792438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吹き出し 3"/>
          <p:cNvSpPr/>
          <p:nvPr/>
        </p:nvSpPr>
        <p:spPr>
          <a:xfrm>
            <a:off x="2932936" y="1484784"/>
            <a:ext cx="6103560" cy="3420576"/>
          </a:xfrm>
          <a:prstGeom prst="wedgeRoundRectCallout">
            <a:avLst>
              <a:gd name="adj1" fmla="val -51581"/>
              <a:gd name="adj2" fmla="val 73524"/>
              <a:gd name="adj3" fmla="val 16667"/>
            </a:avLst>
          </a:prstGeom>
          <a:solidFill>
            <a:schemeClr val="accent4">
              <a:lumMod val="20000"/>
              <a:lumOff val="80000"/>
            </a:schemeClr>
          </a:solidFill>
          <a:ln w="38100">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a:solidFill>
                  <a:schemeClr val="tx1"/>
                </a:solidFill>
                <a:latin typeface="Hiragino Maru Gothic Pro W4" panose="020F0400000000000000" pitchFamily="34" charset="-128"/>
                <a:ea typeface="Hiragino Maru Gothic Pro W4" panose="020F0400000000000000" pitchFamily="34" charset="-128"/>
              </a:rPr>
              <a:t>今日、学んだことを</a:t>
            </a:r>
            <a:endParaRPr kumimoji="1" lang="en-US" altLang="ja-JP" sz="4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4800">
                <a:solidFill>
                  <a:schemeClr val="tx1"/>
                </a:solidFill>
                <a:latin typeface="Hiragino Maru Gothic Pro W4" panose="020F0400000000000000" pitchFamily="34" charset="-128"/>
                <a:ea typeface="Hiragino Maru Gothic Pro W4" panose="020F0400000000000000" pitchFamily="34" charset="-128"/>
              </a:rPr>
              <a:t>おうちの人にも</a:t>
            </a:r>
            <a:endParaRPr kumimoji="1" lang="en-US" altLang="ja-JP" sz="4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4800">
                <a:solidFill>
                  <a:schemeClr val="tx1"/>
                </a:solidFill>
                <a:latin typeface="Hiragino Maru Gothic Pro W4" panose="020F0400000000000000" pitchFamily="34" charset="-128"/>
                <a:ea typeface="Hiragino Maru Gothic Pro W4" panose="020F0400000000000000" pitchFamily="34" charset="-128"/>
              </a:rPr>
              <a:t>教えてあげて</a:t>
            </a:r>
            <a:endParaRPr kumimoji="1" lang="en-US" altLang="ja-JP" sz="4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4800">
                <a:solidFill>
                  <a:schemeClr val="tx1"/>
                </a:solidFill>
                <a:latin typeface="Hiragino Maru Gothic Pro W4" panose="020F0400000000000000" pitchFamily="34" charset="-128"/>
                <a:ea typeface="Hiragino Maru Gothic Pro W4" panose="020F0400000000000000" pitchFamily="34" charset="-128"/>
              </a:rPr>
              <a:t>くださいね。</a:t>
            </a:r>
            <a:endParaRPr kumimoji="1" lang="en-US" altLang="ja-JP" sz="4800" dirty="0">
              <a:solidFill>
                <a:schemeClr val="tx1"/>
              </a:solidFill>
              <a:latin typeface="Hiragino Maru Gothic Pro W4" panose="020F0400000000000000" pitchFamily="34" charset="-128"/>
              <a:ea typeface="Hiragino Maru Gothic Pro W4" panose="020F0400000000000000" pitchFamily="34" charset="-128"/>
            </a:endParaRPr>
          </a:p>
        </p:txBody>
      </p:sp>
      <p:sp>
        <p:nvSpPr>
          <p:cNvPr id="7" name="角丸四角形 6">
            <a:extLst>
              <a:ext uri="{FF2B5EF4-FFF2-40B4-BE49-F238E27FC236}">
                <a16:creationId xmlns:a16="http://schemas.microsoft.com/office/drawing/2014/main" id="{5618EEE9-8327-5E4F-9307-D205B78A6F4A}"/>
              </a:ext>
            </a:extLst>
          </p:cNvPr>
          <p:cNvSpPr/>
          <p:nvPr/>
        </p:nvSpPr>
        <p:spPr>
          <a:xfrm>
            <a:off x="250279" y="561336"/>
            <a:ext cx="8643441" cy="831222"/>
          </a:xfrm>
          <a:prstGeom prst="roundRect">
            <a:avLst/>
          </a:prstGeom>
          <a:solidFill>
            <a:srgbClr val="FEDFF2"/>
          </a:solidFill>
          <a:effectLst>
            <a:outerShdw blurRad="50800" dist="38100" dir="2700000" algn="tl" rotWithShape="0">
              <a:prstClr val="black">
                <a:alpha val="58076"/>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a:solidFill>
                  <a:schemeClr val="tx1"/>
                </a:solidFill>
                <a:latin typeface="Hiragino Maru Gothic Pro W4" panose="020F0400000000000000" pitchFamily="34" charset="-128"/>
                <a:ea typeface="Hiragino Maru Gothic Pro W4" panose="020F0400000000000000" pitchFamily="34" charset="-128"/>
              </a:rPr>
              <a:t>聞いてくれて　ありがとう</a:t>
            </a:r>
            <a:r>
              <a:rPr kumimoji="1" lang="en-US" altLang="ja-JP" sz="4000" dirty="0">
                <a:solidFill>
                  <a:schemeClr val="tx1"/>
                </a:solidFill>
                <a:latin typeface="Hiragino Maru Gothic Pro W4" panose="020F0400000000000000" pitchFamily="34" charset="-128"/>
                <a:ea typeface="Hiragino Maru Gothic Pro W4" panose="020F0400000000000000" pitchFamily="34" charset="-128"/>
              </a:rPr>
              <a:t>!</a:t>
            </a:r>
            <a:endParaRPr kumimoji="1" lang="ja-JP" altLang="en-US" sz="4000">
              <a:solidFill>
                <a:schemeClr val="tx1"/>
              </a:solidFill>
              <a:latin typeface="Hiragino Maru Gothic Pro W4" panose="020F0400000000000000" pitchFamily="34" charset="-128"/>
              <a:ea typeface="Hiragino Maru Gothic Pro W4" panose="020F0400000000000000" pitchFamily="34" charset="-128"/>
            </a:endParaRPr>
          </a:p>
        </p:txBody>
      </p:sp>
      <p:pic>
        <p:nvPicPr>
          <p:cNvPr id="5" name="図 4">
            <a:extLst>
              <a:ext uri="{FF2B5EF4-FFF2-40B4-BE49-F238E27FC236}">
                <a16:creationId xmlns:a16="http://schemas.microsoft.com/office/drawing/2014/main" id="{7FF0D953-FAFD-C147-A3DC-FA21DEE9AF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199" y="3853405"/>
            <a:ext cx="2563376" cy="310398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35960" y="388702"/>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338666" y="4077072"/>
            <a:ext cx="8648521" cy="1817613"/>
          </a:xfrm>
          <a:prstGeom prst="rect">
            <a:avLst/>
          </a:prstGeom>
          <a:noFill/>
        </p:spPr>
        <p:txBody>
          <a:bodyPr wrap="none" rtlCol="0">
            <a:spAutoFit/>
          </a:bodyPr>
          <a:lstStyle/>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タバコの成分、ニコチンには</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体にどんな害があるのでしょうか</a:t>
            </a:r>
            <a:endParaRPr kumimoji="1" lang="en-US" altLang="ja-JP" sz="4400" dirty="0">
              <a:latin typeface="Hiragino Maru Gothic Pro W4" panose="020F0400000000000000" pitchFamily="34" charset="-128"/>
              <a:ea typeface="Hiragino Maru Gothic Pro W4" panose="020F0400000000000000" pitchFamily="34" charset="-128"/>
            </a:endParaRPr>
          </a:p>
        </p:txBody>
      </p:sp>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第２問</a:t>
            </a:r>
          </a:p>
        </p:txBody>
      </p:sp>
    </p:spTree>
    <p:extLst>
      <p:ext uri="{BB962C8B-B14F-4D97-AF65-F5344CB8AC3E}">
        <p14:creationId xmlns:p14="http://schemas.microsoft.com/office/powerpoint/2010/main" val="3458543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5602" name="Text Box 4"/>
          <p:cNvSpPr txBox="1">
            <a:spLocks noChangeArrowheads="1"/>
          </p:cNvSpPr>
          <p:nvPr/>
        </p:nvSpPr>
        <p:spPr bwMode="auto">
          <a:xfrm>
            <a:off x="196850" y="196850"/>
            <a:ext cx="6955750" cy="769441"/>
          </a:xfrm>
          <a:prstGeom prst="rect">
            <a:avLst/>
          </a:prstGeom>
          <a:solidFill>
            <a:schemeClr val="accent6">
              <a:lumMod val="20000"/>
              <a:lumOff val="80000"/>
            </a:schemeClr>
          </a:solidFill>
          <a:ln w="28575">
            <a:solidFill>
              <a:srgbClr val="0432FF"/>
            </a:solidFill>
            <a:miter lim="800000"/>
            <a:headEnd/>
            <a:tailEnd/>
          </a:ln>
        </p:spPr>
        <p:txBody>
          <a:bodyPr wrap="none">
            <a:spAutoFit/>
          </a:bodyPr>
          <a:lstStyle/>
          <a:p>
            <a:r>
              <a:rPr lang="ja-JP" altLang="en-US" sz="4400">
                <a:latin typeface="Hiragino Maru Gothic Pro W4" panose="020F0400000000000000" pitchFamily="34" charset="-128"/>
                <a:ea typeface="Hiragino Maru Gothic Pro W4" panose="020F0400000000000000" pitchFamily="34" charset="-128"/>
                <a:cs typeface="ＤＦPOP体"/>
              </a:rPr>
              <a:t>正しいのはどれでしょう？</a:t>
            </a:r>
          </a:p>
        </p:txBody>
      </p:sp>
      <p:sp>
        <p:nvSpPr>
          <p:cNvPr id="57354" name="Rectangle 10"/>
          <p:cNvSpPr>
            <a:spLocks noChangeArrowheads="1"/>
          </p:cNvSpPr>
          <p:nvPr/>
        </p:nvSpPr>
        <p:spPr bwMode="auto">
          <a:xfrm>
            <a:off x="215887" y="1457989"/>
            <a:ext cx="8424863" cy="3550524"/>
          </a:xfrm>
          <a:prstGeom prst="rect">
            <a:avLst/>
          </a:prstGeom>
          <a:solidFill>
            <a:schemeClr val="accent4">
              <a:lumMod val="20000"/>
              <a:lumOff val="80000"/>
            </a:schemeClr>
          </a:solidFill>
          <a:ln w="9525">
            <a:noFill/>
            <a:miter lim="800000"/>
            <a:headEnd/>
            <a:tailEnd/>
          </a:ln>
        </p:spPr>
        <p:txBody>
          <a:bodyPr>
            <a:spAutoFit/>
          </a:bodyPr>
          <a:lstStyle/>
          <a:p>
            <a:pPr>
              <a:lnSpc>
                <a:spcPts val="5520"/>
              </a:lnSpc>
            </a:pPr>
            <a:r>
              <a:rPr lang="ja-JP" altLang="en-US" sz="3600">
                <a:latin typeface="Hiragino Maru Gothic Pro W4" panose="020F0400000000000000" pitchFamily="34" charset="-128"/>
                <a:ea typeface="Hiragino Maru Gothic Pro W4" panose="020F0400000000000000" pitchFamily="34" charset="-128"/>
                <a:cs typeface="ＤＦPOP体"/>
              </a:rPr>
              <a:t>ニコチンは･･･</a:t>
            </a:r>
            <a:endParaRPr lang="en-US" altLang="ja-JP" sz="3600" dirty="0">
              <a:latin typeface="Hiragino Maru Gothic Pro W4" panose="020F0400000000000000" pitchFamily="34" charset="-128"/>
              <a:ea typeface="Hiragino Maru Gothic Pro W4" panose="020F0400000000000000" pitchFamily="34" charset="-128"/>
              <a:cs typeface="ＤＦPOP体"/>
            </a:endParaRPr>
          </a:p>
          <a:p>
            <a:pPr>
              <a:lnSpc>
                <a:spcPts val="5520"/>
              </a:lnSpc>
            </a:pPr>
            <a:r>
              <a:rPr lang="ja-JP" altLang="en-US" sz="3600">
                <a:latin typeface="Hiragino Maru Gothic Pro W4" panose="020F0400000000000000" pitchFamily="34" charset="-128"/>
                <a:ea typeface="Hiragino Maru Gothic Pro W4" panose="020F0400000000000000" pitchFamily="34" charset="-128"/>
                <a:cs typeface="ＤＦPOP体"/>
              </a:rPr>
              <a:t>①　血管を収縮させる</a:t>
            </a:r>
            <a:endParaRPr lang="en-US" altLang="ja-JP" sz="3600" dirty="0">
              <a:latin typeface="Hiragino Maru Gothic Pro W4" panose="020F0400000000000000" pitchFamily="34" charset="-128"/>
              <a:ea typeface="Hiragino Maru Gothic Pro W4" panose="020F0400000000000000" pitchFamily="34" charset="-128"/>
              <a:cs typeface="ＤＦPOP体"/>
            </a:endParaRPr>
          </a:p>
          <a:p>
            <a:pPr>
              <a:lnSpc>
                <a:spcPts val="5520"/>
              </a:lnSpc>
            </a:pPr>
            <a:r>
              <a:rPr lang="ja-JP" altLang="en-US" sz="3600">
                <a:latin typeface="Hiragino Maru Gothic Pro W4" panose="020F0400000000000000" pitchFamily="34" charset="-128"/>
                <a:ea typeface="Hiragino Maru Gothic Pro W4" panose="020F0400000000000000" pitchFamily="34" charset="-128"/>
                <a:cs typeface="ＤＦPOP体"/>
              </a:rPr>
              <a:t>②　タバコがやめられなくなる　　　　　　　　</a:t>
            </a:r>
            <a:r>
              <a:rPr lang="en-US" altLang="ja-JP" sz="3600" dirty="0">
                <a:latin typeface="Hiragino Maru Gothic Pro W4" panose="020F0400000000000000" pitchFamily="34" charset="-128"/>
                <a:ea typeface="Hiragino Maru Gothic Pro W4" panose="020F0400000000000000" pitchFamily="34" charset="-128"/>
                <a:cs typeface="ＤＦPOP体"/>
              </a:rPr>
              <a:t>	</a:t>
            </a:r>
            <a:r>
              <a:rPr lang="ja-JP" altLang="en-US" sz="3600">
                <a:latin typeface="Hiragino Maru Gothic Pro W4" panose="020F0400000000000000" pitchFamily="34" charset="-128"/>
                <a:ea typeface="Hiragino Maru Gothic Pro W4" panose="020F0400000000000000" pitchFamily="34" charset="-128"/>
                <a:cs typeface="ＤＦPOP体"/>
              </a:rPr>
              <a:t>（依存性がある）</a:t>
            </a:r>
            <a:endParaRPr lang="en-US" altLang="ja-JP" sz="3600" dirty="0">
              <a:latin typeface="Hiragino Maru Gothic Pro W4" panose="020F0400000000000000" pitchFamily="34" charset="-128"/>
              <a:ea typeface="Hiragino Maru Gothic Pro W4" panose="020F0400000000000000" pitchFamily="34" charset="-128"/>
              <a:cs typeface="ＤＦPOP体"/>
            </a:endParaRPr>
          </a:p>
          <a:p>
            <a:pPr>
              <a:lnSpc>
                <a:spcPts val="5520"/>
              </a:lnSpc>
            </a:pPr>
            <a:r>
              <a:rPr lang="ja-JP" altLang="en-US" sz="3600">
                <a:latin typeface="Hiragino Maru Gothic Pro W4" panose="020F0400000000000000" pitchFamily="34" charset="-128"/>
                <a:ea typeface="Hiragino Maru Gothic Pro W4" panose="020F0400000000000000" pitchFamily="34" charset="-128"/>
                <a:cs typeface="ＤＦPOP体"/>
              </a:rPr>
              <a:t>③　体内で発がん性物質に変化する</a:t>
            </a:r>
          </a:p>
        </p:txBody>
      </p:sp>
      <p:sp>
        <p:nvSpPr>
          <p:cNvPr id="8" name="テキスト ボックス 7">
            <a:extLst>
              <a:ext uri="{FF2B5EF4-FFF2-40B4-BE49-F238E27FC236}">
                <a16:creationId xmlns:a16="http://schemas.microsoft.com/office/drawing/2014/main" id="{DAC99817-A0BA-5B49-AED9-76AA7D320819}"/>
              </a:ext>
            </a:extLst>
          </p:cNvPr>
          <p:cNvSpPr txBox="1"/>
          <p:nvPr/>
        </p:nvSpPr>
        <p:spPr>
          <a:xfrm>
            <a:off x="823261" y="5750557"/>
            <a:ext cx="3073277" cy="707886"/>
          </a:xfrm>
          <a:prstGeom prst="rect">
            <a:avLst/>
          </a:prstGeom>
          <a:solidFill>
            <a:srgbClr val="FFCEFA"/>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sp>
        <p:nvSpPr>
          <p:cNvPr id="9" name="テキスト ボックス 8">
            <a:extLst>
              <a:ext uri="{FF2B5EF4-FFF2-40B4-BE49-F238E27FC236}">
                <a16:creationId xmlns:a16="http://schemas.microsoft.com/office/drawing/2014/main" id="{867A0C78-31CC-8D46-9F99-6F47A1702D35}"/>
              </a:ext>
            </a:extLst>
          </p:cNvPr>
          <p:cNvSpPr txBox="1"/>
          <p:nvPr/>
        </p:nvSpPr>
        <p:spPr>
          <a:xfrm>
            <a:off x="4191178" y="5642835"/>
            <a:ext cx="4426212" cy="923330"/>
          </a:xfrm>
          <a:prstGeom prst="rect">
            <a:avLst/>
          </a:prstGeom>
          <a:solidFill>
            <a:srgbClr val="FFCEFA"/>
          </a:solidFill>
        </p:spPr>
        <p:txBody>
          <a:bodyPr wrap="none" rtlCol="0">
            <a:spAutoFit/>
          </a:bodyPr>
          <a:lstStyle/>
          <a:p>
            <a:r>
              <a:rPr kumimoji="1" lang="ja-JP" altLang="en-US" sz="5400" b="1">
                <a:latin typeface="Hiragino Maru Gothic Pro W4" panose="020F0400000000000000" pitchFamily="34" charset="-128"/>
                <a:ea typeface="Hiragino Maru Gothic Pro W4" panose="020F0400000000000000" pitchFamily="34" charset="-128"/>
              </a:rPr>
              <a:t>①</a:t>
            </a:r>
            <a:r>
              <a:rPr kumimoji="1" lang="en-US" altLang="ja-JP" sz="5400" b="1" dirty="0">
                <a:latin typeface="Hiragino Maru Gothic Pro W4" panose="020F0400000000000000" pitchFamily="34" charset="-128"/>
                <a:ea typeface="Hiragino Maru Gothic Pro W4" panose="020F0400000000000000" pitchFamily="34" charset="-128"/>
              </a:rPr>
              <a:t>〜</a:t>
            </a:r>
            <a:r>
              <a:rPr kumimoji="1" lang="ja-JP" altLang="en-US" sz="5400" b="1">
                <a:latin typeface="Hiragino Maru Gothic Pro W4" panose="020F0400000000000000" pitchFamily="34" charset="-128"/>
                <a:ea typeface="Hiragino Maru Gothic Pro W4" panose="020F0400000000000000" pitchFamily="34" charset="-128"/>
              </a:rPr>
              <a:t>③の全部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受動喫煙によるウサギの耳の血管収縮＞-360p" descr="＜受動喫煙によるウサギの耳の血管収縮＞-360p">
            <a:hlinkClick r:id="" action="ppaction://media"/>
            <a:extLst>
              <a:ext uri="{FF2B5EF4-FFF2-40B4-BE49-F238E27FC236}">
                <a16:creationId xmlns:a16="http://schemas.microsoft.com/office/drawing/2014/main" id="{9D38BA71-9014-8447-8528-D706E4DEE2B2}"/>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2280" r="13161" b="4104"/>
          <a:stretch/>
        </p:blipFill>
        <p:spPr>
          <a:xfrm>
            <a:off x="1149070" y="1252184"/>
            <a:ext cx="6534620" cy="4642620"/>
          </a:xfrm>
          <a:prstGeom prst="rect">
            <a:avLst/>
          </a:prstGeom>
        </p:spPr>
      </p:pic>
      <p:sp>
        <p:nvSpPr>
          <p:cNvPr id="4" name="テキスト ボックス 3">
            <a:extLst>
              <a:ext uri="{FF2B5EF4-FFF2-40B4-BE49-F238E27FC236}">
                <a16:creationId xmlns:a16="http://schemas.microsoft.com/office/drawing/2014/main" id="{875EDC8F-AE95-D94D-A2E9-B2DF4EC78E6E}"/>
              </a:ext>
            </a:extLst>
          </p:cNvPr>
          <p:cNvSpPr txBox="1"/>
          <p:nvPr/>
        </p:nvSpPr>
        <p:spPr>
          <a:xfrm>
            <a:off x="1419369" y="6026163"/>
            <a:ext cx="7615449" cy="646331"/>
          </a:xfrm>
          <a:prstGeom prst="rect">
            <a:avLst/>
          </a:prstGeom>
          <a:noFill/>
        </p:spPr>
        <p:txBody>
          <a:bodyPr wrap="square" rtlCol="0">
            <a:spAutoFit/>
          </a:bodyPr>
          <a:lstStyle/>
          <a:p>
            <a:r>
              <a:rPr lang="ja-JP" altLang="en-US">
                <a:latin typeface="Hiragino Maru Gothic Pro W4" panose="020F0400000000000000" pitchFamily="34" charset="-128"/>
                <a:ea typeface="Hiragino Maru Gothic Pro W4" panose="020F0400000000000000" pitchFamily="34" charset="-128"/>
              </a:rPr>
              <a:t>「浅野牧茂博士作成</a:t>
            </a:r>
            <a:endParaRPr lang="en-US" altLang="ja-JP" dirty="0">
              <a:latin typeface="Hiragino Maru Gothic Pro W4" panose="020F0400000000000000" pitchFamily="34" charset="-128"/>
              <a:ea typeface="Hiragino Maru Gothic Pro W4" panose="020F0400000000000000" pitchFamily="34" charset="-128"/>
            </a:endParaRPr>
          </a:p>
          <a:p>
            <a:r>
              <a:rPr lang="ja-JP" altLang="en-US">
                <a:latin typeface="Hiragino Maru Gothic Pro W4" panose="020F0400000000000000" pitchFamily="34" charset="-128"/>
                <a:ea typeface="Hiragino Maru Gothic Pro W4" panose="020F0400000000000000" pitchFamily="34" charset="-128"/>
              </a:rPr>
              <a:t>（公益財団法人健康・体力づくり事業財団「最新たばこ情報」より）」</a:t>
            </a:r>
            <a:endParaRPr kumimoji="1" lang="ja-JP" altLang="en-US">
              <a:latin typeface="Hiragino Maru Gothic Pro W4" panose="020F0400000000000000" pitchFamily="34" charset="-128"/>
              <a:ea typeface="Hiragino Maru Gothic Pro W4" panose="020F0400000000000000" pitchFamily="34" charset="-128"/>
            </a:endParaRPr>
          </a:p>
        </p:txBody>
      </p:sp>
      <p:sp>
        <p:nvSpPr>
          <p:cNvPr id="5" name="角丸四角形 4">
            <a:extLst>
              <a:ext uri="{FF2B5EF4-FFF2-40B4-BE49-F238E27FC236}">
                <a16:creationId xmlns:a16="http://schemas.microsoft.com/office/drawing/2014/main" id="{76A60DBD-42DD-7F47-BAAD-60B6D477244C}"/>
              </a:ext>
            </a:extLst>
          </p:cNvPr>
          <p:cNvSpPr/>
          <p:nvPr/>
        </p:nvSpPr>
        <p:spPr>
          <a:xfrm>
            <a:off x="163774" y="210969"/>
            <a:ext cx="8871044" cy="909856"/>
          </a:xfrm>
          <a:prstGeom prst="roundRect">
            <a:avLst/>
          </a:prstGeom>
          <a:solidFill>
            <a:schemeClr val="accent5">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000">
                <a:solidFill>
                  <a:schemeClr val="tx1"/>
                </a:solidFill>
                <a:latin typeface="Hiragino Maru Gothic Pro W4" panose="020F0400000000000000" pitchFamily="34" charset="-128"/>
                <a:ea typeface="Hiragino Maru Gothic Pro W4" panose="020F0400000000000000" pitchFamily="34" charset="-128"/>
              </a:rPr>
              <a:t>タバコのニコチンは、血液のながれをジャマする</a:t>
            </a:r>
            <a:endParaRPr kumimoji="1" lang="en-US" altLang="ja-JP" sz="3000" dirty="0">
              <a:solidFill>
                <a:schemeClr val="tx1"/>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909102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71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9"/>
</p:tagLst>
</file>

<file path=ppt/tags/tag2.xml><?xml version="1.0" encoding="utf-8"?>
<p:tagLst xmlns:a="http://schemas.openxmlformats.org/drawingml/2006/main" xmlns:r="http://schemas.openxmlformats.org/officeDocument/2006/relationships" xmlns:p="http://schemas.openxmlformats.org/presentationml/2006/main">
  <p:tag name="TIMING" val="|1.7"/>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11614</TotalTime>
  <Words>5012</Words>
  <Application>Microsoft Macintosh PowerPoint</Application>
  <PresentationFormat>画面に合わせる (4:3)</PresentationFormat>
  <Paragraphs>732</Paragraphs>
  <Slides>65</Slides>
  <Notes>65</Notes>
  <HiddenSlides>0</HiddenSlides>
  <MMClips>2</MMClips>
  <ScaleCrop>false</ScaleCrop>
  <HeadingPairs>
    <vt:vector size="8" baseType="variant">
      <vt:variant>
        <vt:lpstr>使用されているフォント</vt:lpstr>
      </vt:variant>
      <vt:variant>
        <vt:i4>9</vt:i4>
      </vt:variant>
      <vt:variant>
        <vt:lpstr>テーマ</vt:lpstr>
      </vt:variant>
      <vt:variant>
        <vt:i4>1</vt:i4>
      </vt:variant>
      <vt:variant>
        <vt:lpstr>スライド タイトル</vt:lpstr>
      </vt:variant>
      <vt:variant>
        <vt:i4>65</vt:i4>
      </vt:variant>
      <vt:variant>
        <vt:lpstr>目的別スライド ショー</vt:lpstr>
      </vt:variant>
      <vt:variant>
        <vt:i4>1</vt:i4>
      </vt:variant>
    </vt:vector>
  </HeadingPairs>
  <TitlesOfParts>
    <vt:vector size="76" baseType="lpstr">
      <vt:lpstr>Hiragino Maru Gothic Pro W4</vt:lpstr>
      <vt:lpstr>ＭＳ Ｐ明朝</vt:lpstr>
      <vt:lpstr>游ゴシック</vt:lpstr>
      <vt:lpstr>游ゴシック Light</vt:lpstr>
      <vt:lpstr>Arial</vt:lpstr>
      <vt:lpstr>Calibri</vt:lpstr>
      <vt:lpstr>Century</vt:lpstr>
      <vt:lpstr>Times</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1年間に日本で13万人、世界中では480万がタバコで死亡しています。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脳卒中はタバコを吸う人ほど多い</vt:lpstr>
      <vt:lpstr>PowerPoint プレゼンテーション</vt:lpstr>
      <vt:lpstr>PowerPoint プレゼンテーション</vt:lpstr>
      <vt:lpstr>この2人の生活習慣の差は？</vt:lpstr>
      <vt:lpstr>この2人の関係は？</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分けただけで効果があるでしょうか？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タバコをやめるため、病院で治療する 飲み薬や、シールなどを使うこともある</vt:lpstr>
      <vt:lpstr>PowerPoint プレゼンテーション</vt:lpstr>
      <vt:lpstr>PowerPoint プレゼンテーション</vt:lpstr>
      <vt:lpstr>PowerPoint プレゼンテーション</vt:lpstr>
      <vt:lpstr>小学校向け</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タバコと健康</dc:title>
  <dc:creator>東北中央病院医局</dc:creator>
  <cp:lastModifiedBy>美川 優子</cp:lastModifiedBy>
  <cp:revision>607</cp:revision>
  <cp:lastPrinted>2022-02-27T21:02:08Z</cp:lastPrinted>
  <dcterms:created xsi:type="dcterms:W3CDTF">2000-10-30T14:13:17Z</dcterms:created>
  <dcterms:modified xsi:type="dcterms:W3CDTF">2022-03-17T03:59:07Z</dcterms:modified>
</cp:coreProperties>
</file>